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RU" smtClean="0"/>
              <a:t>04/11/2025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.vk.com/zags_4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k.com/wall-210203168_5437" TargetMode="External"/><Relationship Id="rId4" Type="http://schemas.openxmlformats.org/officeDocument/2006/relationships/hyperlink" Target="https://m.vk.com/lopc47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motrim.ru/video/279728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opc47.gosuslugi.ru/informatsiya-dlya-patsientov/sertifikat-molodozhenov/" TargetMode="External"/><Relationship Id="rId4" Type="http://schemas.openxmlformats.org/officeDocument/2006/relationships/hyperlink" Target="https://vk.com/wall-199634779_83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4" y="2921934"/>
            <a:ext cx="10857189" cy="756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ru-RU" sz="4000" dirty="0">
                <a:solidFill>
                  <a:schemeClr val="bg1"/>
                </a:solidFill>
                <a:latin typeface="Playfair Display" pitchFamily="2" charset="-52"/>
              </a:rPr>
              <a:t>От рождения семьи до рождения ребенка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10611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Сергиенко Ольга Сергеевна, ГБУЗ ЛОПЦ-главная медицинская сестра,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Российская федерация , Ленинградская область, город Гатчина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523602"/>
            <a:ext cx="7708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Номинация: Материнство и детство</a:t>
            </a:r>
          </a:p>
        </p:txBody>
      </p:sp>
    </p:spTree>
    <p:extLst>
      <p:ext uri="{BB962C8B-B14F-4D97-AF65-F5344CB8AC3E}">
        <p14:creationId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599091" y="1952331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Органы ЗАГС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При выдаче сертификата Молодоженов, информирование супругов о возможности обследования и медицинского сопровождения на всех этапах</a:t>
            </a:r>
          </a:p>
          <a:p>
            <a:r>
              <a:rPr lang="en-US" b="0" i="0" u="sng" dirty="0">
                <a:effectLst/>
                <a:latin typeface="Arial" panose="020B0604020202020204" pitchFamily="34" charset="0"/>
                <a:hlinkClick r:id="rId3"/>
              </a:rPr>
              <a:t>https://m.vk.com/zags_47</a:t>
            </a:r>
            <a:endParaRPr lang="ru-RU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599090" y="3392745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err="1"/>
              <a:t>Госпаблик</a:t>
            </a:r>
            <a:r>
              <a:rPr lang="ru-RU" dirty="0"/>
              <a:t> в ВК</a:t>
            </a:r>
          </a:p>
          <a:p>
            <a:r>
              <a:rPr lang="ru-RU" dirty="0"/>
              <a:t>Официальный сайт ГБУЗ ЛОПЦ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475633CC-A75F-0848-98FF-DB9865A7CF51}"/>
              </a:ext>
            </a:extLst>
          </p:cNvPr>
          <p:cNvSpPr/>
          <p:nvPr/>
        </p:nvSpPr>
        <p:spPr>
          <a:xfrm>
            <a:off x="3275802" y="3392744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b="0" i="0" u="none" strike="noStrike" dirty="0">
                <a:effectLst/>
                <a:latin typeface="Arial" panose="020B0604020202020204" pitchFamily="34" charset="0"/>
                <a:hlinkClick r:id="rId4"/>
              </a:rPr>
              <a:t>https://lopc47.gosuslugi.ru/svedeniya-o-meditsinskoy-organizatsii/</a:t>
            </a:r>
            <a:endParaRPr lang="ru-RU" b="0" i="0" u="none" strike="noStrike" dirty="0">
              <a:effectLst/>
              <a:latin typeface="Arial" panose="020B0604020202020204" pitchFamily="34" charset="0"/>
              <a:hlinkClick r:id="rId4"/>
            </a:endParaRPr>
          </a:p>
          <a:p>
            <a:r>
              <a:rPr lang="en-US" b="0" i="0" u="none" strike="noStrike" dirty="0">
                <a:effectLst/>
                <a:latin typeface="Arial" panose="020B0604020202020204" pitchFamily="34" charset="0"/>
                <a:hlinkClick r:id="rId4"/>
              </a:rPr>
              <a:t>https://m.vk.com/lopc47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sz="1800" u="sng" kern="1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https://vk.com/wall-210203168_5437</a:t>
            </a:r>
            <a:endParaRPr lang="ru-RU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: скругленные углы 25">
            <a:extLst>
              <a:ext uri="{FF2B5EF4-FFF2-40B4-BE49-F238E27FC236}">
                <a16:creationId xmlns:a16="http://schemas.microsoft.com/office/drawing/2014/main" id="{63CFB881-8CB1-C745-BF4E-362C9249D0BD}"/>
              </a:ext>
            </a:extLst>
          </p:cNvPr>
          <p:cNvSpPr/>
          <p:nvPr/>
        </p:nvSpPr>
        <p:spPr>
          <a:xfrm>
            <a:off x="599091" y="4833159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Информация в СМИ области</a:t>
            </a:r>
          </a:p>
        </p:txBody>
      </p:sp>
      <p:sp>
        <p:nvSpPr>
          <p:cNvPr id="13" name="Прямоугольник: скругленные углы 26">
            <a:extLst>
              <a:ext uri="{FF2B5EF4-FFF2-40B4-BE49-F238E27FC236}">
                <a16:creationId xmlns:a16="http://schemas.microsoft.com/office/drawing/2014/main" id="{10F1AE2E-6180-1A4D-92DD-CE5FFD87B989}"/>
              </a:ext>
            </a:extLst>
          </p:cNvPr>
          <p:cNvSpPr/>
          <p:nvPr/>
        </p:nvSpPr>
        <p:spPr>
          <a:xfrm>
            <a:off x="3265289" y="4833159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Местное телевидение ЛенТВ24, Гатчинская правда и </a:t>
            </a:r>
            <a:r>
              <a:rPr lang="ru-RU" dirty="0" err="1"/>
              <a:t>тд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51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616024" y="46458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E612C6-676E-3449-8945-F356D1293AB0}"/>
              </a:ext>
            </a:extLst>
          </p:cNvPr>
          <p:cNvSpPr txBox="1"/>
          <p:nvPr/>
        </p:nvSpPr>
        <p:spPr>
          <a:xfrm>
            <a:off x="1169218" y="3486284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Распространение информации по средствам СМИ, интернет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6D28A-C696-C14B-ADEF-559FBD28C51A}"/>
              </a:ext>
            </a:extLst>
          </p:cNvPr>
          <p:cNvSpPr txBox="1"/>
          <p:nvPr/>
        </p:nvSpPr>
        <p:spPr>
          <a:xfrm>
            <a:off x="1264946" y="4880581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Проект реализуется в рамках </a:t>
            </a:r>
            <a:r>
              <a:rPr lang="ru-RU" dirty="0" err="1"/>
              <a:t>терпрограммы</a:t>
            </a:r>
            <a:r>
              <a:rPr lang="ru-RU" dirty="0"/>
              <a:t> госгарантий ОМС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195B75-4FAA-9268-2747-143A81444E14}"/>
              </a:ext>
            </a:extLst>
          </p:cNvPr>
          <p:cNvSpPr txBox="1"/>
          <p:nvPr/>
        </p:nvSpPr>
        <p:spPr>
          <a:xfrm>
            <a:off x="1291209" y="2184321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Административный ресурс перинатального центра</a:t>
            </a:r>
          </a:p>
        </p:txBody>
      </p:sp>
    </p:spTree>
    <p:extLst>
      <p:ext uri="{BB962C8B-B14F-4D97-AF65-F5344CB8AC3E}">
        <p14:creationId xmlns:p14="http://schemas.microsoft.com/office/powerpoint/2010/main" val="280629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542E1A9A-5B69-4C48-93D1-12245F700B90}"/>
              </a:ext>
            </a:extLst>
          </p:cNvPr>
          <p:cNvSpPr/>
          <p:nvPr/>
        </p:nvSpPr>
        <p:spPr>
          <a:xfrm>
            <a:off x="599090" y="3109150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9" name="Овал 25">
            <a:extLst>
              <a:ext uri="{FF2B5EF4-FFF2-40B4-BE49-F238E27FC236}">
                <a16:creationId xmlns:a16="http://schemas.microsoft.com/office/drawing/2014/main" id="{36C56E9E-1EE5-AF41-8154-A19F2CEB6114}"/>
              </a:ext>
            </a:extLst>
          </p:cNvPr>
          <p:cNvSpPr/>
          <p:nvPr/>
        </p:nvSpPr>
        <p:spPr>
          <a:xfrm>
            <a:off x="599090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:a16="http://schemas.microsoft.com/office/drawing/2014/main" id="{6F5EF453-8BA8-5248-948E-4677620C92AA}"/>
              </a:ext>
            </a:extLst>
          </p:cNvPr>
          <p:cNvSpPr/>
          <p:nvPr/>
        </p:nvSpPr>
        <p:spPr>
          <a:xfrm>
            <a:off x="6423417" y="3088345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1" name="Овал 44">
            <a:extLst>
              <a:ext uri="{FF2B5EF4-FFF2-40B4-BE49-F238E27FC236}">
                <a16:creationId xmlns:a16="http://schemas.microsoft.com/office/drawing/2014/main" id="{0B6F7701-9B13-7B4F-9324-61FA8FD05061}"/>
              </a:ext>
            </a:extLst>
          </p:cNvPr>
          <p:cNvSpPr/>
          <p:nvPr/>
        </p:nvSpPr>
        <p:spPr>
          <a:xfrm>
            <a:off x="6423417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2223025" y="3129821"/>
            <a:ext cx="40809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Сергиенко Ольга </a:t>
            </a:r>
            <a:r>
              <a:rPr lang="ru-RU" sz="1400" dirty="0" err="1"/>
              <a:t>Сергеевна.Главная</a:t>
            </a:r>
            <a:r>
              <a:rPr lang="ru-RU" sz="1400" dirty="0"/>
              <a:t> медицинская сестра ГБУЗ ЛОПЦ, Российская федерация, Ленинградская область, г. Гатчина, 1981гр, Мама троих детей. Средне-специальное образование. Высшее юриспруденция бакалавриат. Студентка  ВСО </a:t>
            </a:r>
            <a:r>
              <a:rPr lang="ru-RU" sz="1400" dirty="0" err="1"/>
              <a:t>ОрГМУ</a:t>
            </a:r>
            <a:r>
              <a:rPr lang="ru-RU" sz="1400" dirty="0"/>
              <a:t> магистратура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E9F1C1-09E7-8348-AB0E-43361AEC3573}"/>
              </a:ext>
            </a:extLst>
          </p:cNvPr>
          <p:cNvSpPr txBox="1"/>
          <p:nvPr/>
        </p:nvSpPr>
        <p:spPr>
          <a:xfrm>
            <a:off x="2223025" y="4817076"/>
            <a:ext cx="40809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Николаева Светлана Юрьевна. </a:t>
            </a:r>
            <a:r>
              <a:rPr lang="ru-RU" sz="1400" b="0" i="0" dirty="0">
                <a:effectLst/>
                <a:latin typeface="YS Text"/>
              </a:rPr>
              <a:t>Начальник отдела организации медицинской помощи женщинам и детям, </a:t>
            </a:r>
            <a:r>
              <a:rPr lang="ru-RU" sz="1400" i="0" dirty="0">
                <a:effectLst/>
                <a:latin typeface="YS Text"/>
              </a:rPr>
              <a:t>Комитет по здравоохранению Ленинградской области. Российская федерация. </a:t>
            </a:r>
            <a:r>
              <a:rPr lang="ru-RU" sz="1400" dirty="0" err="1">
                <a:latin typeface="YS Text"/>
              </a:rPr>
              <a:t>г</a:t>
            </a:r>
            <a:r>
              <a:rPr lang="ru-RU" sz="1400" i="0" dirty="0" err="1">
                <a:effectLst/>
                <a:latin typeface="YS Text"/>
              </a:rPr>
              <a:t>.Кировск</a:t>
            </a:r>
            <a:r>
              <a:rPr lang="ru-RU" sz="1400" dirty="0"/>
              <a:t>, 1970гр.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D5AE49-FCC8-D949-836F-A74AD3355702}"/>
              </a:ext>
            </a:extLst>
          </p:cNvPr>
          <p:cNvSpPr txBox="1"/>
          <p:nvPr/>
        </p:nvSpPr>
        <p:spPr>
          <a:xfrm>
            <a:off x="8114727" y="3126847"/>
            <a:ext cx="34260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Коробков Николай Александрович, врио главного врача ГБУЗ ЛОПЦ ,Российская федерация, Санкт-Петербург 1977гр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86B73B-7217-4A43-8A68-5F8E11397A44}"/>
              </a:ext>
            </a:extLst>
          </p:cNvPr>
          <p:cNvSpPr txBox="1"/>
          <p:nvPr/>
        </p:nvSpPr>
        <p:spPr>
          <a:xfrm>
            <a:off x="8114727" y="4807261"/>
            <a:ext cx="34260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Якубова Дарья Васильевна. Председатель комитета по делам ЗАГС администрации Гатчинского муниципального округа. Российская федерация, ленинградская область, </a:t>
            </a:r>
            <a:r>
              <a:rPr lang="ru-RU" sz="1400" dirty="0" err="1"/>
              <a:t>г.Гатчина</a:t>
            </a:r>
            <a:r>
              <a:rPr lang="ru-RU" sz="1400" dirty="0"/>
              <a:t>. 1983гр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584549" y="1448126"/>
            <a:ext cx="3673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8F5C6B-9DA1-054C-BDF6-066529B98D57}"/>
              </a:ext>
            </a:extLst>
          </p:cNvPr>
          <p:cNvSpPr txBox="1"/>
          <p:nvPr/>
        </p:nvSpPr>
        <p:spPr>
          <a:xfrm>
            <a:off x="6364656" y="1111797"/>
            <a:ext cx="3570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>
              <a:solidFill>
                <a:srgbClr val="B9D04A"/>
              </a:solidFill>
              <a:latin typeface="Playfair Display SemiBold" pitchFamily="2" charset="-52"/>
            </a:endParaRPr>
          </a:p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CCF398B-18AC-C5CD-921A-4DABD4859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76" y="4770727"/>
            <a:ext cx="1252732" cy="163431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31DAF7-C3AC-AF1E-1124-E6C6822B8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8111" y="4770727"/>
            <a:ext cx="1270301" cy="1634312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06E0A15-CABE-559B-5C01-71A55B68FE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8111" y="3100496"/>
            <a:ext cx="1270301" cy="1443738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204C71B-D497-552A-F6F2-CE88EC7415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773" y="3120761"/>
            <a:ext cx="1211937" cy="156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599090" y="1448126"/>
            <a:ext cx="10801340" cy="4821298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645055" y="1719619"/>
            <a:ext cx="9370097" cy="132343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just"/>
            <a:r>
              <a:rPr lang="ru-RU" sz="1600" dirty="0">
                <a:solidFill>
                  <a:schemeClr val="bg1"/>
                </a:solidFill>
              </a:rPr>
              <a:t>Улучшение репродуктивного здоровья населения. Своевременное обследование пары позволяет произвести своевременную коррекцию факторов приводящих к бесплодию. При обследовании возможно выявление заболеваний у супружеской пары и консультация более узкими специалистами далее. Все обследования, лечение, обучение и роды происходят в Ленинградском областном перинатальном центре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719493" y="3089410"/>
            <a:ext cx="92956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bg1"/>
                </a:solidFill>
              </a:rPr>
              <a:t>Повышение рождаемости. </a:t>
            </a:r>
            <a:r>
              <a:rPr lang="ru-RU" sz="16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При консультировании и обследовании у некоторых женщин выявлены воспалительные заболевания, эндокринные нарушения, патологии эндометрия, опухолевые образования яичников, у мужчин - </a:t>
            </a:r>
            <a:r>
              <a:rPr lang="ru-RU" sz="1600" b="0" i="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патоспермия</a:t>
            </a:r>
            <a:r>
              <a:rPr lang="ru-RU" sz="16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уретрит. Все пациенты, имеющие патологии, направлены на дополнительное обследование, им назначено лечение. </a:t>
            </a:r>
            <a:r>
              <a:rPr lang="ru-RU" sz="1600" dirty="0">
                <a:solidFill>
                  <a:schemeClr val="bg1"/>
                </a:solidFill>
              </a:rPr>
              <a:t>Своевременное обследование, вовремя и правильно назначенное лечение приводит к увеличению количества беременностей</a:t>
            </a:r>
            <a:r>
              <a:rPr lang="ru-RU" sz="1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770751" y="4653888"/>
            <a:ext cx="92444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bg1"/>
                </a:solidFill>
              </a:rPr>
              <a:t>Укрепление института семьи. После прохождения обследования, получения всех заключений и рекомендаций при наступлении беременности пару записывают в Школу будущих родителей. В программу входит: 4 занятия по 2,5 часа. Беременность от А до родов, подготовка к родам, партнерские роды, послеродовый период, уход за новорожденным, грудное вскармливание, вакцинопрофилактика и многое другое. Интерактивное занятие с песком.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791570" y="1613992"/>
            <a:ext cx="820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774636" y="3266344"/>
            <a:ext cx="820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791570" y="4817660"/>
            <a:ext cx="803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90" y="1282260"/>
            <a:ext cx="1126708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Семейные пары в репродуктивном возрасте: в 2025г уже 85 пар в рамках проекта «От рождения семьи до рождения ребенка» прошли школу будущих родителей. Средний возраст 26-35 лет, семейный статус в браке, больше половины имеют средне-специальное образование.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black"/>
                </a:solidFill>
                <a:latin typeface="Calibri" panose="020F0502020204030204"/>
              </a:rPr>
              <a:t>В 2024г в рамках проекта прошли Школу будущих родителей 177 пар. Все пары в браке, около 45% опрошенных имеют средне-специальное образование. 48%- средний возраст 26-25 лет.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ru-RU" sz="2000" b="1" dirty="0"/>
          </a:p>
        </p:txBody>
      </p:sp>
      <p:pic>
        <p:nvPicPr>
          <p:cNvPr id="2" name="Рисунок 1" descr="C:\Users\anisimovvn\AppData\Local\Microsoft\Windows\INetCache\Content.MSO\BF36431B.tmp">
            <a:extLst>
              <a:ext uri="{FF2B5EF4-FFF2-40B4-BE49-F238E27FC236}">
                <a16:creationId xmlns:a16="http://schemas.microsoft.com/office/drawing/2014/main" id="{78159AFD-5408-8B6C-400F-67BE22F309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261" y="3790637"/>
            <a:ext cx="4887741" cy="2056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anisimovvn\AppData\Local\Microsoft\Windows\INetCache\Content.MSO\AC48975F.tmp">
            <a:extLst>
              <a:ext uri="{FF2B5EF4-FFF2-40B4-BE49-F238E27FC236}">
                <a16:creationId xmlns:a16="http://schemas.microsoft.com/office/drawing/2014/main" id="{0A15BCDA-4448-82B9-300C-C16BF44E79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749" y="3736520"/>
            <a:ext cx="5016337" cy="2111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947127" y="1132764"/>
            <a:ext cx="1065629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/>
              <a:t>Активный проект (продумана архитектура проекта собрана команда, понятны ресурсы, источники продвижения проекта, реализация начата/продолжается)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Выдача сертификата производится территориальными отделами записи актов гражданского состояния Ленинградской  области по месту государственной регистрации заключения брака в день государственной регистрации заключения брака. Обследование проводится в учреждении родовспоможения 3 уровня (ГБУЗ ЛОПЦ)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Сертификат предоставляется бесплатно и действует один год после дня государственной регистрации заключения брака.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По итогам обследования врачами-специалистами с согласия молодоженов, оформленного в порядке, установленном действующим законодательством: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- создается индивидуальная программа подготовки супругов к беременности при отсутствии заболеваний и противопоказаний для беременности;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- при наличии заболеваний супруга/супруг направляются для дальнейшего дообследования/лечения/коррекции;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- при выявлении показаний для применения вспомогательных репродуктивных технологий, супруги направляются на процедуру экстракорпорального оплодотворения.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- при наступлении беременности проходят обучение в Школе будущих родителей в консультативно-диагностическом отделении ЛОПЦ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- далее предлагается вариант  </a:t>
            </a:r>
            <a:r>
              <a:rPr lang="ru-RU" sz="1600" dirty="0">
                <a:solidFill>
                  <a:srgbClr val="000000"/>
                </a:solidFill>
                <a:latin typeface="clear_sans_lightregular"/>
              </a:rPr>
              <a:t>П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артнёрских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lear_sans_lightregular"/>
                <a:ea typeface="+mn-ea"/>
                <a:cs typeface="+mn-cs"/>
              </a:rPr>
              <a:t> родов</a:t>
            </a:r>
            <a:r>
              <a:rPr lang="ru-RU" sz="1600" dirty="0">
                <a:solidFill>
                  <a:srgbClr val="000000"/>
                </a:solidFill>
                <a:latin typeface="clear_sans_lightregular"/>
              </a:rPr>
              <a:t> (присутствие близкого родственника на родах)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600" dirty="0">
                <a:solidFill>
                  <a:srgbClr val="000000"/>
                </a:solidFill>
                <a:latin typeface="clear_sans_lightregular"/>
              </a:rPr>
              <a:t>- если есть вопросы, после выписки из учреждения, всегда можно обратиться в центр за консультацией в послеродовом периоде и с новорожденным в кабинет Катамнестического наблюдения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spcBef>
                <a:spcPts val="1200"/>
              </a:spcBef>
            </a:pPr>
            <a:endParaRPr lang="ru-RU" sz="2000" dirty="0"/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07844" y="1303401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C69FB-0247-0B45-B74E-CC7C827B27CE}"/>
              </a:ext>
            </a:extLst>
          </p:cNvPr>
          <p:cNvSpPr txBox="1"/>
          <p:nvPr/>
        </p:nvSpPr>
        <p:spPr>
          <a:xfrm>
            <a:off x="599090" y="1301123"/>
            <a:ext cx="1107879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«Здоровые родители-здоровые дети  Ленинградской семьи»</a:t>
            </a:r>
          </a:p>
          <a:p>
            <a:endParaRPr lang="ru-RU" sz="2000" dirty="0"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87531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ED018C-C8C8-FC47-9904-8EE67C111AE9}"/>
              </a:ext>
            </a:extLst>
          </p:cNvPr>
          <p:cNvSpPr txBox="1"/>
          <p:nvPr/>
        </p:nvSpPr>
        <p:spPr>
          <a:xfrm>
            <a:off x="764348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3663EC-3DC1-1547-9D13-5F13AA9CB760}"/>
              </a:ext>
            </a:extLst>
          </p:cNvPr>
          <p:cNvSpPr txBox="1"/>
          <p:nvPr/>
        </p:nvSpPr>
        <p:spPr>
          <a:xfrm>
            <a:off x="781282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5918846" y="3199152"/>
            <a:ext cx="850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5935781" y="4004909"/>
            <a:ext cx="833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5918846" y="4849361"/>
            <a:ext cx="71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06454" y="3358578"/>
            <a:ext cx="4488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Выявление и своевременная коррекция факторов, приводящих к нарушению репродуктивной функции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A45BA0-D4B1-6C43-A815-242F5EBF451D}"/>
              </a:ext>
            </a:extLst>
          </p:cNvPr>
          <p:cNvSpPr txBox="1"/>
          <p:nvPr/>
        </p:nvSpPr>
        <p:spPr>
          <a:xfrm>
            <a:off x="1456467" y="4325305"/>
            <a:ext cx="4234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Сохранение беременности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02AC18-941A-574F-8D29-652E047DEC2E}"/>
              </a:ext>
            </a:extLst>
          </p:cNvPr>
          <p:cNvSpPr txBox="1"/>
          <p:nvPr/>
        </p:nvSpPr>
        <p:spPr>
          <a:xfrm>
            <a:off x="1430204" y="5084110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Подготовка семьи к появлению ребенка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6793038" y="3387032"/>
            <a:ext cx="4411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Повышение рождаемости в регионе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6786224" y="4214135"/>
            <a:ext cx="361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Calibri" panose="020F0502020204030204"/>
              </a:rPr>
              <a:t>Р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ожден</a:t>
            </a:r>
            <a:r>
              <a:rPr lang="ru-RU" dirty="0">
                <a:solidFill>
                  <a:prstClr val="black"/>
                </a:solidFill>
                <a:latin typeface="Calibri" panose="020F0502020204030204"/>
              </a:rPr>
              <a:t>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е здорового ребенка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6769291" y="4694637"/>
            <a:ext cx="5096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Поддержка семьи во время беременности и в родах.  Психологическое и медицинское сопровождение на всех этапах до беременности, беременности, родов и послеродового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1266718" y="1542685"/>
            <a:ext cx="9658564" cy="1150475"/>
          </a:xfrm>
          <a:prstGeom prst="roundRect">
            <a:avLst>
              <a:gd name="adj" fmla="val 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Сопровождение молодой семьи от брака до рождения младенца</a:t>
            </a:r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1266718" y="3138985"/>
            <a:ext cx="9658564" cy="131934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Репродуктивное здоровье –залог счастливой семьи</a:t>
            </a:r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1266718" y="4857432"/>
            <a:ext cx="9658564" cy="1319344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Сопровождение осуществляется в одном учреждении, в максимально короткие сроки, в комфортных условиях, в рамках территориальной программы госгарантий ОМС</a:t>
            </a:r>
          </a:p>
        </p:txBody>
      </p:sp>
    </p:spTree>
    <p:extLst>
      <p:ext uri="{BB962C8B-B14F-4D97-AF65-F5344CB8AC3E}">
        <p14:creationId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01870" y="1378424"/>
            <a:ext cx="4882055" cy="2888776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 реализуется в ГБУЗ Ленинградский областной перинатальный центр. При взаимодействии с территориальными органами ЗАГС. Получение сертификата на обследование репродуктивной функции, далее само обследование, беременность, роды, регистрация новорожденного в кабинете ЗАГС на территории ЛОПЦ</a:t>
            </a:r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C99722BC-85BA-A140-9E9E-71C5F0D0B7CC}"/>
              </a:ext>
            </a:extLst>
          </p:cNvPr>
          <p:cNvSpPr/>
          <p:nvPr/>
        </p:nvSpPr>
        <p:spPr>
          <a:xfrm>
            <a:off x="5559973" y="1378425"/>
            <a:ext cx="6306206" cy="28887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Инструменты:</a:t>
            </a:r>
          </a:p>
          <a:p>
            <a:r>
              <a:rPr lang="ru-RU" dirty="0"/>
              <a:t>1.Консультации специалистов (акушер-гинеколог, уролог, врач-репродуктолог)</a:t>
            </a:r>
          </a:p>
          <a:p>
            <a:r>
              <a:rPr lang="ru-RU" dirty="0"/>
              <a:t>2. Лабораторная диагностика (анализ крови, спермограмма)</a:t>
            </a:r>
          </a:p>
          <a:p>
            <a:r>
              <a:rPr lang="ru-RU" dirty="0"/>
              <a:t>3.</a:t>
            </a:r>
            <a:r>
              <a:rPr lang="ru-RU" b="0" i="0" dirty="0">
                <a:solidFill>
                  <a:srgbClr val="0B1F33"/>
                </a:solidFill>
                <a:effectLst/>
                <a:latin typeface="LatoWeb"/>
              </a:rPr>
              <a:t> </a:t>
            </a:r>
            <a:r>
              <a:rPr lang="ru-RU" b="0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Паспорт репродуктивного здоровья, наступление беременности</a:t>
            </a:r>
          </a:p>
          <a:p>
            <a:r>
              <a:rPr lang="ru-R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Школа будущих родителей</a:t>
            </a:r>
          </a:p>
          <a:p>
            <a:r>
              <a:rPr lang="ru-R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5.Партнерские роды</a:t>
            </a:r>
          </a:p>
        </p:txBody>
      </p:sp>
      <p:sp>
        <p:nvSpPr>
          <p:cNvPr id="10" name="Прямоугольник: скругленные углы 8">
            <a:extLst>
              <a:ext uri="{FF2B5EF4-FFF2-40B4-BE49-F238E27FC236}">
                <a16:creationId xmlns:a16="http://schemas.microsoft.com/office/drawing/2014/main" id="{2FEE36DE-3F0A-2C4F-8F97-DC06DFD1A9D9}"/>
              </a:ext>
            </a:extLst>
          </p:cNvPr>
          <p:cNvSpPr/>
          <p:nvPr/>
        </p:nvSpPr>
        <p:spPr>
          <a:xfrm>
            <a:off x="599089" y="4398057"/>
            <a:ext cx="11267089" cy="234668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Последовательность:</a:t>
            </a:r>
          </a:p>
          <a:p>
            <a:r>
              <a:rPr lang="ru-RU" dirty="0"/>
              <a:t>1.</a:t>
            </a:r>
            <a:r>
              <a:rPr lang="ru-RU" b="0" i="0" dirty="0">
                <a:solidFill>
                  <a:srgbClr val="000000"/>
                </a:solidFill>
                <a:effectLst/>
                <a:latin typeface="clear_sans_lightregular"/>
              </a:rPr>
              <a:t> </a:t>
            </a:r>
            <a:r>
              <a:rPr lang="ru-RU" b="0" i="0" dirty="0">
                <a:solidFill>
                  <a:schemeClr val="bg1"/>
                </a:solidFill>
                <a:effectLst/>
              </a:rPr>
              <a:t>создается индивидуальная программа подготовки супругов к беременности при отсутствии заболеваний и противопоказаний для беременности;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2.</a:t>
            </a:r>
            <a:r>
              <a:rPr lang="ru-RU" b="0" i="0" dirty="0">
                <a:solidFill>
                  <a:schemeClr val="bg1"/>
                </a:solidFill>
                <a:effectLst/>
              </a:rPr>
              <a:t> при наличии заболеваний супруга/супруг направляются для дальнейшего дообследования/лечения/коррекции;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3.</a:t>
            </a:r>
            <a:r>
              <a:rPr lang="ru-RU" b="0" i="0" dirty="0">
                <a:solidFill>
                  <a:schemeClr val="bg1"/>
                </a:solidFill>
                <a:effectLst/>
              </a:rPr>
              <a:t> при выявлении показаний для применения вспомогательных репродуктивных технологий, супруги направляются на процедуру экстракорпорального оплодотворения.</a:t>
            </a:r>
          </a:p>
          <a:p>
            <a:r>
              <a:rPr lang="ru-RU" dirty="0">
                <a:solidFill>
                  <a:schemeClr val="bg1"/>
                </a:solidFill>
              </a:rPr>
              <a:t>4. беременность и роды</a:t>
            </a:r>
          </a:p>
        </p:txBody>
      </p:sp>
    </p:spTree>
    <p:extLst>
      <p:ext uri="{BB962C8B-B14F-4D97-AF65-F5344CB8AC3E}">
        <p14:creationId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668059" y="1807763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id="{F97F9C59-89C4-ED46-BC9F-0D3E4EABDB46}"/>
              </a:ext>
            </a:extLst>
          </p:cNvPr>
          <p:cNvSpPr/>
          <p:nvPr/>
        </p:nvSpPr>
        <p:spPr>
          <a:xfrm>
            <a:off x="668059" y="2774658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663171" y="3834825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663172" y="481095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3">
            <a:extLst>
              <a:ext uri="{FF2B5EF4-FFF2-40B4-BE49-F238E27FC236}">
                <a16:creationId xmlns:a16="http://schemas.microsoft.com/office/drawing/2014/main" id="{D73557A0-38A9-CB4B-B14C-F1430907911C}"/>
              </a:ext>
            </a:extLst>
          </p:cNvPr>
          <p:cNvSpPr/>
          <p:nvPr/>
        </p:nvSpPr>
        <p:spPr>
          <a:xfrm>
            <a:off x="663170" y="5599253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1450504"/>
            <a:ext cx="10270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Всего было выдано сертификатов в органах ЗАГС Гатчинского района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с августа по декабрь 2024г 598 ,из них прошли  обследование в ЛОПЦ: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этап 177 пар,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этап-171 пара.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проводятся в Ленинградском областном перинатальном центре.</a:t>
            </a:r>
            <a:endParaRPr lang="ru-RU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C87659-64EE-F442-B024-A538C907FAFE}"/>
              </a:ext>
            </a:extLst>
          </p:cNvPr>
          <p:cNvSpPr txBox="1"/>
          <p:nvPr/>
        </p:nvSpPr>
        <p:spPr>
          <a:xfrm>
            <a:off x="1096871" y="2216476"/>
            <a:ext cx="103246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/>
          </a:p>
          <a:p>
            <a:r>
              <a:rPr lang="ru-RU" sz="2000" dirty="0"/>
              <a:t>Из них 160 пар прошли обучение в Школе будущих родителей (всего за 2024 в школе будущих родителей обучено 457 пар)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1042781" y="3478513"/>
            <a:ext cx="10324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Из 177 пар, получивших сертификат родителями, стали 175 пар. Были рождены 178 малыша (из них 3 двойни)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F3FE3-DDDF-F04D-99FC-5558F11755A7}"/>
              </a:ext>
            </a:extLst>
          </p:cNvPr>
          <p:cNvSpPr txBox="1"/>
          <p:nvPr/>
        </p:nvSpPr>
        <p:spPr>
          <a:xfrm>
            <a:off x="1096870" y="4173155"/>
            <a:ext cx="106129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/>
          </a:p>
          <a:p>
            <a:r>
              <a:rPr lang="ru-RU" sz="2000" dirty="0"/>
              <a:t>За первый квартал 2025г  в органах ЗАГС Гатчинского района сертификаты получили 130 пар. Из них на обследование пришли 85 пары. Все прошли </a:t>
            </a:r>
            <a:r>
              <a:rPr lang="en-US" sz="2000" dirty="0"/>
              <a:t>I</a:t>
            </a:r>
            <a:r>
              <a:rPr lang="ru-RU" sz="2000" dirty="0"/>
              <a:t> и </a:t>
            </a:r>
            <a:r>
              <a:rPr lang="en-US" sz="2000" dirty="0"/>
              <a:t>II </a:t>
            </a:r>
            <a:r>
              <a:rPr lang="ru-RU" sz="2000" dirty="0"/>
              <a:t>этап обследования.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DD552-DC4B-A740-A522-4DBB1979DBB7}"/>
              </a:ext>
            </a:extLst>
          </p:cNvPr>
          <p:cNvSpPr txBox="1"/>
          <p:nvPr/>
        </p:nvSpPr>
        <p:spPr>
          <a:xfrm>
            <a:off x="1042782" y="5518839"/>
            <a:ext cx="10612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Планируется  увеличение охвата обследованных пар в 2025г и курация каждой до рождения младенца.</a:t>
            </a:r>
          </a:p>
        </p:txBody>
      </p:sp>
    </p:spTree>
    <p:extLst>
      <p:ext uri="{BB962C8B-B14F-4D97-AF65-F5344CB8AC3E}">
        <p14:creationId xmlns:p14="http://schemas.microsoft.com/office/powerpoint/2010/main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599090" y="2006221"/>
            <a:ext cx="4845269" cy="2347771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600" u="sng" dirty="0"/>
              <a:t>Шаги по реализации: </a:t>
            </a:r>
          </a:p>
          <a:p>
            <a:r>
              <a:rPr lang="ru-RU" dirty="0"/>
              <a:t>1.Информирование молодоженов при регистрации брака.</a:t>
            </a:r>
          </a:p>
          <a:p>
            <a:r>
              <a:rPr lang="ru-RU" dirty="0"/>
              <a:t>2. Обследование репродуктивной функции пары до зачатия.</a:t>
            </a:r>
          </a:p>
          <a:p>
            <a:r>
              <a:rPr lang="ru-RU" dirty="0"/>
              <a:t>3. Сопровождение в ЛОПЦ от момента обследования до родов</a:t>
            </a:r>
          </a:p>
          <a:p>
            <a:endParaRPr lang="ru-RU" dirty="0"/>
          </a:p>
          <a:p>
            <a:r>
              <a:rPr lang="ru-RU" dirty="0"/>
              <a:t> </a:t>
            </a:r>
            <a:endParaRPr lang="ru-RU" dirty="0">
              <a:highlight>
                <a:srgbClr val="FFFF00"/>
              </a:highlight>
            </a:endParaRP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559973" y="2006222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b="0" i="0" u="sng" dirty="0">
                <a:effectLst/>
                <a:latin typeface=".SFUI-Regular"/>
                <a:hlinkClick r:id="rId3"/>
              </a:rPr>
              <a:t>СМИ   </a:t>
            </a:r>
            <a:r>
              <a:rPr lang="en-US" b="0" i="0" u="sng" dirty="0">
                <a:effectLst/>
                <a:latin typeface=".SFUI-Regular"/>
                <a:hlinkClick r:id="rId3"/>
              </a:rPr>
              <a:t>https://smotrim.ru/video/2797289</a:t>
            </a:r>
            <a:endParaRPr lang="ru-RU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C18EE8D4-00F3-1F40-B507-684B74EA7715}"/>
              </a:ext>
            </a:extLst>
          </p:cNvPr>
          <p:cNvSpPr/>
          <p:nvPr/>
        </p:nvSpPr>
        <p:spPr>
          <a:xfrm>
            <a:off x="609602" y="4535038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Всего было выдано сертификатов в органах ЗАГС Гатчинского района  с августа по декабрь 2024г 598 ,из них прошли  обследование в ЛОПЦ: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этап 162 пары,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этап-19 пар. 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6925F8D5-4A90-3449-9C15-AFA3927AC4E0}"/>
              </a:ext>
            </a:extLst>
          </p:cNvPr>
          <p:cNvSpPr/>
          <p:nvPr/>
        </p:nvSpPr>
        <p:spPr>
          <a:xfrm>
            <a:off x="5559973" y="3076071"/>
            <a:ext cx="6032938" cy="1277921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err="1"/>
              <a:t>Соц</a:t>
            </a:r>
            <a:r>
              <a:rPr lang="ru-RU" dirty="0"/>
              <a:t> сети: </a:t>
            </a:r>
            <a:r>
              <a:rPr lang="en-US" sz="1400" dirty="0">
                <a:hlinkClick r:id="rId4"/>
              </a:rPr>
              <a:t>https://vk.com/wall-199634779_8342</a:t>
            </a:r>
            <a:endParaRPr lang="ru-RU" sz="1400" dirty="0"/>
          </a:p>
          <a:p>
            <a:r>
              <a:rPr lang="en-US" sz="1400" dirty="0">
                <a:hlinkClick r:id="rId5"/>
              </a:rPr>
              <a:t>https://lopc47.gosuslugi.ru/informatsiya-dlya-patsientov/sertifikat-molodozhenov/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5814</TotalTime>
  <Words>1213</Words>
  <Application>Microsoft Office PowerPoint</Application>
  <PresentationFormat>Широкоэкранный</PresentationFormat>
  <Paragraphs>101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4" baseType="lpstr">
      <vt:lpstr>.SFUI-Regular</vt:lpstr>
      <vt:lpstr>Arial</vt:lpstr>
      <vt:lpstr>Calibri</vt:lpstr>
      <vt:lpstr>Calibri Light</vt:lpstr>
      <vt:lpstr>clear_sans_lightregular</vt:lpstr>
      <vt:lpstr>Dita Sweet</vt:lpstr>
      <vt:lpstr>LatoWeb</vt:lpstr>
      <vt:lpstr>Playfair Display</vt:lpstr>
      <vt:lpstr>Playfair Display SemiBold</vt:lpstr>
      <vt:lpstr>Times New Roman</vt:lpstr>
      <vt:lpstr>YS Text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91</cp:revision>
  <dcterms:created xsi:type="dcterms:W3CDTF">2025-03-26T12:04:55Z</dcterms:created>
  <dcterms:modified xsi:type="dcterms:W3CDTF">2025-04-12T12:28:30Z</dcterms:modified>
</cp:coreProperties>
</file>