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30" r:id="rId4"/>
    <p:sldId id="331" r:id="rId5"/>
    <p:sldId id="339" r:id="rId6"/>
    <p:sldId id="332" r:id="rId7"/>
    <p:sldId id="333" r:id="rId8"/>
    <p:sldId id="334" r:id="rId9"/>
    <p:sldId id="336" r:id="rId10"/>
    <p:sldId id="338" r:id="rId11"/>
    <p:sldId id="337" r:id="rId12"/>
    <p:sldId id="341" r:id="rId13"/>
    <p:sldId id="342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C1BC9D6-04C4-42B2-B197-E090C88D39C6}">
          <p14:sldIdLst>
            <p14:sldId id="256"/>
            <p14:sldId id="309"/>
            <p14:sldId id="330"/>
            <p14:sldId id="331"/>
            <p14:sldId id="339"/>
            <p14:sldId id="332"/>
            <p14:sldId id="333"/>
          </p14:sldIdLst>
        </p14:section>
        <p14:section name="Раздел без заголовка" id="{F0093402-4120-4C8B-9898-694506B4B0B1}">
          <p14:sldIdLst>
            <p14:sldId id="334"/>
            <p14:sldId id="336"/>
            <p14:sldId id="338"/>
            <p14:sldId id="337"/>
            <p14:sldId id="341"/>
            <p14:sldId id="342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0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1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70041"/>
            <a:ext cx="9570027" cy="2035175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7013" y="4140958"/>
            <a:ext cx="9144000" cy="10390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507538"/>
            <a:ext cx="11481176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2005012"/>
            <a:ext cx="11481177" cy="329850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83" y="507538"/>
            <a:ext cx="11455911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3" y="2005012"/>
            <a:ext cx="11455911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07538"/>
            <a:ext cx="11418074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2005012"/>
            <a:ext cx="11418074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FE774D12-96E6-5C04-51AC-23485C8D850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scfh.ru/papers/mobilnyy-analitik-zdorovya-welltory-vsegda-pod-rukoy/?ysclid=mfzo4m391j162091065" TargetMode="External"/><Relationship Id="rId7" Type="http://schemas.openxmlformats.org/officeDocument/2006/relationships/hyperlink" Target="https://irecommend.ru/catalog/list/6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hyperlink" Target="https://www.yazio.com/en/calorie-counter" TargetMode="External"/><Relationship Id="rId5" Type="http://schemas.openxmlformats.org/officeDocument/2006/relationships/image" Target="../media/image31.png"/><Relationship Id="rId10" Type="http://schemas.openxmlformats.org/officeDocument/2006/relationships/hyperlink" Target="https://www.myfitnesspal.com/ru" TargetMode="External"/><Relationship Id="rId4" Type="http://schemas.openxmlformats.org/officeDocument/2006/relationships/hyperlink" Target="https://onboarding.dzeny.ru/?utm_source=yandex&amp;utm_medium=cpc&amp;utm_campaign=ru_web_compet_06.08&amp;utm_content=17309602343&amp;utm_term=---autotargeting&amp;ybaip=1&amp;yclid=784499182448148479" TargetMode="Externa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://gar86.tmweb.ru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813" y="1914863"/>
            <a:ext cx="9570027" cy="80071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Бюджетное учреждение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</a:b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Ханты-Мансийского автономного округа — Югры </a:t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</a:b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«Мегионский комплексный центр социального обслуживания  населения»</a:t>
            </a:r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31" y="1072680"/>
            <a:ext cx="977872" cy="77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20966" r="2220" b="16972"/>
          <a:stretch>
            <a:fillRect/>
          </a:stretch>
        </p:blipFill>
        <p:spPr bwMode="auto">
          <a:xfrm>
            <a:off x="4862703" y="1061090"/>
            <a:ext cx="1656184" cy="83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2" r="4372" b="11659"/>
          <a:stretch>
            <a:fillRect/>
          </a:stretch>
        </p:blipFill>
        <p:spPr bwMode="auto">
          <a:xfrm>
            <a:off x="6518887" y="987702"/>
            <a:ext cx="1072541" cy="87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r="9407"/>
          <a:stretch>
            <a:fillRect/>
          </a:stretch>
        </p:blipFill>
        <p:spPr bwMode="auto">
          <a:xfrm>
            <a:off x="7620706" y="1120012"/>
            <a:ext cx="878750" cy="77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576" y="-2"/>
            <a:ext cx="1024424" cy="93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426073" y="3514988"/>
            <a:ext cx="6185627" cy="2895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программа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социально-оздоровительной работы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работниками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«СОХРАНИМ ЗДОРОВЬЕ ВМЕСТЕ!»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59C5C749-D0BC-4A87-A052-18E49E25FFD9}"/>
              </a:ext>
            </a:extLst>
          </p:cNvPr>
          <p:cNvSpPr txBox="1">
            <a:spLocks/>
          </p:cNvSpPr>
          <p:nvPr/>
        </p:nvSpPr>
        <p:spPr>
          <a:xfrm>
            <a:off x="7417676" y="186989"/>
            <a:ext cx="4032374" cy="704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3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социального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округа-Югры</a:t>
            </a:r>
            <a:endParaRPr lang="ru-RU" sz="135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38" y="1776079"/>
            <a:ext cx="1002877" cy="93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5583135"/>
            <a:ext cx="4106812" cy="1427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Эмблема1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854" y="1718957"/>
            <a:ext cx="1008380" cy="104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2" y="2911482"/>
            <a:ext cx="3033811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536027" y="1204551"/>
            <a:ext cx="11136879" cy="8047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участие: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спортивных соревнованиях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сезонной фитотерапии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санитарно-просветительских мероприятиях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- 98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работников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857837" y="-66204"/>
            <a:ext cx="11028665" cy="104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Достигнутые результаты в 2025 году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1F64023-C22D-47F7-AF35-28A4A993E7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8" y="2233290"/>
            <a:ext cx="3639474" cy="2729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F4E829F-30A0-4451-A4BE-38724E6CD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32" y="2233290"/>
            <a:ext cx="3639475" cy="2729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1157868-8255-4CD1-8F97-390CEC7C1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56" y="2233290"/>
            <a:ext cx="3639474" cy="2729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6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338438" y="1028669"/>
            <a:ext cx="11410530" cy="6940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цифровые инструменты (проверенные мобильные приложения) для мониторинга здоровья 63% работников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944548" y="-111302"/>
            <a:ext cx="11028665" cy="104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Достигнутые результаты в 2025 году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04C32D9-4344-405C-B0D8-0EBDCFD16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8" y="2683610"/>
            <a:ext cx="2243114" cy="224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07DF670-7C7A-4892-B50D-CBD9F0606CF5}"/>
              </a:ext>
            </a:extLst>
          </p:cNvPr>
          <p:cNvSpPr/>
          <p:nvPr/>
        </p:nvSpPr>
        <p:spPr>
          <a:xfrm>
            <a:off x="247828" y="1762377"/>
            <a:ext cx="250718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hlinkClick r:id="rId3"/>
              </a:rPr>
              <a:t>https://scfh.ru/papers/</a:t>
            </a:r>
            <a:r>
              <a:rPr lang="en-US" sz="1200" dirty="0">
                <a:hlinkClick r:id="rId3"/>
              </a:rPr>
              <a:t>mobilnyy-analitik-zdorovya-welltory-vsegda-pod-rukoy</a:t>
            </a:r>
            <a:r>
              <a:rPr lang="en-US" sz="1100" dirty="0">
                <a:hlinkClick r:id="rId3"/>
              </a:rPr>
              <a:t>/?ysclid=mfzo4m391j162091065</a:t>
            </a:r>
            <a:endParaRPr lang="ru-RU" sz="1100" dirty="0"/>
          </a:p>
          <a:p>
            <a:pPr algn="ctr"/>
            <a:endParaRPr lang="ru-RU" sz="11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256C949-CC18-40F6-A6E8-46CA23E78CB2}"/>
              </a:ext>
            </a:extLst>
          </p:cNvPr>
          <p:cNvSpPr/>
          <p:nvPr/>
        </p:nvSpPr>
        <p:spPr>
          <a:xfrm>
            <a:off x="6280043" y="2584000"/>
            <a:ext cx="2501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https://onboarding.dzeny.ru/?utm_source=yandex&amp;utm_medium=cpc&amp;utm_campaign=ru_web_compet_06.08&amp;utm_content=17309602343&amp;utm_term=---autotargeting&amp;ybaip=1&amp;yclid=784499182448148479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799C880-226E-4C2B-A1AF-172203E98F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37" t="17564" r="24962" b="17564"/>
          <a:stretch/>
        </p:blipFill>
        <p:spPr>
          <a:xfrm>
            <a:off x="6196213" y="4113576"/>
            <a:ext cx="2513996" cy="1712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AC59D99-7E36-4474-AC3F-E5F676C37E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87" t="13684" r="41301" b="26936"/>
          <a:stretch/>
        </p:blipFill>
        <p:spPr>
          <a:xfrm>
            <a:off x="9275398" y="2419566"/>
            <a:ext cx="2473570" cy="19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7B6F854-A8F0-4617-8AB0-B814E77B0256}"/>
              </a:ext>
            </a:extLst>
          </p:cNvPr>
          <p:cNvSpPr/>
          <p:nvPr/>
        </p:nvSpPr>
        <p:spPr>
          <a:xfrm>
            <a:off x="9275398" y="2062377"/>
            <a:ext cx="25607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</a:t>
            </a:r>
            <a:r>
              <a:rPr lang="en-US" sz="1200" dirty="0" smtClean="0">
                <a:hlinkClick r:id="rId7"/>
              </a:rPr>
              <a:t>irecommend.ru/catalog/list/6</a:t>
            </a:r>
            <a:endParaRPr lang="ru-RU" sz="12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42AA0ED-5014-4EEB-8A88-D8D0A7A58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9871" y="2200877"/>
            <a:ext cx="2705688" cy="1778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FC83FA4-23C3-4C74-83E8-EB647E693B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2808" y="4551234"/>
            <a:ext cx="2645893" cy="147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0A194203-64F3-4908-AF7C-990B35CF345F}"/>
              </a:ext>
            </a:extLst>
          </p:cNvPr>
          <p:cNvSpPr/>
          <p:nvPr/>
        </p:nvSpPr>
        <p:spPr>
          <a:xfrm>
            <a:off x="2958483" y="4327566"/>
            <a:ext cx="235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0"/>
              </a:rPr>
              <a:t>https://www.myfitnesspal.com/ru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CDD6E31-FACC-47DE-855D-683B2EA91802}"/>
              </a:ext>
            </a:extLst>
          </p:cNvPr>
          <p:cNvSpPr/>
          <p:nvPr/>
        </p:nvSpPr>
        <p:spPr>
          <a:xfrm>
            <a:off x="3281928" y="1913886"/>
            <a:ext cx="2782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11"/>
              </a:rPr>
              <a:t>https://www.yazio.com/en/calorie-counter</a:t>
            </a:r>
            <a:endParaRPr lang="ru-RU" sz="1200" dirty="0"/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53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834188" y="1012130"/>
            <a:ext cx="10737701" cy="6940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еализовано большое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мероприятий, которые привели к следующим результатам: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1007610" y="-119298"/>
            <a:ext cx="11028665" cy="104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Достигнутые результаты в 2025 году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9B38FAB-5FB7-4FCA-8A61-5ABC2FE22360}"/>
              </a:ext>
            </a:extLst>
          </p:cNvPr>
          <p:cNvSpPr/>
          <p:nvPr/>
        </p:nvSpPr>
        <p:spPr>
          <a:xfrm>
            <a:off x="1198179" y="1875552"/>
            <a:ext cx="99201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проинформированы о реализации социально-оздоровительной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участию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программных мероприятий привлечено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учреждения от общей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заинтересованности работников в ведении здорового образа жизни и участии в профилактических и спортивных мероприятиях возросла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работников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снизилась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выгорание сократилось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 труда повысился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63 %</a:t>
            </a:r>
          </a:p>
        </p:txBody>
      </p:sp>
    </p:spTree>
    <p:extLst>
      <p:ext uri="{BB962C8B-B14F-4D97-AF65-F5344CB8AC3E}">
        <p14:creationId xmlns:p14="http://schemas.microsoft.com/office/powerpoint/2010/main" val="25747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834188" y="1026528"/>
            <a:ext cx="10674639" cy="163481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Программа социально-оздоровительной работы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значимость для повышения работоспособности и здоровья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работников.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планах продолжение и расширение существующих мероприятии, а также привлечение дополнительных ресурсов для их реализации.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834189" y="-20211"/>
            <a:ext cx="11028665" cy="104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Эффективность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CAA7701-FDD7-48FA-9B8D-2397A4E00741}"/>
              </a:ext>
            </a:extLst>
          </p:cNvPr>
          <p:cNvSpPr/>
          <p:nvPr/>
        </p:nvSpPr>
        <p:spPr>
          <a:xfrm>
            <a:off x="834188" y="3708084"/>
            <a:ext cx="10674639" cy="19943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98525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Дальнейшее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дополнительных методов мотивации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участию в оздоровительных мероприятиях.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98525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частности, планируется организация спортивного клуба для работников, что позволит создать благоприятные условия для физической активности и укрепления командного духа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4FAADF8F-5C3B-460A-BFFF-A4CBDE1EE0F7}"/>
              </a:ext>
            </a:extLst>
          </p:cNvPr>
          <p:cNvSpPr txBox="1">
            <a:spLocks/>
          </p:cNvSpPr>
          <p:nvPr/>
        </p:nvSpPr>
        <p:spPr>
          <a:xfrm>
            <a:off x="834188" y="2804484"/>
            <a:ext cx="11028665" cy="104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2118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9">
            <a:extLst>
              <a:ext uri="{FF2B5EF4-FFF2-40B4-BE49-F238E27FC236}">
                <a16:creationId xmlns="" xmlns:a16="http://schemas.microsoft.com/office/drawing/2014/main" id="{40CD0FD8-4A27-493C-9918-B868CF9DB6D2}"/>
              </a:ext>
            </a:extLst>
          </p:cNvPr>
          <p:cNvSpPr txBox="1">
            <a:spLocks/>
          </p:cNvSpPr>
          <p:nvPr/>
        </p:nvSpPr>
        <p:spPr>
          <a:xfrm>
            <a:off x="2104696" y="447302"/>
            <a:ext cx="9080937" cy="14997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921" y="4709893"/>
            <a:ext cx="3118438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47" y="5227393"/>
            <a:ext cx="671673" cy="63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657" y="5231699"/>
            <a:ext cx="656425" cy="64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36" y="5240101"/>
            <a:ext cx="635006" cy="62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DA1BC4F-81BE-4ED6-BBCE-3E1095553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89" y="2833425"/>
            <a:ext cx="4270079" cy="30765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97164" y="2057937"/>
            <a:ext cx="6096000" cy="3185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Наш адрес:</a:t>
            </a:r>
            <a:endParaRPr lang="ru-RU" sz="12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628681, Ханты-Мансийский </a:t>
            </a:r>
            <a:endParaRPr lang="ru-RU" sz="12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автономный округ — Югра,   </a:t>
            </a:r>
            <a:endParaRPr lang="ru-RU" sz="12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г. Мегион, ул. Дружбы 6А, </a:t>
            </a:r>
            <a:endParaRPr lang="ru-RU" sz="12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8(34643) </a:t>
            </a:r>
            <a:r>
              <a:rPr lang="ru-RU" kern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2-00-72 Официальный сайт:</a:t>
            </a:r>
            <a:endParaRPr lang="ru-RU" sz="12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7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2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Электронная почта:</a:t>
            </a:r>
            <a:endParaRPr lang="ru-RU" sz="12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1" kern="1400" dirty="0" smtClean="0">
                <a:solidFill>
                  <a:srgbClr val="0000C0"/>
                </a:solidFill>
                <a:latin typeface="Times New Roman" panose="02020603050405020304" pitchFamily="18" charset="0"/>
              </a:rPr>
              <a:t>Megkcson@admhmao.ru</a:t>
            </a:r>
            <a:endParaRPr lang="ru-RU" b="1" u="sng" kern="1400" dirty="0" smtClean="0">
              <a:latin typeface="Times New Roman" panose="02020603050405020304" pitchFamily="18" charset="0"/>
              <a:hlinkClick r:id="rId7"/>
            </a:endParaRPr>
          </a:p>
          <a:p>
            <a:pPr lvl="0" algn="ctr"/>
            <a:endParaRPr lang="ru-RU" sz="900" kern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kern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Официальный </a:t>
            </a:r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сайт:</a:t>
            </a:r>
            <a:endParaRPr lang="ru-RU" sz="12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tabLst>
                <a:tab pos="73152" algn="l"/>
              </a:tabLst>
            </a:pPr>
            <a:r>
              <a:rPr lang="ru-RU" b="1" u="sng" kern="1400" dirty="0" smtClean="0">
                <a:solidFill>
                  <a:srgbClr val="0000FF"/>
                </a:solidFill>
                <a:latin typeface="Times New Roman" panose="02020603050405020304" pitchFamily="18" charset="0"/>
                <a:hlinkClick r:id="rId7"/>
              </a:rPr>
              <a:t>http</a:t>
            </a:r>
            <a:r>
              <a:rPr lang="ru-RU" b="1" u="sng" kern="1400" dirty="0">
                <a:solidFill>
                  <a:srgbClr val="0000FF"/>
                </a:solidFill>
                <a:latin typeface="Times New Roman" panose="02020603050405020304" pitchFamily="18" charset="0"/>
                <a:hlinkClick r:id="rId7"/>
              </a:rPr>
              <a:t>://gar86.tmweb.ru/</a:t>
            </a:r>
            <a:r>
              <a:rPr lang="ru-RU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2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1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2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2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641857" y="1256799"/>
            <a:ext cx="10693605" cy="10467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имиджа здорового образа жизни среди работников учреждения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834189" y="254067"/>
            <a:ext cx="11028665" cy="765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3ED452A-BB00-48DD-8C60-6C7162C62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78" y="2540345"/>
            <a:ext cx="3324384" cy="291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9303F5C-78D2-48DD-A5EC-8E227E41C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18" y="2413162"/>
            <a:ext cx="4802822" cy="3263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CF83078-80DA-43E2-8070-CD651AB46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7" y="2540345"/>
            <a:ext cx="2263923" cy="3009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0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581668" y="1088429"/>
            <a:ext cx="11281186" cy="46811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работу по информированию работников учреждения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актуализированной социально-оздоровительной программы учреждения.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по формированию активности и интереса работников учреждения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занятиям физической культурой, спортом, туризмом, профилактическими мероприятиями, внедрению и развитию культуры здорового образа жизни в учреждении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реализацию программных мероприятий. 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эффективность мероприятий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 целью оценки их положительного влияния на здоровье работников.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581669" y="254066"/>
            <a:ext cx="11281186" cy="834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25074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455407" y="1500178"/>
            <a:ext cx="11281186" cy="38576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работников учреждения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социально-оздоровительной программы учреждения на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программных мероприятий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привлечением работников учреждения не менее чем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от общей численности.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степени заинтересованности у работников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к ведению здорового образа жизни и участию в профилактических и спортивных мероприятиях на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процента заболеваемости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учреждения на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Эффективность программы и тиражирование положительных достижений в процессе ее реализации.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834189" y="254066"/>
            <a:ext cx="11028665" cy="104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 </a:t>
            </a:r>
          </a:p>
        </p:txBody>
      </p:sp>
    </p:spTree>
    <p:extLst>
      <p:ext uri="{BB962C8B-B14F-4D97-AF65-F5344CB8AC3E}">
        <p14:creationId xmlns:p14="http://schemas.microsoft.com/office/powerpoint/2010/main" val="23494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1" y="254066"/>
            <a:ext cx="11862854" cy="104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мероприятий по реализации программы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5314BF6-9F55-4C26-8AFE-5E17269F7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86" t="28036" r="32200" b="7287"/>
          <a:stretch/>
        </p:blipFill>
        <p:spPr>
          <a:xfrm>
            <a:off x="3225536" y="960764"/>
            <a:ext cx="4747982" cy="506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6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616453" y="1204552"/>
            <a:ext cx="4509000" cy="10453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медицинские осмотры прошли: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работников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518878" y="-77010"/>
            <a:ext cx="11028665" cy="104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Достигнутые результаты в 2025 году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28ADFBF-69D7-4D31-A05C-D0AE0526259D}"/>
              </a:ext>
            </a:extLst>
          </p:cNvPr>
          <p:cNvSpPr/>
          <p:nvPr/>
        </p:nvSpPr>
        <p:spPr>
          <a:xfrm>
            <a:off x="6650108" y="1189239"/>
            <a:ext cx="4509000" cy="10453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утренней гимнастике, физкультминутках приняли 100 % работников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26421B1-A054-4E3A-9A1B-762C4C805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8" y="2381431"/>
            <a:ext cx="4509000" cy="338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9554AD2-DB15-41FA-BC40-18CD4D036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3" y="2381431"/>
            <a:ext cx="4509000" cy="338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616453" y="1204551"/>
            <a:ext cx="10741358" cy="8047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Подписаны на медицинские издания и издания, пропагандирующие здоровый образ жизни  36 %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от общего числа штатной численности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818423" y="-75934"/>
            <a:ext cx="11028665" cy="104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Достигнутые результаты в 2025 году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8DB90B-4FC0-45AF-83CC-FCC154C63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41" t="18480" r="-1778" b="-2974"/>
          <a:stretch/>
        </p:blipFill>
        <p:spPr>
          <a:xfrm>
            <a:off x="396845" y="2243020"/>
            <a:ext cx="3515259" cy="22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BD1BB2A-0464-4AC6-A430-5E064961D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t="12926" r="1269" b="7676"/>
          <a:stretch/>
        </p:blipFill>
        <p:spPr>
          <a:xfrm>
            <a:off x="3978357" y="3251020"/>
            <a:ext cx="4014760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C89D0C5-1410-43C2-92B4-B0DEC862DB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7" t="12069" r="2909"/>
          <a:stretch/>
        </p:blipFill>
        <p:spPr>
          <a:xfrm>
            <a:off x="8059371" y="2094917"/>
            <a:ext cx="3647766" cy="21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7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82B04FD-FB8D-4735-9D47-28376F0D8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0" y="2180577"/>
            <a:ext cx="3736427" cy="288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299545" y="1141489"/>
            <a:ext cx="11571890" cy="8047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участие: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пеших прогулках, в массовых спортивных мероприятиях, в курсах оздоровительных мероприятий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- 98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работников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731713" y="-20538"/>
            <a:ext cx="11028665" cy="104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Достигнутые результаты в 2025 году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C1489F4-2D88-4A8B-938E-AF4A7D911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945" y="2180577"/>
            <a:ext cx="3851489" cy="282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C3ABF9-5DDB-4233-B7BD-B3A2B9C7F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03" y="2061500"/>
            <a:ext cx="3551535" cy="384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2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653997" y="1180903"/>
            <a:ext cx="10781835" cy="8047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участие: 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соревнованиях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сезонной фитотерапии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санитарно-просветительских мероприятиях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- 98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работников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B0AEEC7A-F66F-4D41-A9E8-0A900C26A71E}"/>
              </a:ext>
            </a:extLst>
          </p:cNvPr>
          <p:cNvSpPr txBox="1">
            <a:spLocks/>
          </p:cNvSpPr>
          <p:nvPr/>
        </p:nvSpPr>
        <p:spPr>
          <a:xfrm>
            <a:off x="653997" y="-69127"/>
            <a:ext cx="11028665" cy="104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Достигнутые результаты в 2025 году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9B02D7A-068C-4B9D-8F48-BE46A5833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7" y="2048688"/>
            <a:ext cx="3171112" cy="367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F870D92-01CA-4BDD-8C04-BA1A2BB29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02" y="2048688"/>
            <a:ext cx="3373430" cy="3626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78BD17E-0C20-45C0-AD73-E604E87B97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58" y="2263749"/>
            <a:ext cx="3411666" cy="318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94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4147</TotalTime>
  <Words>477</Words>
  <Application>Microsoft Office PowerPoint</Application>
  <PresentationFormat>Широкоэкранный</PresentationFormat>
  <Paragraphs>93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Бюджетное учреждение Ханты-Мансийского автономного округа — Югры  «Мегионский комплексный центр социального обслуживания  населения»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Ярославцева Оксана Сергеевна</cp:lastModifiedBy>
  <cp:revision>178</cp:revision>
  <dcterms:created xsi:type="dcterms:W3CDTF">2021-08-17T12:08:22Z</dcterms:created>
  <dcterms:modified xsi:type="dcterms:W3CDTF">2026-02-17T08:57:54Z</dcterms:modified>
</cp:coreProperties>
</file>