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media/image1.jpeg" ContentType="image/jpeg"/>
  <Override PartName="/ppt/media/image2.jpeg" ContentType="image/jpeg"/>
  <Override PartName="/ppt/media/image8.png" ContentType="image/png"/>
  <Override PartName="/ppt/media/image3.jpeg" ContentType="image/jpeg"/>
  <Override PartName="/ppt/media/image4.jpeg" ContentType="image/jpeg"/>
  <Override PartName="/ppt/media/image5.jpeg" ContentType="image/jpeg"/>
  <Override PartName="/ppt/media/image7.png" ContentType="image/png"/>
  <Override PartName="/ppt/media/image6.png" ContentType="image/png"/>
  <Override PartName="/ppt/media/image9.png" ContentType="image/png"/>
  <Override PartName="/ppt/media/image10.jpeg" ContentType="image/jpeg"/>
  <Override PartName="/ppt/media/image11.jpeg" ContentType="image/jpeg"/>
  <Override PartName="/ppt/media/image12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latin typeface="Times New Roman"/>
              </a:defRPr>
            </a:lvl1pPr>
          </a:lstStyle>
          <a:p>
            <a:pPr indent="0" algn="r">
              <a:buNone/>
            </a:pPr>
            <a:fld id="{ECBA195A-8EE6-485F-AA7A-ADC8D1E2432B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1360" cy="3081240"/>
          </a:xfrm>
          <a:prstGeom prst="rect">
            <a:avLst/>
          </a:prstGeom>
          <a:ln w="0">
            <a:noFill/>
          </a:ln>
        </p:spPr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1360" cy="359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66760" cy="45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FC5ADCD-03DE-45D2-B12A-61D826C7045A}" type="slidenum">
              <a:rPr b="0" lang="ru-RU" sz="1200" spc="-1" strike="noStrike">
                <a:latin typeface="Times New Roman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1360" cy="3081240"/>
          </a:xfrm>
          <a:prstGeom prst="rect">
            <a:avLst/>
          </a:prstGeom>
          <a:ln w="0">
            <a:noFill/>
          </a:ln>
        </p:spPr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1360" cy="359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sldNum" idx="8"/>
          </p:nvPr>
        </p:nvSpPr>
        <p:spPr>
          <a:xfrm>
            <a:off x="3884760" y="8685360"/>
            <a:ext cx="2966760" cy="45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4718EB4-ADED-4E2B-84CD-8B0BB4B9CFD2}" type="slidenum">
              <a:rPr b="0" lang="ru-RU" sz="1200" spc="-1" strike="noStrike">
                <a:latin typeface="Times New Roman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4B3E59A-6235-40E0-8319-9F3A9820894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C4306EC-499D-4734-AC3F-BB506987B0B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B1EA2A8-E2D5-4226-829B-49BE83B3FFD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55CD382-BAB9-41B9-829A-158AD6895D4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A2A2A71-068C-4A7D-89EB-0DA036468E8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274EC24-88B5-47DF-A4C8-1CF8F0CC32C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F0BC69F-35A8-429E-A7C3-76AC6E995D9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79C015D-AC3A-4022-AA28-88B08D81AF0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E325D6E-D430-4F33-AF90-DAB4747A682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217AE8E-D1E3-4C0E-AAD2-BF7E6894F11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AD6763F-7A59-42E1-8891-AE74E2F9C72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AC56915-D21A-4F10-9FDB-FABCCC795DE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09760" cy="36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38160" cy="36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31A3425-920A-47C0-A833-DC9B2E46EE1E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38160" cy="36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8.png"/><Relationship Id="rId3" Type="http://schemas.openxmlformats.org/officeDocument/2006/relationships/image" Target="../media/image3.jpe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hyperlink" Target="https://vk.com/policlinika3v!?w=wall-211337647" TargetMode="External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7"/>
          <p:cNvSpPr/>
          <p:nvPr/>
        </p:nvSpPr>
        <p:spPr>
          <a:xfrm>
            <a:off x="794880" y="1848600"/>
            <a:ext cx="592200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Всероссийский конкурсный отбор проектов </a:t>
            </a:r>
            <a:br>
              <a:rPr sz="2400"/>
            </a:br>
            <a:r>
              <a:rPr b="0" lang="ru-RU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«Женщины за здоровое общество»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48" name="TextBox 8"/>
          <p:cNvSpPr/>
          <p:nvPr/>
        </p:nvSpPr>
        <p:spPr>
          <a:xfrm>
            <a:off x="767160" y="2921760"/>
            <a:ext cx="5323680" cy="153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ts val="5700"/>
              </a:lnSpc>
            </a:pPr>
            <a:r>
              <a:rPr b="0" lang="ru-RU" sz="5400" spc="-1" strike="noStrike">
                <a:solidFill>
                  <a:srgbClr val="ffffff"/>
                </a:solidFill>
                <a:latin typeface="Playfair Display"/>
                <a:ea typeface="DejaVu Sans"/>
              </a:rPr>
              <a:t>Квадрат здоровья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49" name="TextBox 9"/>
          <p:cNvSpPr/>
          <p:nvPr/>
        </p:nvSpPr>
        <p:spPr>
          <a:xfrm rot="21589800">
            <a:off x="903240" y="5499000"/>
            <a:ext cx="7254720" cy="100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Calibri"/>
                <a:ea typeface="DejaVu Sans"/>
              </a:rPr>
              <a:t>Руководитель команды: Кабиева А. А. главный врач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Calibri"/>
                <a:ea typeface="DejaVu Sans"/>
              </a:rPr>
              <a:t>КГБУЗ «Владивостокская поликлиника №3, РФ,Приморский край,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b="0" lang="ru-RU" sz="2000" spc="-1" strike="noStrike">
                <a:solidFill>
                  <a:srgbClr val="ffffff"/>
                </a:solidFill>
                <a:latin typeface="Calibri"/>
                <a:ea typeface="DejaVu Sans"/>
              </a:rPr>
              <a:t>город Владивосток.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50" name="TextBox 10"/>
          <p:cNvSpPr/>
          <p:nvPr/>
        </p:nvSpPr>
        <p:spPr>
          <a:xfrm>
            <a:off x="767160" y="4523760"/>
            <a:ext cx="4703760" cy="10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ffffff"/>
                </a:solidFill>
                <a:latin typeface="Playfair Display"/>
                <a:ea typeface="DejaVu Sans"/>
              </a:rPr>
              <a:t>Здоровый образ жизни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51" name="TextBox 11"/>
          <p:cNvSpPr/>
          <p:nvPr/>
        </p:nvSpPr>
        <p:spPr>
          <a:xfrm>
            <a:off x="10575000" y="5855040"/>
            <a:ext cx="87588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  <a:ea typeface="DejaVu Sans"/>
              </a:rPr>
              <a:t>2024</a:t>
            </a:r>
            <a:r>
              <a:rPr b="0" lang="en-US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г.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52" name="" descr=""/>
          <p:cNvPicPr/>
          <p:nvPr/>
        </p:nvPicPr>
        <p:blipFill>
          <a:blip r:embed="rId2"/>
          <a:stretch/>
        </p:blipFill>
        <p:spPr>
          <a:xfrm>
            <a:off x="5400000" y="720000"/>
            <a:ext cx="1259280" cy="71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1"/>
          <p:cNvSpPr/>
          <p:nvPr/>
        </p:nvSpPr>
        <p:spPr>
          <a:xfrm>
            <a:off x="739800" y="588600"/>
            <a:ext cx="526968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a72e88"/>
                </a:solidFill>
                <a:latin typeface="Playfair Display SemiBold"/>
                <a:ea typeface="DejaVu Sans"/>
              </a:rPr>
              <a:t>Каналы продвижения проекта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13" name="Прямоугольник: скругленные углы 19"/>
          <p:cNvSpPr/>
          <p:nvPr/>
        </p:nvSpPr>
        <p:spPr>
          <a:xfrm>
            <a:off x="599040" y="1952280"/>
            <a:ext cx="2533680" cy="127656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8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DejaVu Sans"/>
              </a:rPr>
              <a:t>Канал пректа -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DejaVu Sans"/>
              </a:rPr>
              <a:t>t.me/kvadratzdorovya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4" name="Прямоугольник: скругленные углы 20"/>
          <p:cNvSpPr/>
          <p:nvPr/>
        </p:nvSpPr>
        <p:spPr>
          <a:xfrm>
            <a:off x="3265200" y="1952280"/>
            <a:ext cx="8322480" cy="127656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252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DejaVu Sans"/>
              </a:rPr>
              <a:t>Размещение новостей, справочной информации, информационных постов, видеоматериалов, предоставление рекомендаций и сбор отчетов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5" name="Прямоугольник: скругленные углы 21"/>
          <p:cNvSpPr/>
          <p:nvPr/>
        </p:nvSpPr>
        <p:spPr>
          <a:xfrm>
            <a:off x="599040" y="3392640"/>
            <a:ext cx="2533680" cy="127656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8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DejaVu Sans"/>
              </a:rPr>
              <a:t>Канал продвижения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DejaVu Sans"/>
              </a:rPr>
              <a:t>vk.com/id71164704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6" name="Прямоугольник: скругленные углы 22"/>
          <p:cNvSpPr/>
          <p:nvPr/>
        </p:nvSpPr>
        <p:spPr>
          <a:xfrm>
            <a:off x="3265200" y="3392640"/>
            <a:ext cx="8322480" cy="127656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252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DejaVu Sans"/>
              </a:rPr>
              <a:t>Размещение новостей, информационных постов, видеоматериалов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7" name="Прямоугольник: скругленные углы 25"/>
          <p:cNvSpPr/>
          <p:nvPr/>
        </p:nvSpPr>
        <p:spPr>
          <a:xfrm>
            <a:off x="599040" y="4833000"/>
            <a:ext cx="2533680" cy="127656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8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DejaVu Sans"/>
              </a:rPr>
              <a:t>Радио «Владивосток, «Русское радио»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8" name="Прямоугольник: скругленные углы 26"/>
          <p:cNvSpPr/>
          <p:nvPr/>
        </p:nvSpPr>
        <p:spPr>
          <a:xfrm>
            <a:off x="3265200" y="4833000"/>
            <a:ext cx="8322480" cy="127656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252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DejaVu Sans"/>
              </a:rPr>
              <a:t>Интервью, репортажи,прямые эфиры, лента новостей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Box 1"/>
          <p:cNvSpPr/>
          <p:nvPr/>
        </p:nvSpPr>
        <p:spPr>
          <a:xfrm>
            <a:off x="622440" y="588600"/>
            <a:ext cx="158004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a72e88"/>
                </a:solidFill>
                <a:latin typeface="Playfair Display SemiBold"/>
                <a:ea typeface="DejaVu Sans"/>
              </a:rPr>
              <a:t>Ресурсы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20" name="TextBox 32"/>
          <p:cNvSpPr/>
          <p:nvPr/>
        </p:nvSpPr>
        <p:spPr>
          <a:xfrm>
            <a:off x="1980000" y="2130120"/>
            <a:ext cx="6839280" cy="20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Организационная поддержка от Министерства здравоохранения, Министерства образования, Министерства физической культуры и спорта, Министерства труда и социальной политики, Министерства культуры и архивного дела, Министерства профессионального образования и занятости населения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Методическая поддержка от Департамента по делам молодежи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1" name="TextBox 33"/>
          <p:cNvSpPr/>
          <p:nvPr/>
        </p:nvSpPr>
        <p:spPr>
          <a:xfrm>
            <a:off x="1265040" y="3429000"/>
            <a:ext cx="3536640" cy="36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2" name="Рисунок 41" descr=""/>
          <p:cNvPicPr/>
          <p:nvPr/>
        </p:nvPicPr>
        <p:blipFill>
          <a:blip r:embed="rId2"/>
          <a:stretch/>
        </p:blipFill>
        <p:spPr>
          <a:xfrm>
            <a:off x="8906760" y="2576520"/>
            <a:ext cx="3968640" cy="5299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Box 1"/>
          <p:cNvSpPr/>
          <p:nvPr/>
        </p:nvSpPr>
        <p:spPr>
          <a:xfrm>
            <a:off x="664200" y="588600"/>
            <a:ext cx="306468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a72e88"/>
                </a:solidFill>
                <a:latin typeface="Playfair Display SemiBold"/>
                <a:ea typeface="DejaVu Sans"/>
              </a:rPr>
              <a:t>Команда проекта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24" name="Овал 2"/>
          <p:cNvSpPr/>
          <p:nvPr/>
        </p:nvSpPr>
        <p:spPr>
          <a:xfrm>
            <a:off x="718560" y="1980000"/>
            <a:ext cx="1379880" cy="13798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Вставить фото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25" name="Овал 24"/>
          <p:cNvSpPr/>
          <p:nvPr/>
        </p:nvSpPr>
        <p:spPr>
          <a:xfrm>
            <a:off x="718560" y="4807440"/>
            <a:ext cx="1379880" cy="1379880"/>
          </a:xfrm>
          <a:prstGeom prst="ellipse">
            <a:avLst/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b9d04a"/>
                </a:solidFill>
                <a:latin typeface="Calibri"/>
                <a:ea typeface="DejaVu Sans"/>
              </a:rPr>
              <a:t>=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6" name="Овал 25"/>
          <p:cNvSpPr/>
          <p:nvPr/>
        </p:nvSpPr>
        <p:spPr>
          <a:xfrm>
            <a:off x="599040" y="4730400"/>
            <a:ext cx="1379880" cy="13798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Вставить фото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27" name="Овал 43"/>
          <p:cNvSpPr/>
          <p:nvPr/>
        </p:nvSpPr>
        <p:spPr>
          <a:xfrm>
            <a:off x="6543000" y="4807440"/>
            <a:ext cx="1379880" cy="1379880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b9d04a"/>
                </a:solidFill>
                <a:latin typeface="Calibri"/>
                <a:ea typeface="DejaVu Sans"/>
              </a:rPr>
              <a:t>=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8" name="Овал 44"/>
          <p:cNvSpPr/>
          <p:nvPr/>
        </p:nvSpPr>
        <p:spPr>
          <a:xfrm>
            <a:off x="6423480" y="4730400"/>
            <a:ext cx="1379880" cy="13798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Вставить фото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29" name="TextBox 46"/>
          <p:cNvSpPr/>
          <p:nvPr/>
        </p:nvSpPr>
        <p:spPr>
          <a:xfrm>
            <a:off x="2223000" y="1902960"/>
            <a:ext cx="4075920" cy="136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Кабиева Алжела Асылбековна главный врач КГБУЗ «Владивостокская поликлиника №3»), РФ, Приморский край, г.Владивосток, год рождения 1963, медицина, ЗОЖ,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1 Прогулка с врачом (t.me/progulka_s_vrachom)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</p:txBody>
      </p:sp>
      <p:sp>
        <p:nvSpPr>
          <p:cNvPr id="130" name="TextBox 47"/>
          <p:cNvSpPr/>
          <p:nvPr/>
        </p:nvSpPr>
        <p:spPr>
          <a:xfrm>
            <a:off x="2312280" y="4474800"/>
            <a:ext cx="4075920" cy="20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Виткалова Надежда Алексеевна главный консультант отдела организации медицинской помощи женщинам и детям управления организации медицинской помощи населению Министерства здравоохранения  Приморскрго края</a:t>
            </a:r>
            <a:br>
              <a:rPr sz="1400"/>
            </a:b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РФ, Приморский край, г. Владивосток, год рождения 1959;  медицина,  :ЗОЖ,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</p:txBody>
      </p:sp>
      <p:sp>
        <p:nvSpPr>
          <p:cNvPr id="131" name="TextBox 48"/>
          <p:cNvSpPr/>
          <p:nvPr/>
        </p:nvSpPr>
        <p:spPr>
          <a:xfrm>
            <a:off x="8114760" y="2160000"/>
            <a:ext cx="3421080" cy="94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Халиман  Галина Ивановна зав кабинетом РЦОЗ и МП , РФ, Приморский край ,            г. Владивосток, год рождения1959,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32" name="TextBox 49"/>
          <p:cNvSpPr/>
          <p:nvPr/>
        </p:nvSpPr>
        <p:spPr>
          <a:xfrm>
            <a:off x="8100000" y="4792680"/>
            <a:ext cx="342108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Семончук Наталья Викторовна врач-методист  РЦОЗ и МП,, РФ , Приморский край, Владивосток, год рождения 1964, 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33" name="TextBox 50"/>
          <p:cNvSpPr/>
          <p:nvPr/>
        </p:nvSpPr>
        <p:spPr>
          <a:xfrm>
            <a:off x="720000" y="1260000"/>
            <a:ext cx="291672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a72e88"/>
                </a:solidFill>
                <a:latin typeface="Playfair Display SemiBold"/>
                <a:ea typeface="DejaVu Sans"/>
              </a:rPr>
              <a:t>Руководители проекта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34" name="TextBox 51"/>
          <p:cNvSpPr/>
          <p:nvPr/>
        </p:nvSpPr>
        <p:spPr>
          <a:xfrm>
            <a:off x="7380000" y="1260000"/>
            <a:ext cx="340452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b9d04a"/>
                </a:solidFill>
                <a:latin typeface="Playfair Display SemiBold"/>
                <a:ea typeface="DejaVu Sans"/>
              </a:rPr>
              <a:t>Ключевые члены команды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35" name="" descr=""/>
          <p:cNvPicPr/>
          <p:nvPr/>
        </p:nvPicPr>
        <p:blipFill>
          <a:blip r:embed="rId2"/>
          <a:stretch/>
        </p:blipFill>
        <p:spPr>
          <a:xfrm>
            <a:off x="601560" y="1980000"/>
            <a:ext cx="1620360" cy="1683360"/>
          </a:xfrm>
          <a:prstGeom prst="rect">
            <a:avLst/>
          </a:prstGeom>
          <a:ln w="0">
            <a:noFill/>
          </a:ln>
        </p:spPr>
      </p:pic>
      <p:pic>
        <p:nvPicPr>
          <p:cNvPr id="136" name="" descr=""/>
          <p:cNvPicPr/>
          <p:nvPr/>
        </p:nvPicPr>
        <p:blipFill>
          <a:blip r:embed="rId3"/>
          <a:srcRect l="8278" t="28166" r="56166" b="44871"/>
          <a:stretch/>
        </p:blipFill>
        <p:spPr>
          <a:xfrm rot="21574200">
            <a:off x="6486480" y="1989720"/>
            <a:ext cx="1563480" cy="1735920"/>
          </a:xfrm>
          <a:prstGeom prst="rect">
            <a:avLst/>
          </a:prstGeom>
          <a:ln w="0">
            <a:noFill/>
          </a:ln>
        </p:spPr>
      </p:pic>
      <p:pic>
        <p:nvPicPr>
          <p:cNvPr id="137" name="" descr=""/>
          <p:cNvPicPr/>
          <p:nvPr/>
        </p:nvPicPr>
        <p:blipFill>
          <a:blip r:embed="rId4"/>
          <a:srcRect l="0" t="13781" r="0" b="0"/>
          <a:stretch/>
        </p:blipFill>
        <p:spPr>
          <a:xfrm>
            <a:off x="718560" y="4680000"/>
            <a:ext cx="1502640" cy="1615680"/>
          </a:xfrm>
          <a:prstGeom prst="rect">
            <a:avLst/>
          </a:prstGeom>
          <a:ln w="0">
            <a:noFill/>
          </a:ln>
        </p:spPr>
      </p:pic>
      <p:pic>
        <p:nvPicPr>
          <p:cNvPr id="138" name="" descr=""/>
          <p:cNvPicPr/>
          <p:nvPr/>
        </p:nvPicPr>
        <p:blipFill>
          <a:blip r:embed="rId5"/>
          <a:srcRect l="35098" t="16742" r="38314" b="48459"/>
          <a:stretch/>
        </p:blipFill>
        <p:spPr>
          <a:xfrm>
            <a:off x="6543720" y="4312080"/>
            <a:ext cx="1555200" cy="1875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Box 1"/>
          <p:cNvSpPr/>
          <p:nvPr/>
        </p:nvSpPr>
        <p:spPr>
          <a:xfrm>
            <a:off x="690840" y="588600"/>
            <a:ext cx="317124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a72e88"/>
                </a:solidFill>
                <a:latin typeface="Playfair Display SemiBold"/>
                <a:ea typeface="DejaVu Sans"/>
              </a:rPr>
              <a:t>Карточка проекта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40" name="TextBox 5"/>
          <p:cNvSpPr/>
          <p:nvPr/>
        </p:nvSpPr>
        <p:spPr>
          <a:xfrm>
            <a:off x="714600" y="3240000"/>
            <a:ext cx="4861800" cy="283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Кабиева  Анжела Асылбековна: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Страна: Российская Федерация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Регион: Приморский край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Населенный пункт: г. Владивосток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Контактная информация: тел. 89024832020, почта: glvrach@pol3.ru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Соцсети: t.me/kvadratzdorovya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Сфера интересов руководителя проекта: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медицина,здоровый образ жизни.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41" name="Овал 23"/>
          <p:cNvSpPr/>
          <p:nvPr/>
        </p:nvSpPr>
        <p:spPr>
          <a:xfrm>
            <a:off x="834120" y="1498680"/>
            <a:ext cx="1702080" cy="1702080"/>
          </a:xfrm>
          <a:prstGeom prst="ellipse">
            <a:avLst/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b9d04a"/>
                </a:solidFill>
                <a:latin typeface="Calibri"/>
                <a:ea typeface="DejaVu Sans"/>
              </a:rPr>
              <a:t>=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42" name="Овал 29"/>
          <p:cNvSpPr/>
          <p:nvPr/>
        </p:nvSpPr>
        <p:spPr>
          <a:xfrm>
            <a:off x="1080000" y="1481040"/>
            <a:ext cx="1522080" cy="1702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Вставить фото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43" name="TextBox 30"/>
          <p:cNvSpPr/>
          <p:nvPr/>
        </p:nvSpPr>
        <p:spPr>
          <a:xfrm>
            <a:off x="5806440" y="3600000"/>
            <a:ext cx="5711760" cy="283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Целевая аудитория проекта: подростки 15-17 лет.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Суть проекта: Популяризация принципов ЗОЖ по четырем направлениям:здоровое питание, физическая активность, гигиена полов.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Зрелость проекта: Успешная практика.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Результаты проекта: охвачено профилактическими мероприятиями не менее 50% целевой группы 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Текущий статус проекта: активный, реализуется в настоящее время.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44" name="Прямоугольник: скругленные углы 31"/>
          <p:cNvSpPr/>
          <p:nvPr/>
        </p:nvSpPr>
        <p:spPr>
          <a:xfrm>
            <a:off x="5940000" y="1440000"/>
            <a:ext cx="5450040" cy="1978200"/>
          </a:xfrm>
          <a:prstGeom prst="roundRect">
            <a:avLst>
              <a:gd name="adj" fmla="val 1584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8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Вставить фото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45" name="" descr=""/>
          <p:cNvPicPr/>
          <p:nvPr/>
        </p:nvPicPr>
        <p:blipFill>
          <a:blip r:embed="rId2"/>
          <a:stretch/>
        </p:blipFill>
        <p:spPr>
          <a:xfrm>
            <a:off x="714600" y="1104840"/>
            <a:ext cx="2163600" cy="2131560"/>
          </a:xfrm>
          <a:prstGeom prst="rect">
            <a:avLst/>
          </a:prstGeom>
          <a:ln w="0">
            <a:noFill/>
          </a:ln>
        </p:spPr>
      </p:pic>
      <p:pic>
        <p:nvPicPr>
          <p:cNvPr id="146" name="" descr=""/>
          <p:cNvPicPr/>
          <p:nvPr/>
        </p:nvPicPr>
        <p:blipFill>
          <a:blip r:embed="rId3"/>
          <a:stretch/>
        </p:blipFill>
        <p:spPr>
          <a:xfrm>
            <a:off x="8205480" y="587880"/>
            <a:ext cx="1976400" cy="896400"/>
          </a:xfrm>
          <a:prstGeom prst="rect">
            <a:avLst/>
          </a:prstGeom>
          <a:ln w="0">
            <a:noFill/>
          </a:ln>
        </p:spPr>
      </p:pic>
      <p:pic>
        <p:nvPicPr>
          <p:cNvPr id="147" name="" descr=""/>
          <p:cNvPicPr/>
          <p:nvPr/>
        </p:nvPicPr>
        <p:blipFill>
          <a:blip r:embed="rId4"/>
          <a:stretch/>
        </p:blipFill>
        <p:spPr>
          <a:xfrm>
            <a:off x="6300000" y="1484640"/>
            <a:ext cx="3599640" cy="2115000"/>
          </a:xfrm>
          <a:prstGeom prst="rect">
            <a:avLst/>
          </a:prstGeom>
          <a:ln w="0">
            <a:noFill/>
          </a:ln>
        </p:spPr>
      </p:pic>
      <p:sp>
        <p:nvSpPr>
          <p:cNvPr id="148" name=""/>
          <p:cNvSpPr/>
          <p:nvPr/>
        </p:nvSpPr>
        <p:spPr>
          <a:xfrm>
            <a:off x="6070680" y="663120"/>
            <a:ext cx="2205720" cy="59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Наименование проекта: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1"/>
          <p:cNvSpPr/>
          <p:nvPr/>
        </p:nvSpPr>
        <p:spPr>
          <a:xfrm>
            <a:off x="802440" y="588600"/>
            <a:ext cx="710172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a72e88"/>
                </a:solidFill>
                <a:latin typeface="Playfair Display SemiBold"/>
                <a:ea typeface="DejaVu Sans"/>
              </a:rPr>
              <a:t>Проблематизация. Актуальность проекта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54" name="TextBox 4"/>
          <p:cNvSpPr/>
          <p:nvPr/>
        </p:nvSpPr>
        <p:spPr>
          <a:xfrm>
            <a:off x="599040" y="1545120"/>
            <a:ext cx="10726200" cy="191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" name="Прямоугольник: скругленные углы 5"/>
          <p:cNvSpPr/>
          <p:nvPr/>
        </p:nvSpPr>
        <p:spPr>
          <a:xfrm flipV="1">
            <a:off x="540000" y="1101240"/>
            <a:ext cx="11158560" cy="5373720"/>
          </a:xfrm>
          <a:prstGeom prst="roundRect">
            <a:avLst>
              <a:gd name="adj" fmla="val 6704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" name="TextBox 11"/>
          <p:cNvSpPr/>
          <p:nvPr/>
        </p:nvSpPr>
        <p:spPr>
          <a:xfrm>
            <a:off x="1749960" y="3269880"/>
            <a:ext cx="958032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Одной из глобальных задач современного общества является охрана репродуктивного здоровья подростков, которое часто зависит от многих факторов,так или иначе связанных с низким уровнем информированности в этой сфере, а также в области укрепления и сохранения здоровья. 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7" name="TextBox 12"/>
          <p:cNvSpPr/>
          <p:nvPr/>
        </p:nvSpPr>
        <p:spPr>
          <a:xfrm>
            <a:off x="1801440" y="1590120"/>
            <a:ext cx="9718560" cy="20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Согласно данным Росстата для подавляющего большинства людей в возрасте 15 лет и старше, хорошее здоровье является одной из наиболее актуальных базовых ценностей. Однако, доля тех, кто в повседневной жизни действительно бережет своё здоровье, не превышает 25% обследованных. Особую тревогу вызывает здоровье подростков в части состояния репродуктивного потенциала. У девушек он характеризуется высокой частотой гинекологической и эндокринной патологии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58" name="TextBox 13"/>
          <p:cNvSpPr/>
          <p:nvPr/>
        </p:nvSpPr>
        <p:spPr>
          <a:xfrm>
            <a:off x="1868040" y="5580000"/>
            <a:ext cx="92905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В 2024 году география Проекта расширилась. Проект реализуется в --- в 14 муниципальных образованиях Приморского края (2022 -1МО, 2023 — 12 МО).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9" name="TextBox 2"/>
          <p:cNvSpPr/>
          <p:nvPr/>
        </p:nvSpPr>
        <p:spPr>
          <a:xfrm>
            <a:off x="838800" y="1545120"/>
            <a:ext cx="8334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5400" spc="-1" strike="noStrike">
                <a:solidFill>
                  <a:srgbClr val="ffffff"/>
                </a:solidFill>
                <a:latin typeface="Dita Sweet"/>
                <a:ea typeface="DejaVu Sans"/>
              </a:rPr>
              <a:t>1</a:t>
            </a:r>
            <a:r>
              <a:rPr b="0" lang="ru-RU" sz="5400" spc="-1" strike="noStrike">
                <a:solidFill>
                  <a:srgbClr val="ffffff"/>
                </a:solidFill>
                <a:latin typeface="Dita Sweet"/>
                <a:ea typeface="DejaVu Sans"/>
              </a:rPr>
              <a:t>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60" name="TextBox 14"/>
          <p:cNvSpPr/>
          <p:nvPr/>
        </p:nvSpPr>
        <p:spPr>
          <a:xfrm>
            <a:off x="900000" y="3060000"/>
            <a:ext cx="8334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ffffff"/>
                </a:solidFill>
                <a:latin typeface="Dita Sweet"/>
                <a:ea typeface="DejaVu Sans"/>
              </a:rPr>
              <a:t>2.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61" name="TextBox 15"/>
          <p:cNvSpPr/>
          <p:nvPr/>
        </p:nvSpPr>
        <p:spPr>
          <a:xfrm>
            <a:off x="963720" y="4320000"/>
            <a:ext cx="8334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ffffff"/>
                </a:solidFill>
                <a:latin typeface="Dita Sweet"/>
                <a:ea typeface="DejaVu Sans"/>
              </a:rPr>
              <a:t>3.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62" name=""/>
          <p:cNvSpPr/>
          <p:nvPr/>
        </p:nvSpPr>
        <p:spPr>
          <a:xfrm>
            <a:off x="1797120" y="4500000"/>
            <a:ext cx="9361440" cy="12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По данным Росстата в России коэффициент рождаемости в 2023 году снизился до 1,41 ребенка на женщину, обновив минимум за 17 лет 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1"/>
          <p:cNvSpPr/>
          <p:nvPr/>
        </p:nvSpPr>
        <p:spPr>
          <a:xfrm>
            <a:off x="659520" y="588600"/>
            <a:ext cx="344556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a72e88"/>
                </a:solidFill>
                <a:latin typeface="Playfair Display SemiBold"/>
                <a:ea typeface="DejaVu Sans"/>
              </a:rPr>
              <a:t>Целевая аудитория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64" name="TextBox 4"/>
          <p:cNvSpPr/>
          <p:nvPr/>
        </p:nvSpPr>
        <p:spPr>
          <a:xfrm>
            <a:off x="599040" y="1545120"/>
            <a:ext cx="7702560" cy="147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90000"/>
              </a:lnSpc>
              <a:spcBef>
                <a:spcPts val="10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  <a:tab algn="l" pos="1123164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r>
              <a:rPr b="1" lang="ru-RU" sz="2800" spc="-1" strike="noStrike">
                <a:solidFill>
                  <a:srgbClr val="000000"/>
                </a:solidFill>
                <a:latin typeface="Calibri"/>
                <a:ea typeface="Microsoft YaHei"/>
              </a:rPr>
              <a:t>Проект популяризирует  принципы здорового образа жизни в среде  подростков 15-17 лет 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  <a:tab algn="l" pos="11231640"/>
              </a:tabLst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  <a:tab algn="l" pos="11231640"/>
              </a:tabLst>
            </a:pP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1"/>
          <p:cNvSpPr/>
          <p:nvPr/>
        </p:nvSpPr>
        <p:spPr>
          <a:xfrm>
            <a:off x="763560" y="588600"/>
            <a:ext cx="591912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a72e88"/>
                </a:solidFill>
                <a:latin typeface="Playfair Display SemiBold"/>
                <a:ea typeface="DejaVu Sans"/>
              </a:rPr>
              <a:t>Стадия проекта. Зрелость проекта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</p:txBody>
      </p:sp>
      <p:sp>
        <p:nvSpPr>
          <p:cNvPr id="66" name="TextBox 4"/>
          <p:cNvSpPr/>
          <p:nvPr/>
        </p:nvSpPr>
        <p:spPr>
          <a:xfrm>
            <a:off x="1039680" y="1918080"/>
            <a:ext cx="10285560" cy="268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Активный проект. Реализован в 2022 и 2023 годах. Создана архитектура проекта, собрана команда, ресурсы, источники продвижения . Проект прошел внедрение на целевой аудитории, реализация продолжается. Может быть использован как «лучшая практика» для масштабирования на других площадках и расширения целевой аудитории.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Зрелость проекта — успешная практика.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67" name="Овал 8"/>
          <p:cNvSpPr/>
          <p:nvPr/>
        </p:nvSpPr>
        <p:spPr>
          <a:xfrm>
            <a:off x="707760" y="2481120"/>
            <a:ext cx="234360" cy="234360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1"/>
          <p:cNvSpPr/>
          <p:nvPr/>
        </p:nvSpPr>
        <p:spPr>
          <a:xfrm>
            <a:off x="806040" y="588600"/>
            <a:ext cx="681048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a72e88"/>
                </a:solidFill>
                <a:latin typeface="Playfair Display SemiBold"/>
                <a:ea typeface="DejaVu Sans"/>
              </a:rPr>
              <a:t>Миссия проекта. Цели и задачи проекта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69" name="TextBox 4"/>
          <p:cNvSpPr/>
          <p:nvPr/>
        </p:nvSpPr>
        <p:spPr>
          <a:xfrm>
            <a:off x="599040" y="1301040"/>
            <a:ext cx="11073600" cy="100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Дать знания по вопросам здорового образа жизни, сохранения репродуктивного здоровья, улучшить качество репродуктивного здоровья молодежи.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70" name="TextBox 11"/>
          <p:cNvSpPr/>
          <p:nvPr/>
        </p:nvSpPr>
        <p:spPr>
          <a:xfrm>
            <a:off x="3059280" y="2520000"/>
            <a:ext cx="8334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5400" spc="-1" strike="noStrike">
                <a:solidFill>
                  <a:srgbClr val="a72e88"/>
                </a:solidFill>
                <a:latin typeface="Dita Sweet"/>
                <a:ea typeface="DejaVu Sans"/>
              </a:rPr>
              <a:t>1</a:t>
            </a:r>
            <a:r>
              <a:rPr b="0" lang="ru-RU" sz="5400" spc="-1" strike="noStrike">
                <a:solidFill>
                  <a:srgbClr val="a72e88"/>
                </a:solidFill>
                <a:latin typeface="Dita Sweet"/>
                <a:ea typeface="DejaVu Sans"/>
              </a:rPr>
              <a:t>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71" name="TextBox 12"/>
          <p:cNvSpPr/>
          <p:nvPr/>
        </p:nvSpPr>
        <p:spPr>
          <a:xfrm>
            <a:off x="3060000" y="3433320"/>
            <a:ext cx="8334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a72e88"/>
                </a:solidFill>
                <a:latin typeface="Dita Sweet"/>
                <a:ea typeface="DejaVu Sans"/>
              </a:rPr>
              <a:t>2.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72" name="TextBox 13"/>
          <p:cNvSpPr/>
          <p:nvPr/>
        </p:nvSpPr>
        <p:spPr>
          <a:xfrm>
            <a:off x="3097440" y="4680000"/>
            <a:ext cx="8334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a72e88"/>
                </a:solidFill>
                <a:latin typeface="Dita Sweet"/>
                <a:ea typeface="DejaVu Sans"/>
              </a:rPr>
              <a:t>3.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73" name="TextBox 14"/>
          <p:cNvSpPr/>
          <p:nvPr/>
        </p:nvSpPr>
        <p:spPr>
          <a:xfrm>
            <a:off x="7693920" y="2520000"/>
            <a:ext cx="8334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5400" spc="-1" strike="noStrike">
                <a:solidFill>
                  <a:srgbClr val="b9d04a"/>
                </a:solidFill>
                <a:latin typeface="Dita Sweet"/>
                <a:ea typeface="DejaVu Sans"/>
              </a:rPr>
              <a:t>1</a:t>
            </a:r>
            <a:r>
              <a:rPr b="0" lang="ru-RU" sz="5400" spc="-1" strike="noStrike">
                <a:solidFill>
                  <a:srgbClr val="b9d04a"/>
                </a:solidFill>
                <a:latin typeface="Dita Sweet"/>
                <a:ea typeface="DejaVu Sans"/>
              </a:rPr>
              <a:t>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74" name="TextBox 15"/>
          <p:cNvSpPr/>
          <p:nvPr/>
        </p:nvSpPr>
        <p:spPr>
          <a:xfrm>
            <a:off x="7693560" y="3600000"/>
            <a:ext cx="8334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b9d04a"/>
                </a:solidFill>
                <a:latin typeface="Dita Sweet"/>
                <a:ea typeface="DejaVu Sans"/>
              </a:rPr>
              <a:t>2.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75" name="TextBox 16"/>
          <p:cNvSpPr/>
          <p:nvPr/>
        </p:nvSpPr>
        <p:spPr>
          <a:xfrm>
            <a:off x="7736400" y="4680000"/>
            <a:ext cx="8334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b9d04a"/>
                </a:solidFill>
                <a:latin typeface="Dita Sweet"/>
                <a:ea typeface="DejaVu Sans"/>
              </a:rPr>
              <a:t>3.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76" name="TextBox 17"/>
          <p:cNvSpPr/>
          <p:nvPr/>
        </p:nvSpPr>
        <p:spPr>
          <a:xfrm>
            <a:off x="3735360" y="2160000"/>
            <a:ext cx="256464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d0d0d"/>
                </a:solidFill>
                <a:latin typeface="Playfair Display SemiBold"/>
                <a:ea typeface="DejaVu Sans"/>
              </a:rPr>
              <a:t>Цели и задачи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77" name="TextBox 18"/>
          <p:cNvSpPr/>
          <p:nvPr/>
        </p:nvSpPr>
        <p:spPr>
          <a:xfrm>
            <a:off x="3780000" y="2676240"/>
            <a:ext cx="40096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Сохранение и укрепление репродуктивного здоровья молодежи 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8" name="TextBox 19"/>
          <p:cNvSpPr/>
          <p:nvPr/>
        </p:nvSpPr>
        <p:spPr>
          <a:xfrm>
            <a:off x="3780000" y="3433320"/>
            <a:ext cx="395640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Повышение медицинской грамотности детей в возрасте 15-17 лет о факторах риска и факторах, способствующих здоровью.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9" name="TextBox 20"/>
          <p:cNvSpPr/>
          <p:nvPr/>
        </p:nvSpPr>
        <p:spPr>
          <a:xfrm rot="21600">
            <a:off x="3781080" y="4633200"/>
            <a:ext cx="394956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Формирование навыков ЗОЖ, ответственного отношения к своему здоровью, позитивного  образа семьи и воспитание положительных установок на родительство и многодетность.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0" name="TextBox 21"/>
          <p:cNvSpPr/>
          <p:nvPr/>
        </p:nvSpPr>
        <p:spPr>
          <a:xfrm>
            <a:off x="8353080" y="2687400"/>
            <a:ext cx="383724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Повысить осведомленность по вопросам сохранения репродуктивного здоровья.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1" name="TextBox 22"/>
          <p:cNvSpPr/>
          <p:nvPr/>
        </p:nvSpPr>
        <p:spPr>
          <a:xfrm>
            <a:off x="8353080" y="3710880"/>
            <a:ext cx="377784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Снизить стигму по отношению к специалистам в сфере охраны репродуктивного здоровья.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2" name="TextBox 23"/>
          <p:cNvSpPr/>
          <p:nvPr/>
        </p:nvSpPr>
        <p:spPr>
          <a:xfrm>
            <a:off x="8398800" y="4682880"/>
            <a:ext cx="358812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Вовлечь детское население в активное продвижение принципов ЗОЖ в ближайшем окружении. 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1"/>
          <p:cNvSpPr/>
          <p:nvPr/>
        </p:nvSpPr>
        <p:spPr>
          <a:xfrm>
            <a:off x="683640" y="588600"/>
            <a:ext cx="236052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a72e88"/>
                </a:solidFill>
                <a:latin typeface="Playfair Display SemiBold"/>
                <a:ea typeface="DejaVu Sans"/>
              </a:rPr>
              <a:t>Суть проекта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</p:txBody>
      </p:sp>
      <p:sp>
        <p:nvSpPr>
          <p:cNvPr id="84" name="TextBox 5"/>
          <p:cNvSpPr/>
          <p:nvPr/>
        </p:nvSpPr>
        <p:spPr>
          <a:xfrm>
            <a:off x="599040" y="1311840"/>
            <a:ext cx="10726200" cy="69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Прямоугольник: скругленные углы 11"/>
          <p:cNvSpPr/>
          <p:nvPr/>
        </p:nvSpPr>
        <p:spPr>
          <a:xfrm>
            <a:off x="1325160" y="1733040"/>
            <a:ext cx="9653400" cy="114552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DejaVu Sans"/>
              </a:rPr>
              <a:t>Проект популяризирует принципы ЗОЖ по четырем направлениям: здоровое питание, физическая активность, профилактика вредных привычек, гигиена пола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6" name="Прямоугольник: скругленные углы 15"/>
          <p:cNvSpPr/>
          <p:nvPr/>
        </p:nvSpPr>
        <p:spPr>
          <a:xfrm>
            <a:off x="1329480" y="3353040"/>
            <a:ext cx="9653400" cy="114552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DejaVu Sans"/>
              </a:rPr>
              <a:t>Разработан паспорт проекта и брендбук, сформирована рабочая группа, заключены соглашения с администрациями муниципалитетов, подготовлены методические материалы, обучены спикеры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7" name="Прямоугольник: скругленные углы 16"/>
          <p:cNvSpPr/>
          <p:nvPr/>
        </p:nvSpPr>
        <p:spPr>
          <a:xfrm>
            <a:off x="1266840" y="5026320"/>
            <a:ext cx="9653400" cy="114552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DejaVu Sans"/>
              </a:rPr>
              <a:t>Принципы реализации проекта: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DejaVu Sans"/>
              </a:rPr>
              <a:t> </a:t>
            </a: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DejaVu Sans"/>
              </a:rPr>
              <a:t>яркие , интересные полезные мероприятия с использованием интерактивных форм;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DejaVu Sans"/>
              </a:rPr>
              <a:t>широкое освещение в СМИ и соц.сетях,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DejaVu Sans"/>
              </a:rPr>
              <a:t>брендирование проекта в целях его узнаваемости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1"/>
          <p:cNvSpPr/>
          <p:nvPr/>
        </p:nvSpPr>
        <p:spPr>
          <a:xfrm>
            <a:off x="694080" y="588600"/>
            <a:ext cx="324000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a72e88"/>
                </a:solidFill>
                <a:latin typeface="Playfair Display SemiBold"/>
                <a:ea typeface="DejaVu Sans"/>
              </a:rPr>
              <a:t>Механика проекта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</p:txBody>
      </p:sp>
      <p:sp>
        <p:nvSpPr>
          <p:cNvPr id="89" name="TextBox 5"/>
          <p:cNvSpPr/>
          <p:nvPr/>
        </p:nvSpPr>
        <p:spPr>
          <a:xfrm>
            <a:off x="599040" y="1311840"/>
            <a:ext cx="10726200" cy="100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Прямоугольник: скругленные углы 6"/>
          <p:cNvSpPr/>
          <p:nvPr/>
        </p:nvSpPr>
        <p:spPr>
          <a:xfrm>
            <a:off x="599040" y="1452240"/>
            <a:ext cx="4840200" cy="178668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252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DejaVu Sans"/>
              </a:rPr>
              <a:t>Описание запуска проекта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DejaVu Sans"/>
              </a:rPr>
              <a:t>1.Идея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DejaVu Sans"/>
              </a:rPr>
              <a:t>2.Обсуждение  идеи на уровне заинтересованных ведомств.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DejaVu Sans"/>
              </a:rPr>
              <a:t>4.Создание рабочей группы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DejaVu Sans"/>
              </a:rPr>
              <a:t>3.Разработка паспорта  проекта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1" name="Прямоугольник: скругленные углы 7"/>
          <p:cNvSpPr/>
          <p:nvPr/>
        </p:nvSpPr>
        <p:spPr>
          <a:xfrm>
            <a:off x="5671080" y="1452240"/>
            <a:ext cx="6027840" cy="178668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252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DejaVu Sans"/>
              </a:rPr>
              <a:t>Инструменты: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DejaVu Sans"/>
              </a:rPr>
              <a:t>1. Соглашение о взаимодействии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DejaVu Sans"/>
              </a:rPr>
              <a:t>2. Заседания рабочей группы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DejaVu Sans"/>
              </a:rPr>
              <a:t>3. Методические кейсы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DejaVu Sans"/>
              </a:rPr>
              <a:t>4. Брендированная сувинирная продукция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2" name="Прямоугольник: скругленные углы 8"/>
          <p:cNvSpPr/>
          <p:nvPr/>
        </p:nvSpPr>
        <p:spPr>
          <a:xfrm>
            <a:off x="599040" y="3960000"/>
            <a:ext cx="10988640" cy="178668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252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DejaVu Sans"/>
              </a:rPr>
              <a:t>Последовательность: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DejaVu Sans"/>
              </a:rPr>
              <a:t>1. Установочное совещание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DejaVu Sans"/>
              </a:rPr>
              <a:t>2..Разработка методических кейсов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DejaVu Sans"/>
              </a:rPr>
              <a:t>3.Подготовка спикеров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DejaVu Sans"/>
              </a:rPr>
              <a:t>4. Согласование графиков проведения мероприятий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Box 41"/>
          <p:cNvSpPr/>
          <p:nvPr/>
        </p:nvSpPr>
        <p:spPr>
          <a:xfrm>
            <a:off x="762120" y="588600"/>
            <a:ext cx="527760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a72e88"/>
                </a:solidFill>
                <a:latin typeface="Playfair Display SemiBold"/>
                <a:ea typeface="DejaVu Sans"/>
              </a:rPr>
              <a:t>Основные результаты проекта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94" name="TextBox 42"/>
          <p:cNvSpPr/>
          <p:nvPr/>
        </p:nvSpPr>
        <p:spPr>
          <a:xfrm>
            <a:off x="599040" y="1311840"/>
            <a:ext cx="10726200" cy="69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Овал 22"/>
          <p:cNvSpPr/>
          <p:nvPr/>
        </p:nvSpPr>
        <p:spPr>
          <a:xfrm>
            <a:off x="720000" y="1440000"/>
            <a:ext cx="358560" cy="358560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" name="Овал 10"/>
          <p:cNvSpPr/>
          <p:nvPr/>
        </p:nvSpPr>
        <p:spPr>
          <a:xfrm flipV="1">
            <a:off x="733680" y="2117520"/>
            <a:ext cx="358560" cy="358560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" name="Овал 26"/>
          <p:cNvSpPr/>
          <p:nvPr/>
        </p:nvSpPr>
        <p:spPr>
          <a:xfrm>
            <a:off x="720000" y="3060000"/>
            <a:ext cx="358560" cy="358560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Овал 30"/>
          <p:cNvSpPr/>
          <p:nvPr/>
        </p:nvSpPr>
        <p:spPr>
          <a:xfrm>
            <a:off x="720000" y="3780000"/>
            <a:ext cx="358560" cy="358560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Овал 31"/>
          <p:cNvSpPr/>
          <p:nvPr/>
        </p:nvSpPr>
        <p:spPr>
          <a:xfrm>
            <a:off x="720000" y="4984200"/>
            <a:ext cx="358560" cy="414360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0" name="TextBox 43"/>
          <p:cNvSpPr/>
          <p:nvPr/>
        </p:nvSpPr>
        <p:spPr>
          <a:xfrm>
            <a:off x="1184760" y="1290240"/>
            <a:ext cx="1031976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Не менее 50% от целевой группы охвачены  мероприятиями в рамках проекта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01" name="TextBox 44"/>
          <p:cNvSpPr/>
          <p:nvPr/>
        </p:nvSpPr>
        <p:spPr>
          <a:xfrm>
            <a:off x="1198800" y="1980000"/>
            <a:ext cx="1031976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Участники мероприятия получили достоверную, интересную информацию о факторах риска и факторах способствующих здоровью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02" name="TextBox 45"/>
          <p:cNvSpPr/>
          <p:nvPr/>
        </p:nvSpPr>
        <p:spPr>
          <a:xfrm>
            <a:off x="1198800" y="2900520"/>
            <a:ext cx="1031976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У участников мероприятий сформировалось намерение приобрести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навыки ЗОЖ, отношение к своему здоровью стало более ответственным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03" name="TextBox 52"/>
          <p:cNvSpPr/>
          <p:nvPr/>
        </p:nvSpPr>
        <p:spPr>
          <a:xfrm>
            <a:off x="1110600" y="3703680"/>
            <a:ext cx="10319760" cy="100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У участников мероприятий формируется позитивный образ семьи и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положительные установки на родительство и многодетность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104" name="TextBox 53"/>
          <p:cNvSpPr/>
          <p:nvPr/>
        </p:nvSpPr>
        <p:spPr>
          <a:xfrm>
            <a:off x="1096920" y="4718520"/>
            <a:ext cx="10319760" cy="100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Специалисты медицинских организаций получили опыт и профессиональное удовлетворение от участия в проекте, готовясь и проводя интерактивные встречи со старшеклассниками, сами стали более привержены идеям ЗОЖ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05" name="Рисунок 2" descr=""/>
          <p:cNvPicPr/>
          <p:nvPr/>
        </p:nvPicPr>
        <p:blipFill>
          <a:blip r:embed="rId2"/>
          <a:stretch/>
        </p:blipFill>
        <p:spPr>
          <a:xfrm>
            <a:off x="9180000" y="2011320"/>
            <a:ext cx="2698560" cy="2705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"/>
          <p:cNvSpPr/>
          <p:nvPr/>
        </p:nvSpPr>
        <p:spPr>
          <a:xfrm>
            <a:off x="786600" y="588600"/>
            <a:ext cx="555768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a72e88"/>
                </a:solidFill>
                <a:latin typeface="Playfair Display SemiBold"/>
                <a:ea typeface="DejaVu Sans"/>
              </a:rPr>
              <a:t>Информация о текущем статусе </a:t>
            </a:r>
            <a:br>
              <a:rPr sz="2800"/>
            </a:br>
            <a:r>
              <a:rPr b="0" lang="ru-RU" sz="2800" spc="-1" strike="noStrike">
                <a:solidFill>
                  <a:srgbClr val="a72e88"/>
                </a:solidFill>
                <a:latin typeface="Playfair Display SemiBold"/>
                <a:ea typeface="DejaVu Sans"/>
              </a:rPr>
              <a:t>реализации проекта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07" name="TextBox 5"/>
          <p:cNvSpPr/>
          <p:nvPr/>
        </p:nvSpPr>
        <p:spPr>
          <a:xfrm>
            <a:off x="599040" y="1584360"/>
            <a:ext cx="10726200" cy="72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8" name="Прямоугольник: скругленные углы 19"/>
          <p:cNvSpPr/>
          <p:nvPr/>
        </p:nvSpPr>
        <p:spPr>
          <a:xfrm>
            <a:off x="599040" y="1980000"/>
            <a:ext cx="4840200" cy="189396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252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DejaVu Sans"/>
              </a:rPr>
              <a:t>Шаги по реализации:В 2023 году мероприятия в рамках Проекта были проведены в   11 муниципалитетах Приморского края. В 2024 году география проекта  расширилась до 14 муниципалитетов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9" name="Прямоугольник: скругленные углы 20"/>
          <p:cNvSpPr/>
          <p:nvPr/>
        </p:nvSpPr>
        <p:spPr>
          <a:xfrm>
            <a:off x="5559840" y="1995480"/>
            <a:ext cx="6027840" cy="88380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252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DejaVu Sans"/>
              </a:rPr>
              <a:t>СМИ: </a:t>
            </a:r>
            <a:r>
              <a:rPr b="0" lang="ru-RU" sz="1800" spc="-1" strike="noStrike" u="sng">
                <a:solidFill>
                  <a:schemeClr val="lt1"/>
                </a:solidFill>
                <a:uFillTx/>
                <a:latin typeface="Calibri"/>
                <a:ea typeface="DejaVu Sans"/>
                <a:hlinkClick r:id="rId2"/>
              </a:rPr>
              <a:t>https://vk.com/policlinika3v!?w=wall-211337647</a:t>
            </a: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DejaVu Sans"/>
              </a:rPr>
              <a:t> 1719  «Русское радио» прямой эфир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0" name="Прямоугольник: скругленные углы 21"/>
          <p:cNvSpPr/>
          <p:nvPr/>
        </p:nvSpPr>
        <p:spPr>
          <a:xfrm>
            <a:off x="599040" y="4503600"/>
            <a:ext cx="10988640" cy="178668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252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DejaVu Sans"/>
              </a:rPr>
              <a:t>В 2023 году профилактическими мероприятиями в рамках проекта были охвачены17.141 подросток, что составило 48% целевой аудитории. Среди них 14818 — школьники, 2043 — студенты колледжей и 230 волонтеры.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DejaVu Sans"/>
              </a:rPr>
              <a:t>Размещены более 200 публикаций в СМИ и соц. сетях. Количество просмотров составило более 4000.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1" name="Прямоугольник: скругленные углы 22"/>
          <p:cNvSpPr/>
          <p:nvPr/>
        </p:nvSpPr>
        <p:spPr>
          <a:xfrm>
            <a:off x="5559840" y="2880000"/>
            <a:ext cx="6027840" cy="88380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252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DejaVu Sans"/>
              </a:rPr>
              <a:t>Соц. Сети: t.me/pol3vld/4832; t.me/kvadratzdorovya/210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DejaVu Sans"/>
              </a:rPr>
              <a:t>t.me/kvadratzdorovya/208; v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</TotalTime>
  <Application>LibreOffice/7.4.0.3$Windows_X86_64 LibreOffice_project/f85e47c08ddd19c015c0114a68350214f7066f5a</Application>
  <AppVersion>15.0000</AppVersion>
  <Words>908</Words>
  <Paragraphs>129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2024-04-23T06:14:21Z</dcterms:created>
  <dc:creator>Елена Кленова</dc:creator>
  <dc:description/>
  <dc:language>ru-RU</dc:language>
  <cp:lastModifiedBy/>
  <cp:lastPrinted>2024-06-17T10:28:04Z</cp:lastPrinted>
  <dcterms:modified xsi:type="dcterms:W3CDTF">2024-06-26T12:00:58Z</dcterms:modified>
  <cp:revision>72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13</vt:i4>
  </property>
</Properties>
</file>