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0" r:id="rId11"/>
    <p:sldId id="281" r:id="rId12"/>
    <p:sldId id="264" r:id="rId13"/>
    <p:sldId id="265" r:id="rId14"/>
  </p:sldIdLst>
  <p:sldSz cx="18288000" cy="10287000"/>
  <p:notesSz cx="6858000" cy="9144000"/>
  <p:embeddedFontLst>
    <p:embeddedFont>
      <p:font typeface="Nunito Sans Black" charset="-52"/>
      <p:bold r:id="rId16"/>
      <p:boldItalic r:id="rId17"/>
    </p:embeddedFont>
    <p:embeddedFont>
      <p:font typeface="Nunito Light" charset="-52"/>
      <p:regular r:id="rId18"/>
      <p:bold r:id="rId19"/>
      <p:italic r:id="rId20"/>
      <p:boldItalic r:id="rId21"/>
    </p:embeddedFont>
    <p:embeddedFont>
      <p:font typeface="Nunito Sans ExtraLight" charset="-52"/>
      <p:regular r:id="rId22"/>
      <p:bold r:id="rId23"/>
      <p:italic r:id="rId24"/>
      <p:bold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</p:embeddedFontLst>
  <p:custDataLst>
    <p:tags r:id="rId15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51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1.xml" /><Relationship Id="rId16" Type="http://schemas.openxmlformats.org/officeDocument/2006/relationships/font" Target="fonts/font1.fntdata" /><Relationship Id="rId17" Type="http://schemas.openxmlformats.org/officeDocument/2006/relationships/font" Target="fonts/font2.fntdata" /><Relationship Id="rId18" Type="http://schemas.openxmlformats.org/officeDocument/2006/relationships/font" Target="fonts/font3.fntdata" /><Relationship Id="rId19" Type="http://schemas.openxmlformats.org/officeDocument/2006/relationships/font" Target="fonts/font4.fntdata" /><Relationship Id="rId2" Type="http://schemas.openxmlformats.org/officeDocument/2006/relationships/notesMaster" Target="notesMasters/notesMaster1.xml" /><Relationship Id="rId20" Type="http://schemas.openxmlformats.org/officeDocument/2006/relationships/font" Target="fonts/font5.fntdata" /><Relationship Id="rId21" Type="http://schemas.openxmlformats.org/officeDocument/2006/relationships/font" Target="fonts/font6.fntdata" /><Relationship Id="rId22" Type="http://schemas.openxmlformats.org/officeDocument/2006/relationships/font" Target="fonts/font7.fntdata" /><Relationship Id="rId23" Type="http://schemas.openxmlformats.org/officeDocument/2006/relationships/font" Target="fonts/font8.fntdata" /><Relationship Id="rId24" Type="http://schemas.openxmlformats.org/officeDocument/2006/relationships/font" Target="fonts/font9.fntdata" /><Relationship Id="rId25" Type="http://schemas.openxmlformats.org/officeDocument/2006/relationships/font" Target="fonts/font10.fntdata" /><Relationship Id="rId26" Type="http://schemas.openxmlformats.org/officeDocument/2006/relationships/font" Target="fonts/font11.fntdata" /><Relationship Id="rId27" Type="http://schemas.openxmlformats.org/officeDocument/2006/relationships/font" Target="fonts/font12.fntdata" /><Relationship Id="rId28" Type="http://schemas.openxmlformats.org/officeDocument/2006/relationships/font" Target="fonts/font13.fntdata" /><Relationship Id="rId29" Type="http://schemas.openxmlformats.org/officeDocument/2006/relationships/font" Target="fonts/font14.fntdata" /><Relationship Id="rId3" Type="http://schemas.openxmlformats.org/officeDocument/2006/relationships/slide" Target="slides/slide1.xml" /><Relationship Id="rId30" Type="http://schemas.openxmlformats.org/officeDocument/2006/relationships/presProps" Target="presProps.xml" /><Relationship Id="rId31" Type="http://schemas.openxmlformats.org/officeDocument/2006/relationships/viewProps" Target="viewProps.xml" /><Relationship Id="rId32" Type="http://schemas.openxmlformats.org/officeDocument/2006/relationships/theme" Target="theme/theme1.xml" /><Relationship Id="rId33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</a:xfrm>
      </p:grpSpPr>
      <p:sp>
        <p:nvSpPr>
          <p:cNvPr id="217" name="Google Shape;2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18" name="Google Shape;2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</a:xfrm>
      </p:grpSpPr>
      <p:sp>
        <p:nvSpPr>
          <p:cNvPr id="237" name="Google Shape;23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38" name="Google Shape;2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</a:xfrm>
      </p:grpSpPr>
      <p:sp>
        <p:nvSpPr>
          <p:cNvPr id="136" name="Google Shape;13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</a:xfrm>
      </p:grpSpPr>
      <p:sp>
        <p:nvSpPr>
          <p:cNvPr id="150" name="Google Shape;15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1" name="Google Shape;1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</a:xfrm>
      </p:grpSpPr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</a:xfrm>
      </p:grpSpPr>
      <p:sp>
        <p:nvSpPr>
          <p:cNvPr id="181" name="Google Shape;18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82" name="Google Shape;1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</a:xfrm>
      </p:grpSpPr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ct val="0"/>
              </a:spcBef>
              <a:buNone/>
              <a:defRPr/>
            </a:lvl1pPr>
            <a:lvl2pPr marL="0" lvl="1" indent="0" algn="r">
              <a:spcBef>
                <a:spcPct val="0"/>
              </a:spcBef>
              <a:buNone/>
              <a:defRPr/>
            </a:lvl2pPr>
            <a:lvl3pPr marL="0" lvl="2" indent="0" algn="r">
              <a:spcBef>
                <a:spcPct val="0"/>
              </a:spcBef>
              <a:buNone/>
              <a:defRPr/>
            </a:lvl3pPr>
            <a:lvl4pPr marL="0" lvl="3" indent="0" algn="r">
              <a:spcBef>
                <a:spcPct val="0"/>
              </a:spcBef>
              <a:buNone/>
              <a:defRPr/>
            </a:lvl4pPr>
            <a:lvl5pPr marL="0" lvl="4" indent="0" algn="r">
              <a:spcBef>
                <a:spcPct val="0"/>
              </a:spcBef>
              <a:buNone/>
              <a:defRPr/>
            </a:lvl5pPr>
            <a:lvl6pPr marL="0" lvl="5" indent="0" algn="r">
              <a:spcBef>
                <a:spcPct val="0"/>
              </a:spcBef>
              <a:buNone/>
              <a:defRPr/>
            </a:lvl6pPr>
            <a:lvl7pPr marL="0" lvl="6" indent="0" algn="r">
              <a:spcBef>
                <a:spcPct val="0"/>
              </a:spcBef>
              <a:buNone/>
              <a:defRPr/>
            </a:lvl7pPr>
            <a:lvl8pPr marL="0" lvl="7" indent="0" algn="r">
              <a:spcBef>
                <a:spcPct val="0"/>
              </a:spcBef>
              <a:buNone/>
              <a:defRPr/>
            </a:lvl8pPr>
            <a:lvl9pPr marL="0" lvl="8" indent="0" algn="r">
              <a:spcBef>
                <a:spcPct val="0"/>
              </a:spcBef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ct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transition/>
  <p:timing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8.png" /><Relationship Id="rId11" Type="http://schemas.openxmlformats.org/officeDocument/2006/relationships/image" Target="../media/image9.png" /><Relationship Id="rId12" Type="http://schemas.openxmlformats.org/officeDocument/2006/relationships/image" Target="../media/image10.png" /><Relationship Id="rId13" Type="http://schemas.openxmlformats.org/officeDocument/2006/relationships/image" Target="../media/image11.jpeg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Relationship Id="rId4" Type="http://schemas.openxmlformats.org/officeDocument/2006/relationships/image" Target="../media/image2.png" /><Relationship Id="rId5" Type="http://schemas.openxmlformats.org/officeDocument/2006/relationships/image" Target="../media/image3.png" /><Relationship Id="rId6" Type="http://schemas.openxmlformats.org/officeDocument/2006/relationships/image" Target="../media/image4.png" /><Relationship Id="rId7" Type="http://schemas.openxmlformats.org/officeDocument/2006/relationships/image" Target="../media/image5.png" /><Relationship Id="rId8" Type="http://schemas.openxmlformats.org/officeDocument/2006/relationships/image" Target="../media/image6.png" /><Relationship Id="rId9" Type="http://schemas.openxmlformats.org/officeDocument/2006/relationships/image" Target="../media/image7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.jpeg" /><Relationship Id="rId4" Type="http://schemas.openxmlformats.org/officeDocument/2006/relationships/image" Target="../media/image2.png" /><Relationship Id="rId5" Type="http://schemas.openxmlformats.org/officeDocument/2006/relationships/image" Target="../media/image13.png" /><Relationship Id="rId6" Type="http://schemas.openxmlformats.org/officeDocument/2006/relationships/image" Target="../media/image29.jpeg" /><Relationship Id="rId7" Type="http://schemas.openxmlformats.org/officeDocument/2006/relationships/image" Target="../media/image3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.jpeg" /><Relationship Id="rId4" Type="http://schemas.openxmlformats.org/officeDocument/2006/relationships/image" Target="../media/image2.png" /><Relationship Id="rId5" Type="http://schemas.openxmlformats.org/officeDocument/2006/relationships/image" Target="../media/image31.png" /><Relationship Id="rId6" Type="http://schemas.openxmlformats.org/officeDocument/2006/relationships/image" Target="../media/image6.png" /><Relationship Id="rId7" Type="http://schemas.openxmlformats.org/officeDocument/2006/relationships/image" Target="../media/image4.png" /><Relationship Id="rId8" Type="http://schemas.openxmlformats.org/officeDocument/2006/relationships/image" Target="../media/image10.png" /><Relationship Id="rId9" Type="http://schemas.openxmlformats.org/officeDocument/2006/relationships/image" Target="../media/image5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.jpeg" /><Relationship Id="rId4" Type="http://schemas.openxmlformats.org/officeDocument/2006/relationships/image" Target="../media/image12.png" /><Relationship Id="rId5" Type="http://schemas.openxmlformats.org/officeDocument/2006/relationships/hyperlink" Target="https://vk.com/slantsy_mechta" TargetMode="External" /><Relationship Id="rId6" Type="http://schemas.openxmlformats.org/officeDocument/2006/relationships/image" Target="../media/image2.png" /><Relationship Id="rId7" Type="http://schemas.openxmlformats.org/officeDocument/2006/relationships/image" Target="../media/image3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.jpeg" /><Relationship Id="rId4" Type="http://schemas.openxmlformats.org/officeDocument/2006/relationships/image" Target="../media/image6.png" /><Relationship Id="rId5" Type="http://schemas.openxmlformats.org/officeDocument/2006/relationships/image" Target="../media/image12.png" /><Relationship Id="rId6" Type="http://schemas.openxmlformats.org/officeDocument/2006/relationships/image" Target="../media/image7.png" /><Relationship Id="rId7" Type="http://schemas.openxmlformats.org/officeDocument/2006/relationships/image" Target="../media/image13.png" /><Relationship Id="rId8" Type="http://schemas.openxmlformats.org/officeDocument/2006/relationships/image" Target="../media/image14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.jpeg" /><Relationship Id="rId4" Type="http://schemas.openxmlformats.org/officeDocument/2006/relationships/image" Target="../media/image2.png" /><Relationship Id="rId5" Type="http://schemas.openxmlformats.org/officeDocument/2006/relationships/image" Target="../media/image3.png" /><Relationship Id="rId6" Type="http://schemas.openxmlformats.org/officeDocument/2006/relationships/image" Target="../media/image10.png" /><Relationship Id="rId7" Type="http://schemas.openxmlformats.org/officeDocument/2006/relationships/image" Target="../media/image5.png" /><Relationship Id="rId8" Type="http://schemas.openxmlformats.org/officeDocument/2006/relationships/image" Target="../media/image15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.jpeg" /><Relationship Id="rId4" Type="http://schemas.openxmlformats.org/officeDocument/2006/relationships/image" Target="../media/image2.png" /><Relationship Id="rId5" Type="http://schemas.openxmlformats.org/officeDocument/2006/relationships/image" Target="../media/image3.png" /><Relationship Id="rId6" Type="http://schemas.openxmlformats.org/officeDocument/2006/relationships/image" Target="../media/image10.png" /><Relationship Id="rId7" Type="http://schemas.openxmlformats.org/officeDocument/2006/relationships/image" Target="../media/image5.png" /><Relationship Id="rId8" Type="http://schemas.openxmlformats.org/officeDocument/2006/relationships/image" Target="../media/image8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.jpeg" /><Relationship Id="rId4" Type="http://schemas.openxmlformats.org/officeDocument/2006/relationships/image" Target="../media/image2.png" /><Relationship Id="rId5" Type="http://schemas.openxmlformats.org/officeDocument/2006/relationships/image" Target="../media/image8.png" /><Relationship Id="rId6" Type="http://schemas.openxmlformats.org/officeDocument/2006/relationships/image" Target="../media/image4.png" /><Relationship Id="rId7" Type="http://schemas.openxmlformats.org/officeDocument/2006/relationships/image" Target="../media/image16.jpeg" /><Relationship Id="rId8" Type="http://schemas.openxmlformats.org/officeDocument/2006/relationships/image" Target="../media/image17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21.jpeg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.jpeg" /><Relationship Id="rId4" Type="http://schemas.openxmlformats.org/officeDocument/2006/relationships/image" Target="../media/image3.png" /><Relationship Id="rId5" Type="http://schemas.openxmlformats.org/officeDocument/2006/relationships/image" Target="../media/image13.png" /><Relationship Id="rId6" Type="http://schemas.openxmlformats.org/officeDocument/2006/relationships/image" Target="../media/image5.png" /><Relationship Id="rId7" Type="http://schemas.openxmlformats.org/officeDocument/2006/relationships/image" Target="../media/image18.jpeg" /><Relationship Id="rId8" Type="http://schemas.openxmlformats.org/officeDocument/2006/relationships/image" Target="../media/image19.jpeg" /><Relationship Id="rId9" Type="http://schemas.openxmlformats.org/officeDocument/2006/relationships/image" Target="../media/image20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.jpeg" /><Relationship Id="rId4" Type="http://schemas.openxmlformats.org/officeDocument/2006/relationships/image" Target="../media/image5.png" /><Relationship Id="rId5" Type="http://schemas.openxmlformats.org/officeDocument/2006/relationships/image" Target="../media/image12.png" /><Relationship Id="rId6" Type="http://schemas.openxmlformats.org/officeDocument/2006/relationships/image" Target="../media/image9.png" /><Relationship Id="rId7" Type="http://schemas.openxmlformats.org/officeDocument/2006/relationships/image" Target="../media/image22.jpeg" /><Relationship Id="rId8" Type="http://schemas.openxmlformats.org/officeDocument/2006/relationships/image" Target="../media/image2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.jpeg" /><Relationship Id="rId4" Type="http://schemas.openxmlformats.org/officeDocument/2006/relationships/image" Target="../media/image2.png" /><Relationship Id="rId5" Type="http://schemas.openxmlformats.org/officeDocument/2006/relationships/image" Target="../media/image13.png" /><Relationship Id="rId6" Type="http://schemas.openxmlformats.org/officeDocument/2006/relationships/image" Target="../media/image24.jpeg" /><Relationship Id="rId7" Type="http://schemas.openxmlformats.org/officeDocument/2006/relationships/image" Target="../media/image25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.jpeg" /><Relationship Id="rId4" Type="http://schemas.openxmlformats.org/officeDocument/2006/relationships/image" Target="../media/image3.png" /><Relationship Id="rId5" Type="http://schemas.openxmlformats.org/officeDocument/2006/relationships/image" Target="../media/image13.png" /><Relationship Id="rId6" Type="http://schemas.openxmlformats.org/officeDocument/2006/relationships/image" Target="../media/image5.png" /><Relationship Id="rId7" Type="http://schemas.openxmlformats.org/officeDocument/2006/relationships/image" Target="../media/image26.jpeg" /><Relationship Id="rId8" Type="http://schemas.openxmlformats.org/officeDocument/2006/relationships/image" Target="../media/image27.jpeg" /><Relationship Id="rId9" Type="http://schemas.openxmlformats.org/officeDocument/2006/relationships/image" Target="../media/image2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rcRect l="2111" r="2110"/>
          <a:stretch>
            <a:fillRect/>
          </a:stretch>
        </p:blipFill>
        <p:spPr>
          <a:xfrm>
            <a:off x="0" y="0"/>
            <a:ext cx="18288000" cy="1028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5" name="Google Shape;8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2496" y="-4930016"/>
            <a:ext cx="16230600" cy="7567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46581" y="7653357"/>
            <a:ext cx="16230600" cy="7567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73352" y="-3086100"/>
            <a:ext cx="877824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8488100">
            <a:off x="13573567" y="2416368"/>
            <a:ext cx="3657600" cy="1669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666520" y="3612422"/>
            <a:ext cx="4391900" cy="5019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716997" y="6433147"/>
            <a:ext cx="950026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9820704">
            <a:off x="-2189859" y="1570355"/>
            <a:ext cx="7252335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2218059">
            <a:off x="2666986" y="7330193"/>
            <a:ext cx="1470957" cy="2140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1282929" y="5633868"/>
            <a:ext cx="4391900" cy="5019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-880586" y="-3298133"/>
            <a:ext cx="5878047" cy="887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108872" y="-286095"/>
            <a:ext cx="718220" cy="4114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" name="Google Shape;96;p13"/>
          <p:cNvGrpSpPr/>
          <p:nvPr/>
        </p:nvGrpSpPr>
        <p:grpSpPr>
          <a:xfrm>
            <a:off x="2002972" y="587827"/>
            <a:ext cx="12997542" cy="8535023"/>
            <a:chOff x="-3424736" y="-3342496"/>
            <a:chExt cx="17330055" cy="9965680"/>
          </a:xfrm>
        </p:grpSpPr>
        <p:sp>
          <p:nvSpPr>
            <p:cNvPr id="97" name="Google Shape;97;p13"/>
            <p:cNvSpPr txBox="1"/>
            <p:nvPr/>
          </p:nvSpPr>
          <p:spPr>
            <a:xfrm>
              <a:off x="-3424736" y="-3342496"/>
              <a:ext cx="17330055" cy="8552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/>
              <a:r>
                <a:rPr lang="ru-RU" altLang="ru-RU" sz="2800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Ленинградское областное государственное бюджетное учреждение</a:t>
              </a:r>
            </a:p>
            <a:p>
              <a:pPr algn="ctr"/>
              <a:r>
                <a:rPr lang="ru-RU" altLang="ru-RU" sz="2800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«Сланцевский социально-реабилитационный центр </a:t>
              </a:r>
            </a:p>
            <a:p>
              <a:pPr algn="ctr"/>
              <a:r>
                <a:rPr lang="ru-RU" altLang="ru-RU" sz="2800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несовершеннолетних «Мечта»</a:t>
              </a:r>
            </a:p>
            <a:p>
              <a:pPr algn="ctr"/>
              <a:endParaRPr lang="ru-RU" altLang="ru-RU" sz="3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altLang="ru-RU" sz="4000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Технология социального обслуживания «Профилактика асоциального поведения в детской среде»</a:t>
              </a:r>
            </a:p>
            <a:p>
              <a:pPr algn="ctr"/>
              <a:endParaRPr lang="ru-RU" altLang="ru-RU" sz="3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altLang="ru-RU" sz="3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altLang="ru-RU" sz="3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altLang="ru-RU" sz="3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altLang="ru-RU" sz="3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altLang="ru-RU" sz="3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altLang="ru-RU" sz="3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7207611" y="6090947"/>
              <a:ext cx="6610623" cy="5322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28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ru-RU" sz="2116" b="1" smtClean="0">
                  <a:solidFill>
                    <a:srgbClr val="171616"/>
                  </a:solidFill>
                  <a:latin typeface="Times New Roman" panose="02020603050405020304" pitchFamily="18" charset="0"/>
                  <a:ea typeface="Nunito Sans Black"/>
                  <a:cs typeface="Times New Roman" panose="02020603050405020304" pitchFamily="18" charset="0"/>
                  <a:sym typeface="Nunito Sans Black"/>
                </a:rPr>
                <a:t>г</a:t>
              </a:r>
              <a:r>
                <a:rPr lang="ru-RU" sz="2116" b="1" i="0" u="none" strike="noStrike" cap="none" smtClean="0">
                  <a:solidFill>
                    <a:srgbClr val="171616"/>
                  </a:solidFill>
                  <a:latin typeface="Times New Roman" panose="02020603050405020304" pitchFamily="18" charset="0"/>
                  <a:ea typeface="Nunito Sans Black"/>
                  <a:cs typeface="Times New Roman" panose="02020603050405020304" pitchFamily="18" charset="0"/>
                  <a:sym typeface="Nunito Sans Black"/>
                </a:rPr>
                <a:t>. Сланцы, 2025г.</a:t>
              </a: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Рисунок 18" descr="MkSD64ONtNU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81600" y="4267200"/>
            <a:ext cx="6877050" cy="4207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</a:xfrm>
      </p:grpSpPr>
      <p:pic>
        <p:nvPicPr>
          <p:cNvPr id="201" name="Google Shape;201;p20"/>
          <p:cNvPicPr preferRelativeResize="0"/>
          <p:nvPr/>
        </p:nvPicPr>
        <p:blipFill>
          <a:blip r:embed="rId3">
            <a:alphaModFix/>
          </a:blip>
          <a:srcRect l="2111" r="211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0"/>
          <p:cNvSpPr txBox="1"/>
          <p:nvPr/>
        </p:nvSpPr>
        <p:spPr>
          <a:xfrm>
            <a:off x="6686550" y="2667000"/>
            <a:ext cx="10074585" cy="344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ctr">
              <a:lnSpc>
                <a:spcPct val="140020"/>
              </a:lnSpc>
            </a:pPr>
            <a:r>
              <a:rPr lang="ru-RU" sz="4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активной жизненной позиции по отношению к здоровью, сохранение и укрепление здоровья подростков ведется также с помощью трудовых десантов.</a:t>
            </a:r>
            <a:endParaRPr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1" name="Google Shape;211;p20"/>
          <p:cNvSpPr txBox="1"/>
          <p:nvPr/>
        </p:nvSpPr>
        <p:spPr>
          <a:xfrm>
            <a:off x="4552950" y="923925"/>
            <a:ext cx="1270635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6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6000" b="1" smtClean="0">
                <a:solidFill>
                  <a:srgbClr val="17161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Nunito Light"/>
              </a:rPr>
              <a:t>Мероприятия технологии</a:t>
            </a:r>
            <a:endParaRPr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2" name="Google Shape;2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419080" y="9077325"/>
            <a:ext cx="16230600" cy="7567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6235" y="8749348"/>
            <a:ext cx="16230600" cy="7567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045411" y="-926152"/>
            <a:ext cx="3878878" cy="274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5431536" y="-926152"/>
            <a:ext cx="3878878" cy="274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p9E-ZTA2fl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5050" y="6191250"/>
            <a:ext cx="6534150" cy="3675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Yz9j6BzxYj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" y="838200"/>
            <a:ext cx="5162550" cy="516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</a:xfrm>
      </p:grpSpPr>
      <p:pic>
        <p:nvPicPr>
          <p:cNvPr id="220" name="Google Shape;220;p21"/>
          <p:cNvPicPr preferRelativeResize="0"/>
          <p:nvPr/>
        </p:nvPicPr>
        <p:blipFill>
          <a:blip r:embed="rId3">
            <a:alphaModFix/>
          </a:blip>
          <a:srcRect l="2111" r="211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419080" y="7810527"/>
            <a:ext cx="16230600" cy="7567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419080" y="-4811670"/>
            <a:ext cx="16230600" cy="7567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6235" y="7482550"/>
            <a:ext cx="16230600" cy="7567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491629">
            <a:off x="351041" y="8297700"/>
            <a:ext cx="4099683" cy="1006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1035" y="-5120597"/>
            <a:ext cx="16230600" cy="7567517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1"/>
          <p:cNvSpPr txBox="1"/>
          <p:nvPr/>
        </p:nvSpPr>
        <p:spPr>
          <a:xfrm>
            <a:off x="2781300" y="1504950"/>
            <a:ext cx="11391899" cy="5644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6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5000" b="1" i="0" u="none" strike="noStrike" cap="none" smtClean="0">
                <a:solidFill>
                  <a:srgbClr val="171616"/>
                </a:solidFill>
                <a:latin typeface="Times New Roman" panose="02020603050405020304" pitchFamily="18" charset="0"/>
                <a:ea typeface="Nunito Light"/>
                <a:cs typeface="Times New Roman" panose="02020603050405020304" pitchFamily="18" charset="0"/>
                <a:sym typeface="Nunito Light"/>
              </a:rPr>
              <a:t>Итоги реализации технологии</a:t>
            </a:r>
          </a:p>
          <a:p>
            <a:pPr lvl="0" algn="ctr">
              <a:lnSpc>
                <a:spcPct val="140006"/>
              </a:lnSpc>
            </a:pPr>
            <a:r>
              <a:rPr lang="ru-RU" sz="3000" smtClean="0">
                <a:solidFill>
                  <a:srgbClr val="17161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Nunito Light"/>
              </a:rPr>
              <a:t>За три года 75 детей были включены в разнообразные виды деятельности по формированию ЗОЖ, которые помогли сф</a:t>
            </a: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ормировать у подростков устойчивые привычки, связанные с физической активностью, правильным питанием и заботой о психическом здоровье, снижению уровня агрессии и девиантного поведения. А также улучшили эмоциональное состояние и способствовали успешной социализации подростков. 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smtClean="0">
                <a:solidFill>
                  <a:srgbClr val="17161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Nunito Light"/>
              </a:rPr>
              <a:t> </a:t>
            </a:r>
            <a:endParaRPr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9" name="Google Shape;229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6278404" y="5143500"/>
            <a:ext cx="950026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3721430" y="-4114800"/>
            <a:ext cx="950026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275225" y="4333131"/>
            <a:ext cx="4099683" cy="1006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815278" y="-4114800"/>
            <a:ext cx="950026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8488100">
            <a:off x="-223852" y="3048764"/>
            <a:ext cx="3657600" cy="1669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037012">
            <a:off x="14781554" y="5753127"/>
            <a:ext cx="71822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063350" y="5557748"/>
            <a:ext cx="4391900" cy="5019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</a:xfrm>
      </p:grpSpPr>
      <p:pic>
        <p:nvPicPr>
          <p:cNvPr id="240" name="Google Shape;240;p22"/>
          <p:cNvPicPr preferRelativeResize="0"/>
          <p:nvPr/>
        </p:nvPicPr>
        <p:blipFill>
          <a:blip r:embed="rId3">
            <a:alphaModFix/>
          </a:blip>
          <a:srcRect l="2111" r="211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463344">
            <a:off x="16690567" y="775623"/>
            <a:ext cx="2151670" cy="2151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64599">
            <a:off x="-810216" y="933728"/>
            <a:ext cx="2151670" cy="215167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2"/>
          <p:cNvSpPr txBox="1"/>
          <p:nvPr/>
        </p:nvSpPr>
        <p:spPr>
          <a:xfrm>
            <a:off x="3322647" y="1509242"/>
            <a:ext cx="12260253" cy="344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-RU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ЛОГБУ «Сланцевский СРЦН «Мечта», </a:t>
            </a:r>
          </a:p>
          <a:p>
            <a:pPr algn="ctr"/>
            <a:r>
              <a:rPr lang="ru-RU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188560, Ленинградская область, </a:t>
            </a:r>
          </a:p>
          <a:p>
            <a:pPr algn="ctr"/>
            <a:r>
              <a:rPr lang="ru-RU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Сланцы ул. Декабристов, дом 5</a:t>
            </a:r>
            <a:endParaRPr lang="ru-RU" sz="32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smtClean="0">
                <a:solidFill>
                  <a:srgbClr val="00206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Тел.: 8 (813</a:t>
            </a:r>
            <a:r>
              <a:rPr lang="en-US" sz="3200" b="1" smtClean="0">
                <a:solidFill>
                  <a:srgbClr val="00206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r>
              <a:rPr lang="ru-RU" sz="3200" b="1" smtClean="0">
                <a:solidFill>
                  <a:srgbClr val="00206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43</a:t>
            </a:r>
            <a:r>
              <a:rPr lang="en-US" sz="3200" b="1" smtClean="0">
                <a:solidFill>
                  <a:srgbClr val="00206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smtClean="0">
                <a:solidFill>
                  <a:srgbClr val="00206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287</a:t>
            </a:r>
            <a:endParaRPr lang="ru-RU" sz="3200" b="1" smtClean="0">
              <a:solidFill>
                <a:srgbClr val="002060"/>
              </a:solidFill>
              <a:effectLst>
                <a:outerShdw blurRad="38100" dist="19050" dir="2700000" algn="tl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smtClean="0">
                <a:solidFill>
                  <a:srgbClr val="0070C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3200" b="1" smtClean="0">
                <a:solidFill>
                  <a:srgbClr val="00206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smtClean="0">
                <a:solidFill>
                  <a:srgbClr val="00206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3200" b="1" smtClean="0">
                <a:solidFill>
                  <a:srgbClr val="00206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detimechta</a:t>
            </a:r>
            <a:r>
              <a:rPr lang="ru-RU" sz="3200" u="sng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3200" u="sng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3200" u="sng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.ru</a:t>
            </a:r>
            <a:r>
              <a:rPr lang="ru-RU" sz="320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smtClean="0">
                <a:solidFill>
                  <a:srgbClr val="00206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Сайт:</a:t>
            </a:r>
            <a:r>
              <a:rPr lang="ru-RU" sz="3200" b="1" smtClean="0">
                <a:solidFill>
                  <a:srgbClr val="0070C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smtClean="0">
                <a:solidFill>
                  <a:srgbClr val="0033CC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https://csomechta.47social.ru</a:t>
            </a:r>
            <a:endParaRPr lang="ru-RU" sz="3200" b="1" u="sng" smtClean="0">
              <a:solidFill>
                <a:srgbClr val="0033CC"/>
              </a:solidFill>
              <a:effectLst>
                <a:outerShdw blurRad="38100" dist="19050" dir="2700000" algn="tl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u="sng" smtClean="0">
                <a:solidFill>
                  <a:srgbClr val="0033CC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https://vk.com/club175153656</a:t>
            </a:r>
            <a:endParaRPr lang="ru-RU" sz="3200" b="1" u="sng" smtClean="0">
              <a:solidFill>
                <a:srgbClr val="0033CC"/>
              </a:solidFill>
              <a:effectLst>
                <a:outerShdw blurRad="38100" dist="19050" dir="2700000" algn="tl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</p:txBody>
      </p:sp>
      <p:pic>
        <p:nvPicPr>
          <p:cNvPr id="253" name="Google Shape;25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-486839" y="4357857"/>
            <a:ext cx="4416604" cy="2059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14361519" y="4357857"/>
            <a:ext cx="4416604" cy="205924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282;p24"/>
          <p:cNvSpPr txBox="1"/>
          <p:nvPr/>
        </p:nvSpPr>
        <p:spPr>
          <a:xfrm>
            <a:off x="3886201" y="8724900"/>
            <a:ext cx="11010900" cy="109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5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6000" b="1" i="1" u="none" strike="noStrike" cap="none" smtClean="0">
                <a:solidFill>
                  <a:srgbClr val="171616"/>
                </a:solidFill>
                <a:latin typeface="Times New Roman" panose="02020603050405020304" pitchFamily="18" charset="0"/>
                <a:ea typeface="Nunito Sans ExtraLight"/>
                <a:cs typeface="Times New Roman" panose="02020603050405020304" pitchFamily="18" charset="0"/>
                <a:sym typeface="Nunito Sans ExtraLight"/>
              </a:rPr>
              <a:t>Спасибо за внимание!</a:t>
            </a:r>
            <a:endParaRPr sz="6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gAfW6YdrLrU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00" y="5105400"/>
            <a:ext cx="7620000" cy="3695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</a:xfrm>
      </p:grpSpPr>
      <p:pic>
        <p:nvPicPr>
          <p:cNvPr id="103" name="Google Shape;103;p14"/>
          <p:cNvPicPr preferRelativeResize="0"/>
          <p:nvPr/>
        </p:nvPicPr>
        <p:blipFill>
          <a:blip r:embed="rId3">
            <a:alphaModFix/>
          </a:blip>
          <a:srcRect l="2111" r="211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/>
          <p:cNvSpPr txBox="1"/>
          <p:nvPr/>
        </p:nvSpPr>
        <p:spPr>
          <a:xfrm>
            <a:off x="1190227" y="2800350"/>
            <a:ext cx="10925573" cy="620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40006"/>
              </a:lnSpc>
            </a:pPr>
            <a:r>
              <a:rPr lang="ru-RU" sz="3200" b="1" smtClean="0">
                <a:solidFill>
                  <a:srgbClr val="171616"/>
                </a:solidFill>
                <a:latin typeface="Times New Roman" panose="02020603050405020304" pitchFamily="18" charset="0"/>
                <a:ea typeface="Nunito Light"/>
                <a:cs typeface="Times New Roman" panose="02020603050405020304" pitchFamily="18" charset="0"/>
                <a:sym typeface="Nunito Light"/>
              </a:rPr>
              <a:t>Целевая группа – дети, в  возрасте от 7 до 18 лет, состоящих на  различных видах учета субъектов профилактики (комиссия по делам несовершеннолетних и защите их прав, органы в сфере образования, ПДН ОМВД), а также несовершеннолетних, ранее получавших социальные услуги в учреждении социального обслуживания и нуждающихся в продолжении профилактических мероприятий и закреплении результата.</a:t>
            </a:r>
            <a:endParaRPr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" name="Google Shape;11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434098">
            <a:off x="-3559903" y="-4114800"/>
            <a:ext cx="950026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24303" y="-592161"/>
            <a:ext cx="2359597" cy="2359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4081910">
            <a:off x="14949815" y="4302367"/>
            <a:ext cx="7252335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819206" y="-483161"/>
            <a:ext cx="3878878" cy="274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M9MLR5XpqC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72962" y="1123950"/>
            <a:ext cx="4207775" cy="7486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</a:xfrm>
      </p:grpSpPr>
      <p:pic>
        <p:nvPicPr>
          <p:cNvPr id="120" name="Google Shape;120;p15"/>
          <p:cNvPicPr preferRelativeResize="0"/>
          <p:nvPr/>
        </p:nvPicPr>
        <p:blipFill>
          <a:blip r:embed="rId3">
            <a:alphaModFix/>
          </a:blip>
          <a:srcRect l="2111" r="211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 txBox="1"/>
          <p:nvPr/>
        </p:nvSpPr>
        <p:spPr>
          <a:xfrm>
            <a:off x="2247900" y="2171700"/>
            <a:ext cx="5410200" cy="129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6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5999" i="0" u="none" strike="noStrike" cap="none" smtClean="0">
                <a:solidFill>
                  <a:srgbClr val="171616"/>
                </a:solidFill>
                <a:latin typeface="Times New Roman" panose="02020603050405020304" pitchFamily="18" charset="0"/>
                <a:ea typeface="Nunito Light"/>
                <a:cs typeface="Times New Roman" panose="02020603050405020304" pitchFamily="18" charset="0"/>
                <a:sym typeface="Nunito Light"/>
              </a:rPr>
              <a:t>Цели и задачи:</a:t>
            </a:r>
            <a:r>
              <a:rPr lang="ru-RU" sz="5999" b="0" i="0" u="none" strike="noStrike" cap="none" smtClean="0">
                <a:solidFill>
                  <a:srgbClr val="171616"/>
                </a:solidFill>
                <a:latin typeface="Times New Roman" panose="02020603050405020304" pitchFamily="18" charset="0"/>
                <a:ea typeface="Nunito Light"/>
                <a:cs typeface="Times New Roman" panose="02020603050405020304" pitchFamily="18" charset="0"/>
                <a:sym typeface="Nunito Light"/>
              </a:rPr>
              <a:t> 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6800851" y="2266950"/>
            <a:ext cx="8972550" cy="672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ctr">
              <a:lnSpc>
                <a:spcPct val="140020"/>
              </a:lnSpc>
            </a:pPr>
            <a:r>
              <a:rPr lang="ru-RU" sz="2400" b="1" smtClean="0">
                <a:solidFill>
                  <a:srgbClr val="171616"/>
                </a:solidFill>
                <a:latin typeface="Times New Roman" panose="02020603050405020304" pitchFamily="18" charset="0"/>
                <a:ea typeface="Nunito Light"/>
                <a:cs typeface="Times New Roman" panose="02020603050405020304" pitchFamily="18" charset="0"/>
                <a:sym typeface="Nunito Light"/>
              </a:rPr>
              <a:t>- профилактика безнадзорности и правонарушений среди несовершеннолетних;</a:t>
            </a:r>
          </a:p>
          <a:p>
            <a:pPr lvl="1" algn="ctr">
              <a:lnSpc>
                <a:spcPct val="140020"/>
              </a:lnSpc>
            </a:pPr>
            <a:r>
              <a:rPr lang="ru-RU" sz="2400" b="1" smtClean="0">
                <a:solidFill>
                  <a:srgbClr val="171616"/>
                </a:solidFill>
                <a:latin typeface="Times New Roman" panose="02020603050405020304" pitchFamily="18" charset="0"/>
                <a:ea typeface="Nunito Light"/>
                <a:cs typeface="Times New Roman" panose="02020603050405020304" pitchFamily="18" charset="0"/>
                <a:sym typeface="Nunito Light"/>
              </a:rPr>
              <a:t>- создание условий для успешной адаптации в социуме детей и подростков, состоящих на профилактическом учете у субъектов  профилактики; </a:t>
            </a:r>
          </a:p>
          <a:p>
            <a:pPr lvl="1" algn="ctr">
              <a:lnSpc>
                <a:spcPct val="140020"/>
              </a:lnSpc>
            </a:pPr>
            <a:r>
              <a:rPr lang="ru-RU" sz="2400" b="1" smtClean="0">
                <a:solidFill>
                  <a:srgbClr val="171616"/>
                </a:solidFill>
                <a:latin typeface="Times New Roman" panose="02020603050405020304" pitchFamily="18" charset="0"/>
                <a:ea typeface="Nunito Light"/>
                <a:cs typeface="Times New Roman" panose="02020603050405020304" pitchFamily="18" charset="0"/>
                <a:sym typeface="Nunito Light"/>
              </a:rPr>
              <a:t>- вовлечение детей и подростков в волонтерскую деятельность;</a:t>
            </a:r>
          </a:p>
          <a:p>
            <a:pPr lvl="1" algn="ctr">
              <a:lnSpc>
                <a:spcPct val="140020"/>
              </a:lnSpc>
            </a:pPr>
            <a:r>
              <a:rPr lang="ru-RU" sz="2400" b="1" smtClean="0">
                <a:solidFill>
                  <a:srgbClr val="171616"/>
                </a:solidFill>
                <a:latin typeface="Times New Roman" panose="02020603050405020304" pitchFamily="18" charset="0"/>
                <a:ea typeface="Nunito Light"/>
                <a:cs typeface="Times New Roman" panose="02020603050405020304" pitchFamily="18" charset="0"/>
                <a:sym typeface="Nunito Light"/>
              </a:rPr>
              <a:t>- организация досуга детей и подростков группы риска, как одного из звеньев профилактической работы;</a:t>
            </a:r>
          </a:p>
          <a:p>
            <a:pPr lvl="1" algn="ctr">
              <a:lnSpc>
                <a:spcPct val="140020"/>
              </a:lnSpc>
              <a:buFontTx/>
              <a:buChar char="-"/>
            </a:pPr>
            <a:r>
              <a:rPr lang="ru-RU" sz="2400" b="1" smtClean="0">
                <a:solidFill>
                  <a:srgbClr val="171616"/>
                </a:solidFill>
                <a:latin typeface="Times New Roman" panose="02020603050405020304" pitchFamily="18" charset="0"/>
                <a:ea typeface="Nunito Light"/>
                <a:cs typeface="Times New Roman" panose="02020603050405020304" pitchFamily="18" charset="0"/>
                <a:sym typeface="Nunito Light"/>
              </a:rPr>
              <a:t>получение детьми и подростками необходимого опыта и навыков для реализации собственных идей и проектов в социальной сфере;</a:t>
            </a:r>
          </a:p>
          <a:p>
            <a:pPr lvl="1" algn="ctr">
              <a:lnSpc>
                <a:spcPct val="140020"/>
              </a:lnSpc>
            </a:pP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системная работа по формированию здорового образа жизни у подростков.</a:t>
            </a:r>
            <a:endParaRPr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1" name="Google Shape;13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621" y="-5211579"/>
            <a:ext cx="16230600" cy="7567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21102" y="-4114800"/>
            <a:ext cx="877824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9554" y="3270098"/>
            <a:ext cx="71822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2195950" y="-908313"/>
            <a:ext cx="4391900" cy="5019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NiILIzqk4NM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1175" y="3638550"/>
            <a:ext cx="4600575" cy="6134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</a:xfrm>
      </p:grpSpPr>
      <p:pic>
        <p:nvPicPr>
          <p:cNvPr id="139" name="Google Shape;139;p16"/>
          <p:cNvPicPr preferRelativeResize="0"/>
          <p:nvPr/>
        </p:nvPicPr>
        <p:blipFill>
          <a:blip r:embed="rId3">
            <a:alphaModFix/>
          </a:blip>
          <a:srcRect l="2111" r="211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6"/>
          <p:cNvSpPr txBox="1"/>
          <p:nvPr/>
        </p:nvSpPr>
        <p:spPr>
          <a:xfrm>
            <a:off x="3543301" y="781050"/>
            <a:ext cx="11029950" cy="161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9005"/>
              </a:lnSpc>
            </a:pPr>
            <a:r>
              <a:rPr lang="ru-RU" altLang="ru-RU" sz="4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реализации</a:t>
            </a:r>
          </a:p>
          <a:p>
            <a:pPr algn="ctr">
              <a:lnSpc>
                <a:spcPct val="119005"/>
              </a:lnSpc>
            </a:pPr>
            <a:r>
              <a:rPr lang="ru-RU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 реализации   январь 2021 г.- по сегодняшний день.</a:t>
            </a:r>
            <a:endParaRPr lang="ru-RU" altLang="ru-RU" sz="3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19005"/>
              </a:lnSpc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144" name="Google Shape;14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904599" y="6032149"/>
            <a:ext cx="16230600" cy="7567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319627">
            <a:off x="15308579" y="-1198338"/>
            <a:ext cx="877824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61106" y="4307957"/>
            <a:ext cx="71822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1389768" y="-355863"/>
            <a:ext cx="4391900" cy="5019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4794640">
            <a:off x="1911989" y="-404967"/>
            <a:ext cx="1470957" cy="214028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42;p16"/>
          <p:cNvSpPr txBox="1"/>
          <p:nvPr/>
        </p:nvSpPr>
        <p:spPr>
          <a:xfrm>
            <a:off x="3638550" y="2247900"/>
            <a:ext cx="12382499" cy="787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3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</a:t>
            </a:r>
            <a:endParaRPr lang="ru-RU" sz="3200" u="sn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1этап– подготовительный ( разработка плана мероприятий, создание рабочей группы по реализации технологии,  получение согласия от родителей на участие детей в проекте, размещение информации в СМИ) </a:t>
            </a:r>
          </a:p>
          <a:p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этап– реализация технологии (обучение несовершеннолетних навыкам ЗОЖ: тренинги, беседы, встречи со специалистами, спортивные мероприятия, занятия творчеством, проведение конкурсы рисунков и социально-значимые мероприятия)</a:t>
            </a:r>
          </a:p>
          <a:p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 – анализ результативности проведенных мероприятий; определение перспектив и направлений дальнейшей деятельности. </a:t>
            </a:r>
            <a:endParaRPr lang="ru-RU" sz="3200" u="sn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Периодичность проведения мероприятий: 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раз в неделю</a:t>
            </a:r>
          </a:p>
          <a:p>
            <a:r>
              <a:rPr lang="ru-RU" sz="32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проведения занятий: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групповая (от 3 до 15 человек)</a:t>
            </a:r>
          </a:p>
          <a:p>
            <a:r>
              <a:rPr lang="ru-RU" sz="32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Специалисты, участвующие в реализации проекта:</a:t>
            </a:r>
          </a:p>
          <a:p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социальной работе, социальный педагог, педагог-психолог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</a:xfrm>
      </p:grpSpPr>
      <p:pic>
        <p:nvPicPr>
          <p:cNvPr id="153" name="Google Shape;153;p17"/>
          <p:cNvPicPr preferRelativeResize="0"/>
          <p:nvPr/>
        </p:nvPicPr>
        <p:blipFill>
          <a:blip r:embed="rId3">
            <a:alphaModFix/>
          </a:blip>
          <a:srcRect l="2111" r="211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80170">
            <a:off x="9957340" y="1526077"/>
            <a:ext cx="16230600" cy="7567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7176145">
            <a:off x="919917" y="8320744"/>
            <a:ext cx="1470957" cy="2140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80170">
            <a:off x="-10189335" y="1526077"/>
            <a:ext cx="16230600" cy="7567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8488100">
            <a:off x="4669688" y="-834599"/>
            <a:ext cx="3657600" cy="16691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oogle Shape;159;p17"/>
          <p:cNvGrpSpPr/>
          <p:nvPr/>
        </p:nvGrpSpPr>
        <p:grpSpPr>
          <a:xfrm>
            <a:off x="1440791" y="1028700"/>
            <a:ext cx="6776490" cy="7515606"/>
            <a:chOff x="0" y="-3469950"/>
            <a:chExt cx="9035320" cy="10020808"/>
          </a:xfrm>
        </p:grpSpPr>
        <p:sp>
          <p:nvSpPr>
            <p:cNvPr id="160" name="Google Shape;160;p17"/>
            <p:cNvSpPr txBox="1"/>
            <p:nvPr/>
          </p:nvSpPr>
          <p:spPr>
            <a:xfrm>
              <a:off x="778685" y="-3469950"/>
              <a:ext cx="7358660" cy="256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6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ru-RU" sz="4500" b="0" i="0" u="none" strike="noStrike" cap="none" smtClean="0">
                  <a:solidFill>
                    <a:srgbClr val="171616"/>
                  </a:solidFill>
                  <a:latin typeface="Times New Roman" panose="02020603050405020304" pitchFamily="18" charset="0"/>
                  <a:ea typeface="Nunito Light"/>
                  <a:cs typeface="Times New Roman" panose="02020603050405020304" pitchFamily="18" charset="0"/>
                  <a:sym typeface="Nunito Light"/>
                </a:rPr>
                <a:t>Мероприятия технологии</a:t>
              </a:r>
              <a:endParaRPr sz="45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" name="Google Shape;161;p17"/>
            <p:cNvSpPr txBox="1"/>
            <p:nvPr/>
          </p:nvSpPr>
          <p:spPr>
            <a:xfrm>
              <a:off x="0" y="-802950"/>
              <a:ext cx="9035320" cy="73538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1" algn="ctr">
                <a:lnSpc>
                  <a:spcPct val="140020"/>
                </a:lnSpc>
              </a:pPr>
              <a:r>
                <a:rPr lang="ru-RU" sz="3200" smtClean="0">
                  <a:solidFill>
                    <a:srgbClr val="171616"/>
                  </a:solidFill>
                  <a:latin typeface="Times New Roman" panose="02020603050405020304" pitchFamily="18" charset="0"/>
                  <a:ea typeface="Nunito Light"/>
                  <a:cs typeface="Times New Roman" panose="02020603050405020304" pitchFamily="18" charset="0"/>
                  <a:sym typeface="Nunito Light"/>
                </a:rPr>
                <a:t>Здоровый образ жизни включает в себя не только физическую активность, но и осознанное отношение к питанию, соблюдение режима дня и развитие стрессоустойчивости, занятия по данным темам проводит для детей медицинская сестра.</a:t>
              </a:r>
              <a:endParaRPr sz="3200" b="0" i="0" u="none" strike="noStrike" cap="none">
                <a:solidFill>
                  <a:srgbClr val="171616"/>
                </a:solidFill>
                <a:latin typeface="Times New Roman" panose="02020603050405020304" pitchFamily="18" charset="0"/>
                <a:ea typeface="Nunito Light"/>
                <a:cs typeface="Times New Roman" panose="02020603050405020304" pitchFamily="18" charset="0"/>
                <a:sym typeface="Nunito Light"/>
              </a:endParaRPr>
            </a:p>
          </p:txBody>
        </p:sp>
      </p:grpSp>
      <p:pic>
        <p:nvPicPr>
          <p:cNvPr id="11" name="Рисунок 10" descr="4G2rozkj3fw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5850" y="800100"/>
            <a:ext cx="5808133" cy="3695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HCeraYJ0CNU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6800" y="4876800"/>
            <a:ext cx="56896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</a:xfrm>
      </p:grpSpPr>
      <p:pic>
        <p:nvPicPr>
          <p:cNvPr id="166" name="Google Shape;166;p18"/>
          <p:cNvPicPr preferRelativeResize="0"/>
          <p:nvPr/>
        </p:nvPicPr>
        <p:blipFill>
          <a:blip r:embed="rId3">
            <a:alphaModFix/>
          </a:blip>
          <a:srcRect l="2111" r="211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529816" y="-2460332"/>
            <a:ext cx="877824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264042">
            <a:off x="9716606" y="8204318"/>
            <a:ext cx="3878878" cy="274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73598">
            <a:off x="3485530" y="2881589"/>
            <a:ext cx="877824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64145" y="-664742"/>
            <a:ext cx="4391900" cy="5019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336" y="6157654"/>
            <a:ext cx="4391900" cy="501931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8"/>
          <p:cNvSpPr txBox="1"/>
          <p:nvPr/>
        </p:nvSpPr>
        <p:spPr>
          <a:xfrm>
            <a:off x="12263010" y="1184305"/>
            <a:ext cx="4564697" cy="517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40006"/>
              </a:lnSpc>
            </a:pPr>
            <a:r>
              <a:rPr lang="ru-RU" sz="6000" smtClean="0">
                <a:solidFill>
                  <a:srgbClr val="171616"/>
                </a:solidFill>
                <a:latin typeface="Times New Roman" panose="02020603050405020304" pitchFamily="18" charset="0"/>
                <a:ea typeface="Nunito Light"/>
                <a:cs typeface="Times New Roman" panose="02020603050405020304" pitchFamily="18" charset="0"/>
                <a:sym typeface="Nunito Light"/>
              </a:rPr>
              <a:t>Мероприятия технологии</a:t>
            </a:r>
          </a:p>
          <a:p>
            <a:pPr lvl="0" algn="ctr">
              <a:lnSpc>
                <a:spcPct val="140006"/>
              </a:lnSpc>
            </a:pPr>
            <a:endParaRPr lang="ru-RU" sz="6000" smtClean="0">
              <a:solidFill>
                <a:srgbClr val="171616"/>
              </a:solidFill>
              <a:latin typeface="Times New Roman" panose="02020603050405020304" pitchFamily="18" charset="0"/>
              <a:ea typeface="Nunito Light"/>
              <a:cs typeface="Times New Roman" panose="02020603050405020304" pitchFamily="18" charset="0"/>
              <a:sym typeface="Nunito Light"/>
            </a:endParaRPr>
          </a:p>
          <a:p>
            <a:pPr lvl="0" algn="ctr">
              <a:lnSpc>
                <a:spcPct val="140006"/>
              </a:lnSpc>
            </a:pPr>
            <a:endParaRPr lang="ru-RU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9" name="Google Shape;17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78841" y="-904079"/>
            <a:ext cx="3878878" cy="274899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11677650" y="4019550"/>
            <a:ext cx="5943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 занятия для детей проводятся совместно с субъектами профилактики, целью которых является сформировать у детей осознанное отношение к здоровью и жизни, научить оберегать, поддерживать и сохранять его.</a:t>
            </a:r>
            <a:endParaRPr lang="ru-RU" sz="3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cf_Vq_IAcUit0-9hmPiOy28hpFPsZ9b-TarDAa99huvMi0Xo5zsohRtHkfzQRBjmsGEMziE8ogRqdwZSQDMuKOp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650" y="504825"/>
            <a:ext cx="54864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 descr="A8k_l6TR7gA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1700" y="514350"/>
            <a:ext cx="5562600" cy="4171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 descr="AFDaGlrtr5g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850" y="5467350"/>
            <a:ext cx="5353050" cy="4014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Рисунок 19" descr="c7q8wDX3qjY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2200" y="5391150"/>
            <a:ext cx="5105400" cy="4038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</a:xfrm>
      </p:grpSpPr>
      <p:pic>
        <p:nvPicPr>
          <p:cNvPr id="184" name="Google Shape;184;p19"/>
          <p:cNvPicPr preferRelativeResize="0"/>
          <p:nvPr/>
        </p:nvPicPr>
        <p:blipFill>
          <a:blip r:embed="rId3">
            <a:alphaModFix/>
          </a:blip>
          <a:srcRect l="2111" r="211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9"/>
          <p:cNvSpPr txBox="1"/>
          <p:nvPr/>
        </p:nvSpPr>
        <p:spPr>
          <a:xfrm>
            <a:off x="1028700" y="4140148"/>
            <a:ext cx="7829550" cy="323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4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технологии</a:t>
            </a:r>
          </a:p>
          <a:p>
            <a:pPr lvl="0"/>
            <a:r>
              <a:rPr lang="ru-RU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интереса детей к здоровому образу жизни и физической культуре проходят через спортивные развлечения.</a:t>
            </a:r>
            <a:endParaRPr sz="4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1" name="Google Shape;19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803302">
            <a:off x="15262754" y="-3385959"/>
            <a:ext cx="4391900" cy="5019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803302">
            <a:off x="15768200" y="9112503"/>
            <a:ext cx="4391900" cy="5019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179799" y="6898703"/>
            <a:ext cx="2359597" cy="2359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0000" y="-1221468"/>
            <a:ext cx="2359597" cy="2359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053228">
            <a:off x="-839593" y="7350333"/>
            <a:ext cx="4391900" cy="5019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880586" y="-3298133"/>
            <a:ext cx="5878047" cy="887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2pUZC1aoV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247651"/>
            <a:ext cx="5486400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 descr="hvTupZURM6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91800" y="5010149"/>
            <a:ext cx="6057900" cy="4543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</a:xfrm>
      </p:grpSpPr>
      <p:pic>
        <p:nvPicPr>
          <p:cNvPr id="201" name="Google Shape;201;p20"/>
          <p:cNvPicPr preferRelativeResize="0"/>
          <p:nvPr/>
        </p:nvPicPr>
        <p:blipFill>
          <a:blip r:embed="rId3">
            <a:alphaModFix/>
          </a:blip>
          <a:srcRect l="2111" r="211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0"/>
          <p:cNvSpPr txBox="1"/>
          <p:nvPr/>
        </p:nvSpPr>
        <p:spPr>
          <a:xfrm>
            <a:off x="9848850" y="3044791"/>
            <a:ext cx="6912285" cy="517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ctr">
              <a:lnSpc>
                <a:spcPct val="140020"/>
              </a:lnSpc>
            </a:pPr>
            <a: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здорового образа жизни и профилактика асоциального поведения среди подростков  ведется также через викторины, конкурсы и квест- игры</a:t>
            </a:r>
            <a:r>
              <a:rPr lang="en-US" sz="4000" b="0" i="0" u="none" strike="noStrike" cap="none" smtClean="0">
                <a:solidFill>
                  <a:srgbClr val="171616"/>
                </a:solidFill>
                <a:latin typeface="Times New Roman" panose="02020603050405020304" pitchFamily="18" charset="0"/>
                <a:ea typeface="Nunito Light"/>
                <a:cs typeface="Times New Roman" panose="02020603050405020304" pitchFamily="18" charset="0"/>
                <a:sym typeface="Nunito Light"/>
              </a:rPr>
              <a:t>. </a:t>
            </a:r>
            <a:endParaRPr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1" name="Google Shape;211;p20"/>
          <p:cNvSpPr txBox="1"/>
          <p:nvPr/>
        </p:nvSpPr>
        <p:spPr>
          <a:xfrm>
            <a:off x="1028700" y="923925"/>
            <a:ext cx="1623060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6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6000" b="1" smtClean="0">
                <a:solidFill>
                  <a:srgbClr val="17161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Nunito Light"/>
              </a:rPr>
              <a:t>Мероприятия технологии</a:t>
            </a:r>
            <a:endParaRPr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2" name="Google Shape;2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419080" y="9077325"/>
            <a:ext cx="16230600" cy="7567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6235" y="8749348"/>
            <a:ext cx="16230600" cy="7567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045411" y="-926152"/>
            <a:ext cx="3878878" cy="274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5431536" y="-926152"/>
            <a:ext cx="3878878" cy="274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1dqhYOWbik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51" y="2019300"/>
            <a:ext cx="4514850" cy="601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nCF1J6ZvaSU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1150" y="3276600"/>
            <a:ext cx="3914775" cy="512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</a:xfrm>
      </p:grpSpPr>
      <p:pic>
        <p:nvPicPr>
          <p:cNvPr id="166" name="Google Shape;166;p18"/>
          <p:cNvPicPr preferRelativeResize="0"/>
          <p:nvPr/>
        </p:nvPicPr>
        <p:blipFill>
          <a:blip r:embed="rId3">
            <a:alphaModFix/>
          </a:blip>
          <a:srcRect l="2111" r="211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529816" y="-2460332"/>
            <a:ext cx="877824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264042">
            <a:off x="9716606" y="8204318"/>
            <a:ext cx="3878878" cy="274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73598">
            <a:off x="3485530" y="2881589"/>
            <a:ext cx="877824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64145" y="-664742"/>
            <a:ext cx="4391900" cy="5019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336" y="6157654"/>
            <a:ext cx="4391900" cy="501931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8"/>
          <p:cNvSpPr txBox="1"/>
          <p:nvPr/>
        </p:nvSpPr>
        <p:spPr>
          <a:xfrm>
            <a:off x="12263010" y="1184305"/>
            <a:ext cx="4564697" cy="517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40006"/>
              </a:lnSpc>
            </a:pPr>
            <a:r>
              <a:rPr lang="ru-RU" sz="6000" smtClean="0">
                <a:solidFill>
                  <a:srgbClr val="171616"/>
                </a:solidFill>
                <a:latin typeface="Times New Roman" panose="02020603050405020304" pitchFamily="18" charset="0"/>
                <a:ea typeface="Nunito Light"/>
                <a:cs typeface="Times New Roman" panose="02020603050405020304" pitchFamily="18" charset="0"/>
                <a:sym typeface="Nunito Light"/>
              </a:rPr>
              <a:t>Мероприятия технологии</a:t>
            </a:r>
          </a:p>
          <a:p>
            <a:pPr lvl="0" algn="ctr">
              <a:lnSpc>
                <a:spcPct val="140006"/>
              </a:lnSpc>
            </a:pPr>
            <a:endParaRPr lang="ru-RU" sz="6000" smtClean="0">
              <a:solidFill>
                <a:srgbClr val="171616"/>
              </a:solidFill>
              <a:latin typeface="Times New Roman" panose="02020603050405020304" pitchFamily="18" charset="0"/>
              <a:ea typeface="Nunito Light"/>
              <a:cs typeface="Times New Roman" panose="02020603050405020304" pitchFamily="18" charset="0"/>
              <a:sym typeface="Nunito Light"/>
            </a:endParaRPr>
          </a:p>
          <a:p>
            <a:pPr lvl="0" algn="ctr">
              <a:lnSpc>
                <a:spcPct val="140006"/>
              </a:lnSpc>
            </a:pPr>
            <a:endParaRPr lang="ru-RU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9" name="Google Shape;17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78841" y="-904079"/>
            <a:ext cx="3878878" cy="274899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11677650" y="4019550"/>
            <a:ext cx="5943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мотивации к здоровому образу жизни, сознательному отказу от вредных привычек и зависимостей способствуют проведение профилактических акций.</a:t>
            </a:r>
            <a:endParaRPr lang="ru-RU" sz="3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6bA7B92j5z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313" y="590550"/>
            <a:ext cx="3043238" cy="5414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Рисунок 20" descr="tIimUuO2j8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4550" y="6096000"/>
            <a:ext cx="6153150" cy="3461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Рисунок 21" descr="tNcKv887s5o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2163" y="685801"/>
            <a:ext cx="2869424" cy="510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Theme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Произвольный</PresentationFormat>
  <Paragraphs>45</Paragraphs>
  <Slides>12</Slides>
  <Notes>12</Notes>
  <TotalTime>208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19">
      <vt:lpstr>Arial</vt:lpstr>
      <vt:lpstr>Calibri</vt:lpstr>
      <vt:lpstr>Times New Roman</vt:lpstr>
      <vt:lpstr>Nunito Sans Black</vt:lpstr>
      <vt:lpstr>Nunito Light</vt:lpstr>
      <vt:lpstr>Nunito Sans ExtraLight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Слайд 1</dc:title>
  <cp:lastModifiedBy>USER</cp:lastModifiedBy>
  <cp:revision>47</cp:revision>
  <dcterms:modified xsi:type="dcterms:W3CDTF">2025-03-19T07:44:17Z</dcterms:modified>
</cp:coreProperties>
</file>