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94" r:id="rId7"/>
    <p:sldId id="295" r:id="rId8"/>
    <p:sldId id="262" r:id="rId9"/>
    <p:sldId id="265" r:id="rId10"/>
    <p:sldId id="296" r:id="rId11"/>
    <p:sldId id="297" r:id="rId12"/>
    <p:sldId id="298" r:id="rId13"/>
    <p:sldId id="299" r:id="rId14"/>
    <p:sldId id="278" r:id="rId15"/>
    <p:sldId id="277" r:id="rId16"/>
    <p:sldId id="271" r:id="rId17"/>
    <p:sldId id="288" r:id="rId18"/>
    <p:sldId id="289" r:id="rId19"/>
    <p:sldId id="290" r:id="rId20"/>
    <p:sldId id="282" r:id="rId21"/>
    <p:sldId id="283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014"/>
    <p:restoredTop sz="86407"/>
  </p:normalViewPr>
  <p:slideViewPr>
    <p:cSldViewPr>
      <p:cViewPr>
        <p:scale>
          <a:sx n="71" d="100"/>
          <a:sy n="71" d="100"/>
        </p:scale>
        <p:origin x="-90" y="-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0B32C-75CB-054D-A3C9-36BDD1905C54}" type="doc">
      <dgm:prSet loTypeId="urn:microsoft.com/office/officeart/2005/8/layout/hierarchy4" loCatId="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6E94202-F1F8-C94B-950D-6B2F377C0A76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  КДО ОПЦ</a:t>
          </a:r>
        </a:p>
      </dgm:t>
    </dgm:pt>
    <dgm:pt modelId="{F97A1367-64F0-CA45-90D7-22A451358068}" type="parTrans" cxnId="{0DDC04E1-9AD1-0F4B-8122-A6A68F6AF190}">
      <dgm:prSet/>
      <dgm:spPr/>
      <dgm:t>
        <a:bodyPr/>
        <a:lstStyle/>
        <a:p>
          <a:endParaRPr lang="ru-RU" sz="900"/>
        </a:p>
      </dgm:t>
    </dgm:pt>
    <dgm:pt modelId="{1A5D3B4D-D4E5-564A-A91C-4D593F9AB93B}" type="sibTrans" cxnId="{0DDC04E1-9AD1-0F4B-8122-A6A68F6AF190}">
      <dgm:prSet/>
      <dgm:spPr/>
      <dgm:t>
        <a:bodyPr/>
        <a:lstStyle/>
        <a:p>
          <a:endParaRPr lang="ru-RU" sz="900"/>
        </a:p>
      </dgm:t>
    </dgm:pt>
    <dgm:pt modelId="{6468B617-C9D0-FC41-9821-E59600A7BCF5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Кабинеты врачей акушеров-гинекологов</a:t>
          </a:r>
        </a:p>
      </dgm:t>
    </dgm:pt>
    <dgm:pt modelId="{6FDA6A27-705C-224E-A9D7-D0FA7117B0D4}" type="parTrans" cxnId="{6B82DBDD-8E14-D04F-8424-2B1E8F18AAD9}">
      <dgm:prSet/>
      <dgm:spPr/>
      <dgm:t>
        <a:bodyPr/>
        <a:lstStyle/>
        <a:p>
          <a:endParaRPr lang="ru-RU" sz="900"/>
        </a:p>
      </dgm:t>
    </dgm:pt>
    <dgm:pt modelId="{F7B85ADD-7202-E247-8978-3D2DE2A7F0C0}" type="sibTrans" cxnId="{6B82DBDD-8E14-D04F-8424-2B1E8F18AAD9}">
      <dgm:prSet/>
      <dgm:spPr/>
      <dgm:t>
        <a:bodyPr/>
        <a:lstStyle/>
        <a:p>
          <a:endParaRPr lang="ru-RU" sz="900"/>
        </a:p>
      </dgm:t>
    </dgm:pt>
    <dgm:pt modelId="{E2A52A02-D695-AD44-8B2F-3292E53F6278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Кабинеты врачей специалистов</a:t>
          </a:r>
        </a:p>
      </dgm:t>
    </dgm:pt>
    <dgm:pt modelId="{7742176B-BDA9-5B4E-8649-14C885152352}" type="parTrans" cxnId="{983EBB3C-77F4-094D-9AC1-A7A6E4F68C6D}">
      <dgm:prSet/>
      <dgm:spPr/>
      <dgm:t>
        <a:bodyPr/>
        <a:lstStyle/>
        <a:p>
          <a:endParaRPr lang="ru-RU" sz="900"/>
        </a:p>
      </dgm:t>
    </dgm:pt>
    <dgm:pt modelId="{3E0727CA-FAD8-1643-B6BF-EF4DF079CEB8}" type="sibTrans" cxnId="{983EBB3C-77F4-094D-9AC1-A7A6E4F68C6D}">
      <dgm:prSet/>
      <dgm:spPr/>
      <dgm:t>
        <a:bodyPr/>
        <a:lstStyle/>
        <a:p>
          <a:endParaRPr lang="ru-RU" sz="900"/>
        </a:p>
      </dgm:t>
    </dgm:pt>
    <dgm:pt modelId="{F5DD781F-7CEA-7348-9F30-0B8A89B78A4A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Кабинет функциональной диагностики</a:t>
          </a:r>
        </a:p>
      </dgm:t>
    </dgm:pt>
    <dgm:pt modelId="{DC4BC7DF-E584-7547-BA03-E0D59BD9E5CC}" type="parTrans" cxnId="{693B2780-D764-2643-8838-EE8FF659EDA6}">
      <dgm:prSet/>
      <dgm:spPr/>
      <dgm:t>
        <a:bodyPr/>
        <a:lstStyle/>
        <a:p>
          <a:endParaRPr lang="ru-RU" sz="900"/>
        </a:p>
      </dgm:t>
    </dgm:pt>
    <dgm:pt modelId="{DF00BA83-F0FF-AA44-9707-01964621FE41}" type="sibTrans" cxnId="{693B2780-D764-2643-8838-EE8FF659EDA6}">
      <dgm:prSet/>
      <dgm:spPr/>
      <dgm:t>
        <a:bodyPr/>
        <a:lstStyle/>
        <a:p>
          <a:endParaRPr lang="ru-RU" sz="900"/>
        </a:p>
      </dgm:t>
    </dgm:pt>
    <dgm:pt modelId="{20C943AA-A37C-1541-A9E1-62924742A098}">
      <dgm:prSet custT="1"/>
      <dgm:spPr/>
      <dgm:t>
        <a:bodyPr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Кабинет </a:t>
          </a:r>
          <a:r>
            <a:rPr lang="ru-RU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психо</a:t>
          </a:r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-профилактической подготовки беременной женщины и ее семьи к родам</a:t>
          </a:r>
        </a:p>
      </dgm:t>
    </dgm:pt>
    <dgm:pt modelId="{88EE7047-DAED-CE46-8DC1-E7E21EDCAD4E}" type="parTrans" cxnId="{F34C55ED-F897-7044-98B5-2AF28B4F52A3}">
      <dgm:prSet/>
      <dgm:spPr/>
      <dgm:t>
        <a:bodyPr/>
        <a:lstStyle/>
        <a:p>
          <a:endParaRPr lang="ru-RU" sz="900"/>
        </a:p>
      </dgm:t>
    </dgm:pt>
    <dgm:pt modelId="{43EBDA26-DCEE-274A-95F1-329994EA1EA9}" type="sibTrans" cxnId="{F34C55ED-F897-7044-98B5-2AF28B4F52A3}">
      <dgm:prSet/>
      <dgm:spPr/>
      <dgm:t>
        <a:bodyPr/>
        <a:lstStyle/>
        <a:p>
          <a:endParaRPr lang="ru-RU" sz="900"/>
        </a:p>
      </dgm:t>
    </dgm:pt>
    <dgm:pt modelId="{3EEE64CE-923E-9649-8917-8E57338BAFF1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Кабинет медико-социальной поддержки женщин, оказавшихся в трудной жизненной ситуации</a:t>
          </a:r>
        </a:p>
      </dgm:t>
    </dgm:pt>
    <dgm:pt modelId="{3B37963D-7ABC-1D4A-91FC-B932ECAAD01D}" type="parTrans" cxnId="{36F556AB-1ECB-434C-B20D-F86096A75D88}">
      <dgm:prSet/>
      <dgm:spPr/>
      <dgm:t>
        <a:bodyPr/>
        <a:lstStyle/>
        <a:p>
          <a:endParaRPr lang="ru-RU" sz="900"/>
        </a:p>
      </dgm:t>
    </dgm:pt>
    <dgm:pt modelId="{003C6A62-FF56-3F44-90BB-563EA721427D}" type="sibTrans" cxnId="{36F556AB-1ECB-434C-B20D-F86096A75D88}">
      <dgm:prSet/>
      <dgm:spPr/>
      <dgm:t>
        <a:bodyPr/>
        <a:lstStyle/>
        <a:p>
          <a:endParaRPr lang="ru-RU" sz="900"/>
        </a:p>
      </dgm:t>
    </dgm:pt>
    <dgm:pt modelId="{8782F38B-756B-8A48-A51B-AFD2A98F2AF8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Отделение антенатальной охраны плода</a:t>
          </a:r>
        </a:p>
      </dgm:t>
    </dgm:pt>
    <dgm:pt modelId="{C27C43FF-1947-A043-A33C-50D4482727AC}" type="parTrans" cxnId="{9B0433EA-3362-4049-A079-3F2BE871926E}">
      <dgm:prSet/>
      <dgm:spPr/>
      <dgm:t>
        <a:bodyPr/>
        <a:lstStyle/>
        <a:p>
          <a:endParaRPr lang="ru-RU" sz="900"/>
        </a:p>
      </dgm:t>
    </dgm:pt>
    <dgm:pt modelId="{DD25DC68-B492-1649-BB70-C4D0C9040FF1}" type="sibTrans" cxnId="{9B0433EA-3362-4049-A079-3F2BE871926E}">
      <dgm:prSet/>
      <dgm:spPr/>
      <dgm:t>
        <a:bodyPr/>
        <a:lstStyle/>
        <a:p>
          <a:endParaRPr lang="ru-RU" sz="900"/>
        </a:p>
      </dgm:t>
    </dgm:pt>
    <dgm:pt modelId="{70745264-25C4-B746-8520-E2C3A6BCD1A0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Процедурный кабинет</a:t>
          </a:r>
        </a:p>
      </dgm:t>
    </dgm:pt>
    <dgm:pt modelId="{9B4FABB9-1E76-624D-B861-2F0A81F25F95}" type="parTrans" cxnId="{6FB486AD-85AB-C74B-ADB4-F87B2E27A671}">
      <dgm:prSet/>
      <dgm:spPr/>
      <dgm:t>
        <a:bodyPr/>
        <a:lstStyle/>
        <a:p>
          <a:endParaRPr lang="ru-RU" sz="900"/>
        </a:p>
      </dgm:t>
    </dgm:pt>
    <dgm:pt modelId="{B64094D1-FFC2-C644-958B-EBC31C28C3B7}" type="sibTrans" cxnId="{6FB486AD-85AB-C74B-ADB4-F87B2E27A671}">
      <dgm:prSet/>
      <dgm:spPr/>
      <dgm:t>
        <a:bodyPr/>
        <a:lstStyle/>
        <a:p>
          <a:endParaRPr lang="ru-RU" sz="900"/>
        </a:p>
      </dgm:t>
    </dgm:pt>
    <dgm:pt modelId="{7207135C-C13C-3848-8C2F-AE4ADF0F92DB}" type="pres">
      <dgm:prSet presAssocID="{A480B32C-75CB-054D-A3C9-36BDD1905C5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F2D7BD-89E0-A84A-AB04-2080D7F22D5D}" type="pres">
      <dgm:prSet presAssocID="{A6E94202-F1F8-C94B-950D-6B2F377C0A76}" presName="vertOne" presStyleCnt="0"/>
      <dgm:spPr/>
    </dgm:pt>
    <dgm:pt modelId="{FC9D6B61-2A35-C741-A7A1-67E715F38321}" type="pres">
      <dgm:prSet presAssocID="{A6E94202-F1F8-C94B-950D-6B2F377C0A76}" presName="txOne" presStyleLbl="node0" presStyleIdx="0" presStyleCnt="1" custScaleX="70852" custScaleY="33214" custLinFactNeighborX="-1757" custLinFactNeighborY="43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956FF1-63F5-5C4B-A2E2-DCF3C09D8F8A}" type="pres">
      <dgm:prSet presAssocID="{A6E94202-F1F8-C94B-950D-6B2F377C0A76}" presName="parTransOne" presStyleCnt="0"/>
      <dgm:spPr/>
    </dgm:pt>
    <dgm:pt modelId="{0CA8AE55-F4D8-884F-844A-CCCA1135E6FD}" type="pres">
      <dgm:prSet presAssocID="{A6E94202-F1F8-C94B-950D-6B2F377C0A76}" presName="horzOne" presStyleCnt="0"/>
      <dgm:spPr/>
    </dgm:pt>
    <dgm:pt modelId="{DF3B96EA-47BD-E449-BC45-243B2EA1C4E0}" type="pres">
      <dgm:prSet presAssocID="{6468B617-C9D0-FC41-9821-E59600A7BCF5}" presName="vertTwo" presStyleCnt="0"/>
      <dgm:spPr/>
    </dgm:pt>
    <dgm:pt modelId="{D3D2FBAB-FE64-CC42-BF27-CE42824158F5}" type="pres">
      <dgm:prSet presAssocID="{6468B617-C9D0-FC41-9821-E59600A7BCF5}" presName="txTwo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705FDC-1E88-914F-B839-A539FD5EE82E}" type="pres">
      <dgm:prSet presAssocID="{6468B617-C9D0-FC41-9821-E59600A7BCF5}" presName="horzTwo" presStyleCnt="0"/>
      <dgm:spPr/>
    </dgm:pt>
    <dgm:pt modelId="{645FC293-D0A3-F048-9126-EDB25068C753}" type="pres">
      <dgm:prSet presAssocID="{F7B85ADD-7202-E247-8978-3D2DE2A7F0C0}" presName="sibSpaceTwo" presStyleCnt="0"/>
      <dgm:spPr/>
    </dgm:pt>
    <dgm:pt modelId="{DCEE103B-B6A9-0E4D-B3D7-BE3AF32114DC}" type="pres">
      <dgm:prSet presAssocID="{E2A52A02-D695-AD44-8B2F-3292E53F6278}" presName="vertTwo" presStyleCnt="0"/>
      <dgm:spPr/>
    </dgm:pt>
    <dgm:pt modelId="{BF785238-CD4F-CB41-9EE7-5E0B5ECDD12F}" type="pres">
      <dgm:prSet presAssocID="{E2A52A02-D695-AD44-8B2F-3292E53F6278}" presName="txTwo" presStyleLbl="node2" presStyleIdx="1" presStyleCnt="7" custLinFactNeighborX="2928" custLinFactNeighborY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6E8F61-1D96-BD48-B282-90F72957EBFC}" type="pres">
      <dgm:prSet presAssocID="{E2A52A02-D695-AD44-8B2F-3292E53F6278}" presName="horzTwo" presStyleCnt="0"/>
      <dgm:spPr/>
    </dgm:pt>
    <dgm:pt modelId="{9900E173-0508-2642-883A-78E3CE4E5131}" type="pres">
      <dgm:prSet presAssocID="{3E0727CA-FAD8-1643-B6BF-EF4DF079CEB8}" presName="sibSpaceTwo" presStyleCnt="0"/>
      <dgm:spPr/>
    </dgm:pt>
    <dgm:pt modelId="{C2D9CE84-9211-8849-AED0-36921D95A304}" type="pres">
      <dgm:prSet presAssocID="{F5DD781F-7CEA-7348-9F30-0B8A89B78A4A}" presName="vertTwo" presStyleCnt="0"/>
      <dgm:spPr/>
    </dgm:pt>
    <dgm:pt modelId="{84DDE37D-755D-7F4C-ACC8-A85904D9AF2A}" type="pres">
      <dgm:prSet presAssocID="{F5DD781F-7CEA-7348-9F30-0B8A89B78A4A}" presName="txTwo" presStyleLbl="node2" presStyleIdx="2" presStyleCnt="7" custLinFactNeighborX="2770" custLinFactNeighborY="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0F9539-3D6D-FC4C-943F-FE074B402B43}" type="pres">
      <dgm:prSet presAssocID="{F5DD781F-7CEA-7348-9F30-0B8A89B78A4A}" presName="horzTwo" presStyleCnt="0"/>
      <dgm:spPr/>
    </dgm:pt>
    <dgm:pt modelId="{4AA3F438-E19A-5B4F-B85E-D6634EE58FDC}" type="pres">
      <dgm:prSet presAssocID="{DF00BA83-F0FF-AA44-9707-01964621FE41}" presName="sibSpaceTwo" presStyleCnt="0"/>
      <dgm:spPr/>
    </dgm:pt>
    <dgm:pt modelId="{821E535F-361C-AC44-AC84-522F94390C97}" type="pres">
      <dgm:prSet presAssocID="{20C943AA-A37C-1541-A9E1-62924742A098}" presName="vertTwo" presStyleCnt="0"/>
      <dgm:spPr/>
    </dgm:pt>
    <dgm:pt modelId="{FB6DEA69-E88F-044A-9E69-19E29CFE992F}" type="pres">
      <dgm:prSet presAssocID="{20C943AA-A37C-1541-A9E1-62924742A098}" presName="txTwo" presStyleLbl="node2" presStyleIdx="3" presStyleCnt="7" custFlipVert="0" custScaleY="994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2A9530-6876-ED46-A939-586631F97A58}" type="pres">
      <dgm:prSet presAssocID="{20C943AA-A37C-1541-A9E1-62924742A098}" presName="horzTwo" presStyleCnt="0"/>
      <dgm:spPr/>
    </dgm:pt>
    <dgm:pt modelId="{9D53BA34-B881-2148-BDCF-B9A08E6BF64B}" type="pres">
      <dgm:prSet presAssocID="{43EBDA26-DCEE-274A-95F1-329994EA1EA9}" presName="sibSpaceTwo" presStyleCnt="0"/>
      <dgm:spPr/>
    </dgm:pt>
    <dgm:pt modelId="{0F9C3713-550B-994E-B235-484DAA759334}" type="pres">
      <dgm:prSet presAssocID="{3EEE64CE-923E-9649-8917-8E57338BAFF1}" presName="vertTwo" presStyleCnt="0"/>
      <dgm:spPr/>
    </dgm:pt>
    <dgm:pt modelId="{ECB8F3E3-A5AF-FC45-BB50-F20A2D72BD61}" type="pres">
      <dgm:prSet presAssocID="{3EEE64CE-923E-9649-8917-8E57338BAFF1}" presName="txTwo" presStyleLbl="node2" presStyleIdx="4" presStyleCnt="7" custScaleY="99866" custLinFactNeighborX="-540" custLinFactNeighborY="37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5F359B-4E69-5143-A024-D25BDB793A12}" type="pres">
      <dgm:prSet presAssocID="{3EEE64CE-923E-9649-8917-8E57338BAFF1}" presName="horzTwo" presStyleCnt="0"/>
      <dgm:spPr/>
    </dgm:pt>
    <dgm:pt modelId="{2C4BAADE-D2FE-BE4A-B710-FA8CFEA12FAB}" type="pres">
      <dgm:prSet presAssocID="{003C6A62-FF56-3F44-90BB-563EA721427D}" presName="sibSpaceTwo" presStyleCnt="0"/>
      <dgm:spPr/>
    </dgm:pt>
    <dgm:pt modelId="{EA494FAB-C29B-794E-A19B-2FFD9A5EB553}" type="pres">
      <dgm:prSet presAssocID="{8782F38B-756B-8A48-A51B-AFD2A98F2AF8}" presName="vertTwo" presStyleCnt="0"/>
      <dgm:spPr/>
    </dgm:pt>
    <dgm:pt modelId="{C2C769E4-44FF-A343-A20E-67F66C339DE1}" type="pres">
      <dgm:prSet presAssocID="{8782F38B-756B-8A48-A51B-AFD2A98F2AF8}" presName="txTwo" presStyleLbl="node2" presStyleIdx="5" presStyleCnt="7" custScaleX="105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B11C88-4275-F94B-9E91-45C8FD28772A}" type="pres">
      <dgm:prSet presAssocID="{8782F38B-756B-8A48-A51B-AFD2A98F2AF8}" presName="horzTwo" presStyleCnt="0"/>
      <dgm:spPr/>
    </dgm:pt>
    <dgm:pt modelId="{86A016AC-F3B4-4248-8DEA-81917AF73D90}" type="pres">
      <dgm:prSet presAssocID="{DD25DC68-B492-1649-BB70-C4D0C9040FF1}" presName="sibSpaceTwo" presStyleCnt="0"/>
      <dgm:spPr/>
    </dgm:pt>
    <dgm:pt modelId="{FED5B435-6976-1849-B376-0E250027A4E0}" type="pres">
      <dgm:prSet presAssocID="{70745264-25C4-B746-8520-E2C3A6BCD1A0}" presName="vertTwo" presStyleCnt="0"/>
      <dgm:spPr/>
    </dgm:pt>
    <dgm:pt modelId="{AEE81F8E-7601-7348-9460-92C593FB4F19}" type="pres">
      <dgm:prSet presAssocID="{70745264-25C4-B746-8520-E2C3A6BCD1A0}" presName="txTwo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3EE570-CF95-E649-A2C8-057D121A2DE5}" type="pres">
      <dgm:prSet presAssocID="{70745264-25C4-B746-8520-E2C3A6BCD1A0}" presName="horzTwo" presStyleCnt="0"/>
      <dgm:spPr/>
    </dgm:pt>
  </dgm:ptLst>
  <dgm:cxnLst>
    <dgm:cxn modelId="{2E0DA8DF-655B-4367-90BF-BF055727E13B}" type="presOf" srcId="{70745264-25C4-B746-8520-E2C3A6BCD1A0}" destId="{AEE81F8E-7601-7348-9460-92C593FB4F19}" srcOrd="0" destOrd="0" presId="urn:microsoft.com/office/officeart/2005/8/layout/hierarchy4"/>
    <dgm:cxn modelId="{7F1258EA-E703-4D10-8AB8-EBD0BD1AA9F8}" type="presOf" srcId="{A480B32C-75CB-054D-A3C9-36BDD1905C54}" destId="{7207135C-C13C-3848-8C2F-AE4ADF0F92DB}" srcOrd="0" destOrd="0" presId="urn:microsoft.com/office/officeart/2005/8/layout/hierarchy4"/>
    <dgm:cxn modelId="{02820971-BC73-42E6-8642-E90866145784}" type="presOf" srcId="{3EEE64CE-923E-9649-8917-8E57338BAFF1}" destId="{ECB8F3E3-A5AF-FC45-BB50-F20A2D72BD61}" srcOrd="0" destOrd="0" presId="urn:microsoft.com/office/officeart/2005/8/layout/hierarchy4"/>
    <dgm:cxn modelId="{98B56247-ECBE-479E-BB77-12E0AEEE7524}" type="presOf" srcId="{A6E94202-F1F8-C94B-950D-6B2F377C0A76}" destId="{FC9D6B61-2A35-C741-A7A1-67E715F38321}" srcOrd="0" destOrd="0" presId="urn:microsoft.com/office/officeart/2005/8/layout/hierarchy4"/>
    <dgm:cxn modelId="{37AEB7EC-A12A-4F24-A80E-13B09AD2BCFA}" type="presOf" srcId="{20C943AA-A37C-1541-A9E1-62924742A098}" destId="{FB6DEA69-E88F-044A-9E69-19E29CFE992F}" srcOrd="0" destOrd="0" presId="urn:microsoft.com/office/officeart/2005/8/layout/hierarchy4"/>
    <dgm:cxn modelId="{87114D81-043D-44F9-9234-B7106B9A040C}" type="presOf" srcId="{8782F38B-756B-8A48-A51B-AFD2A98F2AF8}" destId="{C2C769E4-44FF-A343-A20E-67F66C339DE1}" srcOrd="0" destOrd="0" presId="urn:microsoft.com/office/officeart/2005/8/layout/hierarchy4"/>
    <dgm:cxn modelId="{0DDC04E1-9AD1-0F4B-8122-A6A68F6AF190}" srcId="{A480B32C-75CB-054D-A3C9-36BDD1905C54}" destId="{A6E94202-F1F8-C94B-950D-6B2F377C0A76}" srcOrd="0" destOrd="0" parTransId="{F97A1367-64F0-CA45-90D7-22A451358068}" sibTransId="{1A5D3B4D-D4E5-564A-A91C-4D593F9AB93B}"/>
    <dgm:cxn modelId="{0C58F0BC-2DEF-40EF-B3B1-8E8A9A384FE2}" type="presOf" srcId="{E2A52A02-D695-AD44-8B2F-3292E53F6278}" destId="{BF785238-CD4F-CB41-9EE7-5E0B5ECDD12F}" srcOrd="0" destOrd="0" presId="urn:microsoft.com/office/officeart/2005/8/layout/hierarchy4"/>
    <dgm:cxn modelId="{F34C55ED-F897-7044-98B5-2AF28B4F52A3}" srcId="{A6E94202-F1F8-C94B-950D-6B2F377C0A76}" destId="{20C943AA-A37C-1541-A9E1-62924742A098}" srcOrd="3" destOrd="0" parTransId="{88EE7047-DAED-CE46-8DC1-E7E21EDCAD4E}" sibTransId="{43EBDA26-DCEE-274A-95F1-329994EA1EA9}"/>
    <dgm:cxn modelId="{14E21120-6DB8-4438-BB7E-F445625762AA}" type="presOf" srcId="{F5DD781F-7CEA-7348-9F30-0B8A89B78A4A}" destId="{84DDE37D-755D-7F4C-ACC8-A85904D9AF2A}" srcOrd="0" destOrd="0" presId="urn:microsoft.com/office/officeart/2005/8/layout/hierarchy4"/>
    <dgm:cxn modelId="{6B82DBDD-8E14-D04F-8424-2B1E8F18AAD9}" srcId="{A6E94202-F1F8-C94B-950D-6B2F377C0A76}" destId="{6468B617-C9D0-FC41-9821-E59600A7BCF5}" srcOrd="0" destOrd="0" parTransId="{6FDA6A27-705C-224E-A9D7-D0FA7117B0D4}" sibTransId="{F7B85ADD-7202-E247-8978-3D2DE2A7F0C0}"/>
    <dgm:cxn modelId="{693B2780-D764-2643-8838-EE8FF659EDA6}" srcId="{A6E94202-F1F8-C94B-950D-6B2F377C0A76}" destId="{F5DD781F-7CEA-7348-9F30-0B8A89B78A4A}" srcOrd="2" destOrd="0" parTransId="{DC4BC7DF-E584-7547-BA03-E0D59BD9E5CC}" sibTransId="{DF00BA83-F0FF-AA44-9707-01964621FE41}"/>
    <dgm:cxn modelId="{6FB486AD-85AB-C74B-ADB4-F87B2E27A671}" srcId="{A6E94202-F1F8-C94B-950D-6B2F377C0A76}" destId="{70745264-25C4-B746-8520-E2C3A6BCD1A0}" srcOrd="6" destOrd="0" parTransId="{9B4FABB9-1E76-624D-B861-2F0A81F25F95}" sibTransId="{B64094D1-FFC2-C644-958B-EBC31C28C3B7}"/>
    <dgm:cxn modelId="{983EBB3C-77F4-094D-9AC1-A7A6E4F68C6D}" srcId="{A6E94202-F1F8-C94B-950D-6B2F377C0A76}" destId="{E2A52A02-D695-AD44-8B2F-3292E53F6278}" srcOrd="1" destOrd="0" parTransId="{7742176B-BDA9-5B4E-8649-14C885152352}" sibTransId="{3E0727CA-FAD8-1643-B6BF-EF4DF079CEB8}"/>
    <dgm:cxn modelId="{36F556AB-1ECB-434C-B20D-F86096A75D88}" srcId="{A6E94202-F1F8-C94B-950D-6B2F377C0A76}" destId="{3EEE64CE-923E-9649-8917-8E57338BAFF1}" srcOrd="4" destOrd="0" parTransId="{3B37963D-7ABC-1D4A-91FC-B932ECAAD01D}" sibTransId="{003C6A62-FF56-3F44-90BB-563EA721427D}"/>
    <dgm:cxn modelId="{9B0433EA-3362-4049-A079-3F2BE871926E}" srcId="{A6E94202-F1F8-C94B-950D-6B2F377C0A76}" destId="{8782F38B-756B-8A48-A51B-AFD2A98F2AF8}" srcOrd="5" destOrd="0" parTransId="{C27C43FF-1947-A043-A33C-50D4482727AC}" sibTransId="{DD25DC68-B492-1649-BB70-C4D0C9040FF1}"/>
    <dgm:cxn modelId="{F9B286CD-728B-4804-9F74-18DE06C00FA4}" type="presOf" srcId="{6468B617-C9D0-FC41-9821-E59600A7BCF5}" destId="{D3D2FBAB-FE64-CC42-BF27-CE42824158F5}" srcOrd="0" destOrd="0" presId="urn:microsoft.com/office/officeart/2005/8/layout/hierarchy4"/>
    <dgm:cxn modelId="{83BEE498-31BC-440B-8D43-0A56671D27C5}" type="presParOf" srcId="{7207135C-C13C-3848-8C2F-AE4ADF0F92DB}" destId="{A3F2D7BD-89E0-A84A-AB04-2080D7F22D5D}" srcOrd="0" destOrd="0" presId="urn:microsoft.com/office/officeart/2005/8/layout/hierarchy4"/>
    <dgm:cxn modelId="{6BCF3A59-B034-4D55-9AFA-7560CE0E95BD}" type="presParOf" srcId="{A3F2D7BD-89E0-A84A-AB04-2080D7F22D5D}" destId="{FC9D6B61-2A35-C741-A7A1-67E715F38321}" srcOrd="0" destOrd="0" presId="urn:microsoft.com/office/officeart/2005/8/layout/hierarchy4"/>
    <dgm:cxn modelId="{5A200ADD-AFCB-4B83-B1E0-7B4FEB7E8A05}" type="presParOf" srcId="{A3F2D7BD-89E0-A84A-AB04-2080D7F22D5D}" destId="{D2956FF1-63F5-5C4B-A2E2-DCF3C09D8F8A}" srcOrd="1" destOrd="0" presId="urn:microsoft.com/office/officeart/2005/8/layout/hierarchy4"/>
    <dgm:cxn modelId="{A743BE7F-9EB6-466E-942E-690554D8E933}" type="presParOf" srcId="{A3F2D7BD-89E0-A84A-AB04-2080D7F22D5D}" destId="{0CA8AE55-F4D8-884F-844A-CCCA1135E6FD}" srcOrd="2" destOrd="0" presId="urn:microsoft.com/office/officeart/2005/8/layout/hierarchy4"/>
    <dgm:cxn modelId="{AC053BE7-5F0D-479A-AC7E-40D26EDBE289}" type="presParOf" srcId="{0CA8AE55-F4D8-884F-844A-CCCA1135E6FD}" destId="{DF3B96EA-47BD-E449-BC45-243B2EA1C4E0}" srcOrd="0" destOrd="0" presId="urn:microsoft.com/office/officeart/2005/8/layout/hierarchy4"/>
    <dgm:cxn modelId="{23BA11FF-F91C-400C-A0C5-343256F42882}" type="presParOf" srcId="{DF3B96EA-47BD-E449-BC45-243B2EA1C4E0}" destId="{D3D2FBAB-FE64-CC42-BF27-CE42824158F5}" srcOrd="0" destOrd="0" presId="urn:microsoft.com/office/officeart/2005/8/layout/hierarchy4"/>
    <dgm:cxn modelId="{209DD7F1-DA7E-48EE-B0A8-6EE9CEB4D47C}" type="presParOf" srcId="{DF3B96EA-47BD-E449-BC45-243B2EA1C4E0}" destId="{77705FDC-1E88-914F-B839-A539FD5EE82E}" srcOrd="1" destOrd="0" presId="urn:microsoft.com/office/officeart/2005/8/layout/hierarchy4"/>
    <dgm:cxn modelId="{E3952784-0266-4E8C-AA1E-EF0BE0C8E1DF}" type="presParOf" srcId="{0CA8AE55-F4D8-884F-844A-CCCA1135E6FD}" destId="{645FC293-D0A3-F048-9126-EDB25068C753}" srcOrd="1" destOrd="0" presId="urn:microsoft.com/office/officeart/2005/8/layout/hierarchy4"/>
    <dgm:cxn modelId="{0A5EED4E-B603-4A6F-A0E0-01D49DB4DFEC}" type="presParOf" srcId="{0CA8AE55-F4D8-884F-844A-CCCA1135E6FD}" destId="{DCEE103B-B6A9-0E4D-B3D7-BE3AF32114DC}" srcOrd="2" destOrd="0" presId="urn:microsoft.com/office/officeart/2005/8/layout/hierarchy4"/>
    <dgm:cxn modelId="{804DFF16-44C2-450E-93B8-D38F4B201964}" type="presParOf" srcId="{DCEE103B-B6A9-0E4D-B3D7-BE3AF32114DC}" destId="{BF785238-CD4F-CB41-9EE7-5E0B5ECDD12F}" srcOrd="0" destOrd="0" presId="urn:microsoft.com/office/officeart/2005/8/layout/hierarchy4"/>
    <dgm:cxn modelId="{107E61F5-5205-48C1-B064-A832438EE1B5}" type="presParOf" srcId="{DCEE103B-B6A9-0E4D-B3D7-BE3AF32114DC}" destId="{506E8F61-1D96-BD48-B282-90F72957EBFC}" srcOrd="1" destOrd="0" presId="urn:microsoft.com/office/officeart/2005/8/layout/hierarchy4"/>
    <dgm:cxn modelId="{C14BC55F-1048-4675-9E9F-270F0DEB235C}" type="presParOf" srcId="{0CA8AE55-F4D8-884F-844A-CCCA1135E6FD}" destId="{9900E173-0508-2642-883A-78E3CE4E5131}" srcOrd="3" destOrd="0" presId="urn:microsoft.com/office/officeart/2005/8/layout/hierarchy4"/>
    <dgm:cxn modelId="{A0A418A2-3990-4322-90AF-CE82BB93F902}" type="presParOf" srcId="{0CA8AE55-F4D8-884F-844A-CCCA1135E6FD}" destId="{C2D9CE84-9211-8849-AED0-36921D95A304}" srcOrd="4" destOrd="0" presId="urn:microsoft.com/office/officeart/2005/8/layout/hierarchy4"/>
    <dgm:cxn modelId="{653C3595-EB31-48D1-9284-86028C8127D6}" type="presParOf" srcId="{C2D9CE84-9211-8849-AED0-36921D95A304}" destId="{84DDE37D-755D-7F4C-ACC8-A85904D9AF2A}" srcOrd="0" destOrd="0" presId="urn:microsoft.com/office/officeart/2005/8/layout/hierarchy4"/>
    <dgm:cxn modelId="{2BA6CA8A-FFC2-4EAA-ADDE-77E7CD8FCB42}" type="presParOf" srcId="{C2D9CE84-9211-8849-AED0-36921D95A304}" destId="{5E0F9539-3D6D-FC4C-943F-FE074B402B43}" srcOrd="1" destOrd="0" presId="urn:microsoft.com/office/officeart/2005/8/layout/hierarchy4"/>
    <dgm:cxn modelId="{2EF71C55-8779-4B8E-A984-D704927969BA}" type="presParOf" srcId="{0CA8AE55-F4D8-884F-844A-CCCA1135E6FD}" destId="{4AA3F438-E19A-5B4F-B85E-D6634EE58FDC}" srcOrd="5" destOrd="0" presId="urn:microsoft.com/office/officeart/2005/8/layout/hierarchy4"/>
    <dgm:cxn modelId="{EB2EB609-40FF-4D3D-80A9-11BE2DBC7BDA}" type="presParOf" srcId="{0CA8AE55-F4D8-884F-844A-CCCA1135E6FD}" destId="{821E535F-361C-AC44-AC84-522F94390C97}" srcOrd="6" destOrd="0" presId="urn:microsoft.com/office/officeart/2005/8/layout/hierarchy4"/>
    <dgm:cxn modelId="{EA38522D-5518-4DE3-81E9-13D47612D956}" type="presParOf" srcId="{821E535F-361C-AC44-AC84-522F94390C97}" destId="{FB6DEA69-E88F-044A-9E69-19E29CFE992F}" srcOrd="0" destOrd="0" presId="urn:microsoft.com/office/officeart/2005/8/layout/hierarchy4"/>
    <dgm:cxn modelId="{EAF0E12E-2D83-4E9C-906E-F45B5951E3C1}" type="presParOf" srcId="{821E535F-361C-AC44-AC84-522F94390C97}" destId="{522A9530-6876-ED46-A939-586631F97A58}" srcOrd="1" destOrd="0" presId="urn:microsoft.com/office/officeart/2005/8/layout/hierarchy4"/>
    <dgm:cxn modelId="{982B805E-FAF3-4B55-BE5C-F2E118643ABF}" type="presParOf" srcId="{0CA8AE55-F4D8-884F-844A-CCCA1135E6FD}" destId="{9D53BA34-B881-2148-BDCF-B9A08E6BF64B}" srcOrd="7" destOrd="0" presId="urn:microsoft.com/office/officeart/2005/8/layout/hierarchy4"/>
    <dgm:cxn modelId="{BE27DC7B-D6D9-4D7D-B6EB-EE875D5F817C}" type="presParOf" srcId="{0CA8AE55-F4D8-884F-844A-CCCA1135E6FD}" destId="{0F9C3713-550B-994E-B235-484DAA759334}" srcOrd="8" destOrd="0" presId="urn:microsoft.com/office/officeart/2005/8/layout/hierarchy4"/>
    <dgm:cxn modelId="{7B149F7B-CC7E-4727-AD02-28584F1C0FCC}" type="presParOf" srcId="{0F9C3713-550B-994E-B235-484DAA759334}" destId="{ECB8F3E3-A5AF-FC45-BB50-F20A2D72BD61}" srcOrd="0" destOrd="0" presId="urn:microsoft.com/office/officeart/2005/8/layout/hierarchy4"/>
    <dgm:cxn modelId="{D40D229E-470A-4A06-88EA-E6720B2C8B71}" type="presParOf" srcId="{0F9C3713-550B-994E-B235-484DAA759334}" destId="{FA5F359B-4E69-5143-A024-D25BDB793A12}" srcOrd="1" destOrd="0" presId="urn:microsoft.com/office/officeart/2005/8/layout/hierarchy4"/>
    <dgm:cxn modelId="{A9AF16DA-BBF4-437B-962E-397035D1404B}" type="presParOf" srcId="{0CA8AE55-F4D8-884F-844A-CCCA1135E6FD}" destId="{2C4BAADE-D2FE-BE4A-B710-FA8CFEA12FAB}" srcOrd="9" destOrd="0" presId="urn:microsoft.com/office/officeart/2005/8/layout/hierarchy4"/>
    <dgm:cxn modelId="{D3CB8384-8678-4E69-ADD2-885F72C1353D}" type="presParOf" srcId="{0CA8AE55-F4D8-884F-844A-CCCA1135E6FD}" destId="{EA494FAB-C29B-794E-A19B-2FFD9A5EB553}" srcOrd="10" destOrd="0" presId="urn:microsoft.com/office/officeart/2005/8/layout/hierarchy4"/>
    <dgm:cxn modelId="{727894FC-C0CA-43FC-A7C7-D10304D398B2}" type="presParOf" srcId="{EA494FAB-C29B-794E-A19B-2FFD9A5EB553}" destId="{C2C769E4-44FF-A343-A20E-67F66C339DE1}" srcOrd="0" destOrd="0" presId="urn:microsoft.com/office/officeart/2005/8/layout/hierarchy4"/>
    <dgm:cxn modelId="{A87486B1-A6AA-4110-998B-345BB03411E1}" type="presParOf" srcId="{EA494FAB-C29B-794E-A19B-2FFD9A5EB553}" destId="{FCB11C88-4275-F94B-9E91-45C8FD28772A}" srcOrd="1" destOrd="0" presId="urn:microsoft.com/office/officeart/2005/8/layout/hierarchy4"/>
    <dgm:cxn modelId="{769EDCCE-18A8-4119-A1F5-00456E357DE8}" type="presParOf" srcId="{0CA8AE55-F4D8-884F-844A-CCCA1135E6FD}" destId="{86A016AC-F3B4-4248-8DEA-81917AF73D90}" srcOrd="11" destOrd="0" presId="urn:microsoft.com/office/officeart/2005/8/layout/hierarchy4"/>
    <dgm:cxn modelId="{96F5898B-1594-4152-91ED-04A66DF63FFC}" type="presParOf" srcId="{0CA8AE55-F4D8-884F-844A-CCCA1135E6FD}" destId="{FED5B435-6976-1849-B376-0E250027A4E0}" srcOrd="12" destOrd="0" presId="urn:microsoft.com/office/officeart/2005/8/layout/hierarchy4"/>
    <dgm:cxn modelId="{45630146-C2D3-4FEF-8173-B52B0E2E15A8}" type="presParOf" srcId="{FED5B435-6976-1849-B376-0E250027A4E0}" destId="{AEE81F8E-7601-7348-9460-92C593FB4F19}" srcOrd="0" destOrd="0" presId="urn:microsoft.com/office/officeart/2005/8/layout/hierarchy4"/>
    <dgm:cxn modelId="{E583BDC1-9B48-465F-86AD-A1969E6DEDC9}" type="presParOf" srcId="{FED5B435-6976-1849-B376-0E250027A4E0}" destId="{463EE570-CF95-E649-A2C8-057D121A2D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D6B61-2A35-C741-A7A1-67E715F38321}">
      <dsp:nvSpPr>
        <dsp:cNvPr id="0" name=""/>
        <dsp:cNvSpPr/>
      </dsp:nvSpPr>
      <dsp:spPr>
        <a:xfrm>
          <a:off x="1080162" y="144016"/>
          <a:ext cx="5968591" cy="919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shade val="6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shade val="6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  КДО ОПЦ</a:t>
          </a:r>
        </a:p>
      </dsp:txBody>
      <dsp:txXfrm>
        <a:off x="1107087" y="170941"/>
        <a:ext cx="5914741" cy="865437"/>
      </dsp:txXfrm>
    </dsp:sp>
    <dsp:sp modelId="{D3D2FBAB-FE64-CC42-BF27-CE42824158F5}">
      <dsp:nvSpPr>
        <dsp:cNvPr id="0" name=""/>
        <dsp:cNvSpPr/>
      </dsp:nvSpPr>
      <dsp:spPr>
        <a:xfrm>
          <a:off x="454" y="1245621"/>
          <a:ext cx="1114823" cy="2767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Кабинеты врачей акушеров-гинекологов</a:t>
          </a:r>
        </a:p>
      </dsp:txBody>
      <dsp:txXfrm>
        <a:off x="33106" y="1278273"/>
        <a:ext cx="1049519" cy="2702468"/>
      </dsp:txXfrm>
    </dsp:sp>
    <dsp:sp modelId="{BF785238-CD4F-CB41-9EE7-5E0B5ECDD12F}">
      <dsp:nvSpPr>
        <dsp:cNvPr id="0" name=""/>
        <dsp:cNvSpPr/>
      </dsp:nvSpPr>
      <dsp:spPr>
        <a:xfrm>
          <a:off x="1241564" y="1245676"/>
          <a:ext cx="1114823" cy="2767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Кабинеты врачей специалистов</a:t>
          </a:r>
        </a:p>
      </dsp:txBody>
      <dsp:txXfrm>
        <a:off x="1274216" y="1278328"/>
        <a:ext cx="1049519" cy="2702468"/>
      </dsp:txXfrm>
    </dsp:sp>
    <dsp:sp modelId="{84DDE37D-755D-7F4C-ACC8-A85904D9AF2A}">
      <dsp:nvSpPr>
        <dsp:cNvPr id="0" name=""/>
        <dsp:cNvSpPr/>
      </dsp:nvSpPr>
      <dsp:spPr>
        <a:xfrm>
          <a:off x="2448271" y="1246673"/>
          <a:ext cx="1114823" cy="2767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Кабинет функциональной диагностики</a:t>
          </a:r>
        </a:p>
      </dsp:txBody>
      <dsp:txXfrm>
        <a:off x="2480923" y="1279325"/>
        <a:ext cx="1049519" cy="2702468"/>
      </dsp:txXfrm>
    </dsp:sp>
    <dsp:sp modelId="{FB6DEA69-E88F-044A-9E69-19E29CFE992F}">
      <dsp:nvSpPr>
        <dsp:cNvPr id="0" name=""/>
        <dsp:cNvSpPr/>
      </dsp:nvSpPr>
      <dsp:spPr>
        <a:xfrm>
          <a:off x="3625859" y="1245621"/>
          <a:ext cx="1114823" cy="2752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Кабинет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психо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-профилактической подготовки беременной женщины и ее семьи к родам</a:t>
          </a:r>
        </a:p>
      </dsp:txBody>
      <dsp:txXfrm>
        <a:off x="3658511" y="1278273"/>
        <a:ext cx="1049519" cy="2687356"/>
      </dsp:txXfrm>
    </dsp:sp>
    <dsp:sp modelId="{ECB8F3E3-A5AF-FC45-BB50-F20A2D72BD61}">
      <dsp:nvSpPr>
        <dsp:cNvPr id="0" name=""/>
        <dsp:cNvSpPr/>
      </dsp:nvSpPr>
      <dsp:spPr>
        <a:xfrm>
          <a:off x="4828307" y="1250382"/>
          <a:ext cx="1114823" cy="2764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Кабинет медико-социальной поддержки женщин, оказавшихся в трудной жизненной ситуации</a:t>
          </a:r>
        </a:p>
      </dsp:txBody>
      <dsp:txXfrm>
        <a:off x="4860959" y="1283034"/>
        <a:ext cx="1049519" cy="2698759"/>
      </dsp:txXfrm>
    </dsp:sp>
    <dsp:sp modelId="{C2C769E4-44FF-A343-A20E-67F66C339DE1}">
      <dsp:nvSpPr>
        <dsp:cNvPr id="0" name=""/>
        <dsp:cNvSpPr/>
      </dsp:nvSpPr>
      <dsp:spPr>
        <a:xfrm>
          <a:off x="6042795" y="1245621"/>
          <a:ext cx="1173217" cy="2767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Отделение антенатальной охраны плода</a:t>
          </a:r>
        </a:p>
      </dsp:txBody>
      <dsp:txXfrm>
        <a:off x="6077157" y="1279983"/>
        <a:ext cx="1104493" cy="2699048"/>
      </dsp:txXfrm>
    </dsp:sp>
    <dsp:sp modelId="{AEE81F8E-7601-7348-9460-92C593FB4F19}">
      <dsp:nvSpPr>
        <dsp:cNvPr id="0" name=""/>
        <dsp:cNvSpPr/>
      </dsp:nvSpPr>
      <dsp:spPr>
        <a:xfrm>
          <a:off x="7309658" y="1245621"/>
          <a:ext cx="1114823" cy="2767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Процедурный кабинет</a:t>
          </a:r>
        </a:p>
      </dsp:txBody>
      <dsp:txXfrm>
        <a:off x="7342310" y="1278273"/>
        <a:ext cx="1049519" cy="2702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4C6F2-1236-418D-A78A-9444237D56A6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F904F-D49F-4B57-91A3-DDE53C152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F904F-D49F-4B57-91A3-DDE53C1525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8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F904F-D49F-4B57-91A3-DDE53C1525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8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F904F-D49F-4B57-91A3-DDE53C1525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38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F904F-D49F-4B57-91A3-DDE53C1525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44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F904F-D49F-4B57-91A3-DDE53C1525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1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F904F-D49F-4B57-91A3-DDE53C1525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3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B042CA40-BD1A-4F82-90C6-8F97843FA81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524D9989-9A97-42E0-801E-FA3B254FC1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A40-BD1A-4F82-90C6-8F97843FA81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9989-9A97-42E0-801E-FA3B254FC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A40-BD1A-4F82-90C6-8F97843FA81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9989-9A97-42E0-801E-FA3B254FC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42CA40-BD1A-4F82-90C6-8F97843FA81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4D9989-9A97-42E0-801E-FA3B254FC1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B042CA40-BD1A-4F82-90C6-8F97843FA81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524D9989-9A97-42E0-801E-FA3B254FC1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A40-BD1A-4F82-90C6-8F97843FA81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9989-9A97-42E0-801E-FA3B254FC1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A40-BD1A-4F82-90C6-8F97843FA81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9989-9A97-42E0-801E-FA3B254FC1D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42CA40-BD1A-4F82-90C6-8F97843FA81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4D9989-9A97-42E0-801E-FA3B254FC1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A40-BD1A-4F82-90C6-8F97843FA81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9989-9A97-42E0-801E-FA3B254FC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42CA40-BD1A-4F82-90C6-8F97843FA81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4D9989-9A97-42E0-801E-FA3B254FC1D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42CA40-BD1A-4F82-90C6-8F97843FA81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4D9989-9A97-42E0-801E-FA3B254FC1D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42CA40-BD1A-4F82-90C6-8F97843FA81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4D9989-9A97-42E0-801E-FA3B254FC1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9" y="987574"/>
            <a:ext cx="4392488" cy="214154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cs typeface="Times New Roman" panose="02020603050405020304" pitchFamily="18" charset="0"/>
              </a:rPr>
              <a:t>Школа материнства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939902"/>
            <a:ext cx="6190456" cy="69727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КДО ОПЦ ГБУЗ ИОКБ</a:t>
            </a:r>
          </a:p>
          <a:p>
            <a:endParaRPr lang="ru-RU" sz="2400" dirty="0"/>
          </a:p>
        </p:txBody>
      </p:sp>
      <p:pic>
        <p:nvPicPr>
          <p:cNvPr id="5" name="Picture 2" descr="Осложненная беременность">
            <a:extLst>
              <a:ext uri="{FF2B5EF4-FFF2-40B4-BE49-F238E27FC236}">
                <a16:creationId xmlns:a16="http://schemas.microsoft.com/office/drawing/2014/main" xmlns="" id="{EDC4D45F-5758-E4CC-E051-A9EBB082F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23477"/>
            <a:ext cx="3240360" cy="246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ШКОЛА МАТЕРИНСТВА» – Стартует очередной цикл бесплатных занятий: -Наши  новости">
            <a:extLst>
              <a:ext uri="{FF2B5EF4-FFF2-40B4-BE49-F238E27FC236}">
                <a16:creationId xmlns:a16="http://schemas.microsoft.com/office/drawing/2014/main" xmlns="" id="{758A6D63-9302-FECC-6D6D-5ED4FA9C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9742"/>
            <a:ext cx="3162514" cy="25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9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493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205979"/>
            <a:ext cx="8640960" cy="49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dirty="0">
                <a:solidFill>
                  <a:schemeClr val="tx2"/>
                </a:solidFill>
                <a:latin typeface="+mj-lt"/>
              </a:rPr>
              <a:t>Темы лекций: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D38958-4C12-91B2-DFCA-65E99F755E40}"/>
              </a:ext>
            </a:extLst>
          </p:cNvPr>
          <p:cNvSpPr txBox="1"/>
          <p:nvPr/>
        </p:nvSpPr>
        <p:spPr>
          <a:xfrm>
            <a:off x="251520" y="915565"/>
            <a:ext cx="820891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Поэтапная подготовка к родам (занятия для супружеских пар).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Подготовка к родам без страха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Послеродовый период. Контрацепция после родов.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Психологическое сопровождение послеродового периода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Ребенок родился.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Уход за новорожденным в семье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Грудное вскармливание.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День ответов на все вопросы (беседа с заведующими отделений).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sz="2000" dirty="0"/>
          </a:p>
          <a:p>
            <a:endParaRPr lang="ru-RU" dirty="0"/>
          </a:p>
        </p:txBody>
      </p:sp>
      <p:pic>
        <p:nvPicPr>
          <p:cNvPr id="4" name="Picture 21" descr="https://viline.tv/yii2images/images/image-by-item-and-alias?item=Article178&amp;dirtyAlias=8f731add32-2_845x.jpg">
            <a:extLst>
              <a:ext uri="{FF2B5EF4-FFF2-40B4-BE49-F238E27FC236}">
                <a16:creationId xmlns:a16="http://schemas.microsoft.com/office/drawing/2014/main" xmlns="" id="{442CF23B-2089-1AC8-9E62-8223544B3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089014"/>
            <a:ext cx="1542066" cy="84850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ГП &quot;ЦЕНТРАЛЬНАЯ БОЛЬНИЦА ГОРОДА САРАНИ&quot; - Грудное вскармливание- это сила!!">
            <a:extLst>
              <a:ext uri="{FF2B5EF4-FFF2-40B4-BE49-F238E27FC236}">
                <a16:creationId xmlns:a16="http://schemas.microsoft.com/office/drawing/2014/main" xmlns="" id="{6F2C7962-151D-61CB-89BB-EF682569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46" y="3884113"/>
            <a:ext cx="1542065" cy="12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%D0%93%D1%80%D1%83%D0%B4%D0%BD%D0%BE%D0%B5-%D0%B2%D1%81%D0%BA%D0%B0%D1%80%D0%BC%D0%BB%D0%B8%D0%B2%D0%B0%D0%BD%D0%B8%D0%B5">
            <a:extLst>
              <a:ext uri="{FF2B5EF4-FFF2-40B4-BE49-F238E27FC236}">
                <a16:creationId xmlns:a16="http://schemas.microsoft.com/office/drawing/2014/main" xmlns="" id="{8728C058-2142-5004-F1C8-99068B641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1" b="12737"/>
          <a:stretch/>
        </p:blipFill>
        <p:spPr bwMode="auto">
          <a:xfrm>
            <a:off x="5868144" y="3555608"/>
            <a:ext cx="1787200" cy="874816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8" name="Picture 2" descr="Уход за новорожденным ребенком и первая неделя дома. 10 основных вопросов  от мам">
            <a:extLst>
              <a:ext uri="{FF2B5EF4-FFF2-40B4-BE49-F238E27FC236}">
                <a16:creationId xmlns:a16="http://schemas.microsoft.com/office/drawing/2014/main" xmlns="" id="{4D2EDDEE-A644-A9D2-F11C-808D9525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5" y="26716"/>
            <a:ext cx="1090521" cy="78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Уход за новорожденным - Гигиена - 17 городская детская клиническая  поликлиника">
            <a:extLst>
              <a:ext uri="{FF2B5EF4-FFF2-40B4-BE49-F238E27FC236}">
                <a16:creationId xmlns:a16="http://schemas.microsoft.com/office/drawing/2014/main" xmlns="" id="{89B45EE9-5D30-4AB5-EA50-62729DEC8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42" y="26716"/>
            <a:ext cx="1201316" cy="91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Ликбез. Контрацепция после родов">
            <a:extLst>
              <a:ext uri="{FF2B5EF4-FFF2-40B4-BE49-F238E27FC236}">
                <a16:creationId xmlns:a16="http://schemas.microsoft.com/office/drawing/2014/main" xmlns="" id="{4C722D18-FC30-A417-078C-27026ED6C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12" y="2107213"/>
            <a:ext cx="1733051" cy="11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4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к, сте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F733FD-1596-8A22-F5F6-472E60DAE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62" y="297101"/>
            <a:ext cx="2413959" cy="1810469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е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xmlns="" id="{D79A81D9-D98A-3C42-D914-1520DA959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73" y="2686476"/>
            <a:ext cx="2924944" cy="219370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в помещении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89512FA-0F41-B913-3B15-E90E06949B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47297"/>
            <a:ext cx="2660915" cy="1995686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тена, в помещени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FE1975-C98E-2AE3-DE00-A301CF6075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3" y="297101"/>
            <a:ext cx="2924944" cy="219370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тена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xmlns="" id="{24734600-5778-BABA-9819-DA496FD2E2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24" y="3054888"/>
            <a:ext cx="2897351" cy="163796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стена, в помещени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972C9C0-0672-F732-28FD-3EECAA634B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8" y="3393179"/>
            <a:ext cx="2924944" cy="16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5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стена, в помещении, п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F9ADE28D-9A13-4ED5-2843-516CAA0EC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41" y="234541"/>
            <a:ext cx="2786000" cy="20895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ена, в помещении, человек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35AE4312-3AA6-5BC1-5399-E0B3E111C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68" y="3185997"/>
            <a:ext cx="2429250" cy="182193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тена, в помещени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DF42635-EC4E-8F01-FBB3-9FD07AB753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13" y="2797493"/>
            <a:ext cx="2947256" cy="2210442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сидящий, сте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xmlns="" id="{919794BB-5E4B-5733-6E73-64EC9E35B3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19" y="368322"/>
            <a:ext cx="2275656" cy="170674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человек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7DDA2C7-7236-169C-F9A5-2D7CF1EF5C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3" y="0"/>
            <a:ext cx="2786000" cy="20895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ол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865A631-7675-9DF4-7ED9-E158CDABCC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3" y="2908152"/>
            <a:ext cx="2232248" cy="16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7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человек, в помещении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8F113404-90E8-CC0C-003A-50781AE9D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13702058"/>
            <a:ext cx="2044700" cy="36195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стена, в помещении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5548EBC-0E70-EB67-18CA-158879C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0098"/>
            <a:ext cx="3699454" cy="267142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позирование, сте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xmlns="" id="{50C6AEDD-5C40-2752-3B5D-6052D27980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0" y="155461"/>
            <a:ext cx="2774518" cy="156724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человек, в помещении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51D6ABC0-4E23-C230-7DAC-2E684E1BA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0099"/>
            <a:ext cx="2570313" cy="46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57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-164554"/>
            <a:ext cx="8640960" cy="3967152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3200" dirty="0"/>
              <a:t>В школе материнства работает </a:t>
            </a:r>
            <a:r>
              <a:rPr lang="ru-RU" sz="3200" dirty="0">
                <a:solidFill>
                  <a:srgbClr val="00B050"/>
                </a:solidFill>
              </a:rPr>
              <a:t>медицинский психолог </a:t>
            </a:r>
          </a:p>
          <a:p>
            <a:pPr algn="ctr"/>
            <a:endParaRPr lang="ru-RU" sz="3200" dirty="0"/>
          </a:p>
        </p:txBody>
      </p:sp>
      <p:pic>
        <p:nvPicPr>
          <p:cNvPr id="4" name="Рисунок 3" descr="Изображение выглядит как в помещении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D15ED18-BEE8-9115-210B-F4C340A88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0" y="2203940"/>
            <a:ext cx="3289847" cy="2581452"/>
          </a:xfrm>
          <a:prstGeom prst="rect">
            <a:avLst/>
          </a:prstGeom>
        </p:spPr>
      </p:pic>
      <p:pic>
        <p:nvPicPr>
          <p:cNvPr id="6" name="Рисунок 5" descr="Изображение выглядит как в помещении, стена, пол, потол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5FA77717-6C2F-C34F-74F6-5AFE741F6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12" y="1869711"/>
            <a:ext cx="3298569" cy="247392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кровать, стена, под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F8E32A3-8738-13E2-B13A-A15E1DFFB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90" y="1422787"/>
            <a:ext cx="2051720" cy="1148963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5DE9D4C-D934-9460-9643-41DD700213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83" y="3796462"/>
            <a:ext cx="2086554" cy="11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04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640960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/>
              <a:t>Методы психологической работы с будущими матерями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15566"/>
            <a:ext cx="8712968" cy="40324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dirty="0"/>
              <a:t>Тематические беседы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Мышечная релаксация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Аутогенная тренировка</a:t>
            </a:r>
          </a:p>
          <a:p>
            <a:pPr>
              <a:lnSpc>
                <a:spcPct val="90000"/>
              </a:lnSpc>
            </a:pPr>
            <a:r>
              <a:rPr lang="ru-RU" altLang="ru-RU" dirty="0" err="1"/>
              <a:t>Арттерапия</a:t>
            </a:r>
            <a:r>
              <a:rPr lang="ru-RU" altLang="ru-RU" dirty="0"/>
              <a:t> (рисование, игра на музыкальных инструментах, пение, танцы)</a:t>
            </a:r>
          </a:p>
          <a:p>
            <a:pPr>
              <a:lnSpc>
                <a:spcPct val="90000"/>
              </a:lnSpc>
            </a:pPr>
            <a:r>
              <a:rPr lang="ru-RU" altLang="ru-RU" dirty="0" err="1"/>
              <a:t>Телесноориентированная</a:t>
            </a:r>
            <a:r>
              <a:rPr lang="ru-RU" altLang="ru-RU" dirty="0"/>
              <a:t> терапия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Ролевые игры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Сеансы в сенсорной комнате, с использованием оборудования, </a:t>
            </a:r>
            <a:r>
              <a:rPr lang="ru-RU" altLang="ru-RU" dirty="0" err="1"/>
              <a:t>майндмашин</a:t>
            </a:r>
            <a:endParaRPr lang="ru-RU" alt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20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640960" cy="63757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/>
              <a:t>Направленность психологической помощи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03598"/>
            <a:ext cx="8712968" cy="37444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000066"/>
                </a:solidFill>
              </a:rPr>
              <a:t>Личностный уровень: </a:t>
            </a:r>
            <a:r>
              <a:rPr lang="ru-RU" altLang="ru-RU" dirty="0"/>
              <a:t>работа с ценностями, мотивацией, смысловыми установками.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000066"/>
                </a:solidFill>
              </a:rPr>
              <a:t>Эмоциональный уровень: </a:t>
            </a:r>
            <a:r>
              <a:rPr lang="ru-RU" altLang="ru-RU" dirty="0"/>
              <a:t>открытое выражение чувств вербальными и невербальными средствами.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000066"/>
                </a:solidFill>
              </a:rPr>
              <a:t>Когнитивный уровень: </a:t>
            </a:r>
            <a:r>
              <a:rPr lang="ru-RU" altLang="ru-RU" dirty="0"/>
              <a:t>передача знаний.</a:t>
            </a:r>
          </a:p>
          <a:p>
            <a:pPr>
              <a:lnSpc>
                <a:spcPct val="80000"/>
              </a:lnSpc>
            </a:pPr>
            <a:r>
              <a:rPr lang="ru-RU" altLang="ru-RU" b="1" dirty="0" err="1">
                <a:solidFill>
                  <a:srgbClr val="000066"/>
                </a:solidFill>
              </a:rPr>
              <a:t>Операциональный</a:t>
            </a:r>
            <a:r>
              <a:rPr lang="ru-RU" altLang="ru-RU" b="1" dirty="0">
                <a:solidFill>
                  <a:srgbClr val="000066"/>
                </a:solidFill>
              </a:rPr>
              <a:t> уровень: </a:t>
            </a:r>
            <a:r>
              <a:rPr lang="ru-RU" altLang="ru-RU" dirty="0"/>
              <a:t>формирование навыков и умений.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000066"/>
                </a:solidFill>
              </a:rPr>
              <a:t>Психофизический уровень: </a:t>
            </a:r>
            <a:r>
              <a:rPr lang="ru-RU" altLang="ru-RU" dirty="0"/>
              <a:t>обучение регуляции функциональных и психических состояний средствами психологических методик.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319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71"/>
            <a:ext cx="864096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/>
              <a:t>Ожидаемые результаты психологической работы с беременной женщиной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15566"/>
            <a:ext cx="8712968" cy="403244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70000"/>
              </a:lnSpc>
              <a:buNone/>
            </a:pPr>
            <a:r>
              <a:rPr lang="ru-RU" altLang="ru-RU" b="1" dirty="0">
                <a:solidFill>
                  <a:srgbClr val="FF9933"/>
                </a:solidFill>
              </a:rPr>
              <a:t>Усиление конструктивных факторов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Принятие на себя ответственности за ребёнка.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Самоанализ и самосовершенствование.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Формирование осознанного Материнства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Уважение к ребёнку и взаимодействие с ним.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Усиление позитивных чувств: радости, уверенности, спокойствия, любви.</a:t>
            </a:r>
          </a:p>
          <a:p>
            <a:pPr algn="ctr">
              <a:lnSpc>
                <a:spcPct val="70000"/>
              </a:lnSpc>
              <a:buNone/>
            </a:pPr>
            <a:r>
              <a:rPr lang="ru-RU" altLang="ru-RU" b="1" dirty="0">
                <a:solidFill>
                  <a:srgbClr val="FF9933"/>
                </a:solidFill>
              </a:rPr>
              <a:t>Ослабление разрушительных факторов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Эмоциональное безразличие.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Отношение к ребёнку как к объекту.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Ослабление негативных чувств: вины, страха, тревоги, агрессии, уныния.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668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637579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/>
              <a:t>Каждая беременная женщина должна уметь: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15566"/>
            <a:ext cx="8640960" cy="39398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dirty="0"/>
              <a:t>Творчески адаптироваться к своему новому состоянию</a:t>
            </a:r>
          </a:p>
          <a:p>
            <a:pPr>
              <a:lnSpc>
                <a:spcPct val="80000"/>
              </a:lnSpc>
              <a:buNone/>
            </a:pPr>
            <a:endParaRPr lang="ru-RU" altLang="ru-RU" sz="1100" dirty="0"/>
          </a:p>
          <a:p>
            <a:pPr>
              <a:lnSpc>
                <a:spcPct val="80000"/>
              </a:lnSpc>
            </a:pPr>
            <a:r>
              <a:rPr lang="ru-RU" altLang="ru-RU" dirty="0"/>
              <a:t>Продуктивно вырабатывать собственную философию беременности</a:t>
            </a:r>
          </a:p>
          <a:p>
            <a:pPr>
              <a:lnSpc>
                <a:spcPct val="80000"/>
              </a:lnSpc>
              <a:buNone/>
            </a:pPr>
            <a:endParaRPr lang="ru-RU" altLang="ru-RU" sz="1100" dirty="0"/>
          </a:p>
          <a:p>
            <a:pPr>
              <a:lnSpc>
                <a:spcPct val="80000"/>
              </a:lnSpc>
            </a:pPr>
            <a:r>
              <a:rPr lang="ru-RU" altLang="ru-RU" dirty="0"/>
              <a:t>Открывать новые возможности для личностного роста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915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83518"/>
            <a:ext cx="7467600" cy="43719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Сенсорная комната </a:t>
            </a:r>
            <a:r>
              <a:rPr lang="ru-RU" sz="2800" b="1" dirty="0"/>
              <a:t>- </a:t>
            </a:r>
            <a:r>
              <a:rPr lang="ru-RU" sz="2800" dirty="0"/>
              <a:t>особым образом организованное пространство</a:t>
            </a:r>
            <a:r>
              <a:rPr lang="ru-RU" sz="2800" b="1" dirty="0"/>
              <a:t>. </a:t>
            </a:r>
            <a:r>
              <a:rPr lang="ru-RU" sz="2800" dirty="0" err="1">
                <a:solidFill>
                  <a:srgbClr val="FF0000"/>
                </a:solidFill>
              </a:rPr>
              <a:t>Майндмашина</a:t>
            </a:r>
            <a:r>
              <a:rPr lang="ru-RU" sz="2800" dirty="0"/>
              <a:t> – устройство для свето-звуковой стимуляции мозга.</a:t>
            </a:r>
          </a:p>
          <a:p>
            <a:pPr marL="0" indent="0" algn="ctr">
              <a:buNone/>
            </a:pPr>
            <a:r>
              <a:rPr lang="ru-RU" sz="2800" dirty="0"/>
              <a:t>Используется: для развития творческих способностей, внимания, памяти, интуиции, для любой релаксации, медитации, повышения энергетического уровня и восстановления работоспособности.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78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23528" y="699542"/>
            <a:ext cx="8352928" cy="4248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Областной перинатальный центр </a:t>
            </a:r>
            <a:r>
              <a:rPr lang="ru-RU" sz="2800" dirty="0">
                <a:solidFill>
                  <a:srgbClr val="7030A0"/>
                </a:solidFill>
              </a:rPr>
              <a:t>  </a:t>
            </a:r>
            <a:r>
              <a:rPr lang="ru-RU" sz="2800" dirty="0">
                <a:solidFill>
                  <a:srgbClr val="FF0000"/>
                </a:solidFill>
              </a:rPr>
              <a:t>«якор­ная» </a:t>
            </a:r>
            <a:r>
              <a:rPr lang="ru-RU" sz="2800" dirty="0"/>
              <a:t>организация Иркутской области. </a:t>
            </a:r>
          </a:p>
          <a:p>
            <a:pPr marL="0" indent="0" algn="ctr">
              <a:buNone/>
            </a:pPr>
            <a:r>
              <a:rPr lang="ru-RU" sz="2800" dirty="0"/>
              <a:t>Это лечебное учреждение </a:t>
            </a:r>
            <a:r>
              <a:rPr lang="ru-RU" sz="2800" dirty="0">
                <a:solidFill>
                  <a:srgbClr val="FF0000"/>
                </a:solidFill>
              </a:rPr>
              <a:t>3а группы</a:t>
            </a:r>
            <a:r>
              <a:rPr lang="ru-RU" sz="2800" dirty="0"/>
              <a:t>, предназна­ченное для оказания амбу­латор­ной и стационарной помощи беременным, роженицам и родильницам высокого акушерского и пе­ринатального риска. 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9226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3478"/>
            <a:ext cx="8640960" cy="473198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ru-RU" altLang="ru-RU" sz="3200" b="1" i="1" dirty="0">
                <a:solidFill>
                  <a:srgbClr val="7030A0"/>
                </a:solidFill>
              </a:rPr>
              <a:t>Рождение ребенка </a:t>
            </a:r>
            <a:r>
              <a:rPr lang="ru-RU" altLang="ru-RU" sz="3200" b="1" i="1" dirty="0"/>
              <a:t>– короткий, но важный эпизод единого целого – жизни человека.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ru-RU" altLang="ru-RU" sz="3200" b="1" i="1" dirty="0"/>
              <a:t>В этот момент, как никогда, проявляется связь поколений.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ru-RU" altLang="ru-RU" sz="3200" b="1" i="1" dirty="0"/>
              <a:t>Никто из нас не в силах избежать последствий внутриутробного периода своей жизни, который оказывает влияние на всю нашу последующую жизнь. </a:t>
            </a:r>
          </a:p>
          <a:p>
            <a:pPr marL="0" indent="0" algn="r">
              <a:spcBef>
                <a:spcPct val="50000"/>
              </a:spcBef>
              <a:buNone/>
            </a:pPr>
            <a:r>
              <a:rPr lang="ru-RU" altLang="ru-RU" sz="3200" b="1" i="1" dirty="0"/>
              <a:t>Г. Дик -Рид</a:t>
            </a:r>
          </a:p>
        </p:txBody>
      </p:sp>
    </p:spTree>
    <p:extLst>
      <p:ext uri="{BB962C8B-B14F-4D97-AF65-F5344CB8AC3E}">
        <p14:creationId xmlns:p14="http://schemas.microsoft.com/office/powerpoint/2010/main" val="1554372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Крепкая семья – одно из главных условий повышения рождаемости в нашей стране.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771550"/>
            <a:ext cx="8640960" cy="40839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khramova_ia\Desktop\AijwoiALG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7" y="699543"/>
            <a:ext cx="864539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9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480"/>
            <a:ext cx="8568952" cy="50020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 структуру ОПЦ входит </a:t>
            </a:r>
            <a:r>
              <a:rPr lang="ru-RU" b="1" dirty="0">
                <a:solidFill>
                  <a:srgbClr val="7030A0"/>
                </a:solidFill>
              </a:rPr>
              <a:t>консультативно-диагностическое отделение.</a:t>
            </a:r>
          </a:p>
          <a:p>
            <a:pPr marL="0" indent="0" algn="ctr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38209557"/>
              </p:ext>
            </p:extLst>
          </p:nvPr>
        </p:nvGraphicFramePr>
        <p:xfrm>
          <a:off x="323528" y="987574"/>
          <a:ext cx="8424936" cy="40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959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23479"/>
            <a:ext cx="8352928" cy="5040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Коллектив КДО ОПЦ:</a:t>
            </a:r>
          </a:p>
        </p:txBody>
      </p:sp>
      <p:pic>
        <p:nvPicPr>
          <p:cNvPr id="6" name="Рисунок 5" descr="Изображение выглядит как текст, в помещении, человек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5E7D21EA-FD9D-64A7-0DD4-DAC692E22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7" y="3379342"/>
            <a:ext cx="2616682" cy="1745073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позирование, улыбающийся, нош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80111A05-0030-3284-65F3-27B83BA59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1" y="123479"/>
            <a:ext cx="1568537" cy="156853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в помещении, ноутбук, улыбающийся&#10;&#10;Автоматически созданное описание">
            <a:extLst>
              <a:ext uri="{FF2B5EF4-FFF2-40B4-BE49-F238E27FC236}">
                <a16:creationId xmlns:a16="http://schemas.microsoft.com/office/drawing/2014/main" xmlns="" id="{F9DC7D65-995A-9CF8-A30F-15839A5058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90413"/>
            <a:ext cx="2446117" cy="162960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в помещении, офис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7A5737DE-62AC-00B5-9F62-939238AD36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09" y="935325"/>
            <a:ext cx="3384429" cy="225479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человек, в помещении, кни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DF28760-D2EC-B1BC-666B-66AA26420C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72" y="627534"/>
            <a:ext cx="2506947" cy="375936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человек, женщ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B6114C6-0EEF-D361-07B4-3C1907051B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35" y="123479"/>
            <a:ext cx="1481336" cy="18516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0F6A8B3-3F53-B899-1464-B8EBA3835E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46" y="3500151"/>
            <a:ext cx="1096741" cy="164334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в помещении, стена, человек, сидящ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A4CE77F-78D1-BF8A-A8AC-EAAA4DDB7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80" y="541345"/>
            <a:ext cx="968068" cy="129075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в помещении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CBC5632-FD86-6A1D-EBC3-78316A0B3A0F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11203" r="35571" b="7885"/>
          <a:stretch/>
        </p:blipFill>
        <p:spPr bwMode="auto">
          <a:xfrm>
            <a:off x="109167" y="1937590"/>
            <a:ext cx="1616567" cy="1718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Изображение выглядит как человек, стена, в помещении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588B7AD-7CBD-F4D8-F874-9E93C7DA62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91" y="2087538"/>
            <a:ext cx="1055680" cy="158451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стена, в помещении, женщ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AFCAE5F-68CD-0E62-DD40-1B37C231EEC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90" y="1955395"/>
            <a:ext cx="1115526" cy="15078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BD3A83-1978-F0F8-0037-8C4CEB8D4126}"/>
              </a:ext>
            </a:extLst>
          </p:cNvPr>
          <p:cNvSpPr txBox="1"/>
          <p:nvPr/>
        </p:nvSpPr>
        <p:spPr>
          <a:xfrm>
            <a:off x="5266481" y="4884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04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771550"/>
            <a:ext cx="8064896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В состав КДО включено </a:t>
            </a:r>
            <a:r>
              <a:rPr lang="ru-RU" sz="3200" dirty="0">
                <a:solidFill>
                  <a:srgbClr val="FF0000"/>
                </a:solidFill>
              </a:rPr>
              <a:t>отделение антенатальной охраны плода</a:t>
            </a:r>
            <a:r>
              <a:rPr lang="ru-RU" sz="3200" dirty="0"/>
              <a:t>, которое занимается </a:t>
            </a:r>
            <a:r>
              <a:rPr lang="ru-RU" sz="3200" dirty="0">
                <a:solidFill>
                  <a:srgbClr val="FF0000"/>
                </a:solidFill>
              </a:rPr>
              <a:t>выявлением групп риска пациенток </a:t>
            </a:r>
            <a:r>
              <a:rPr lang="ru-RU" sz="3200" dirty="0"/>
              <a:t>с такими осложнениями как </a:t>
            </a:r>
            <a:r>
              <a:rPr lang="ru-RU" sz="3200" dirty="0" err="1"/>
              <a:t>преэклампсия</a:t>
            </a:r>
            <a:r>
              <a:rPr lang="ru-RU" sz="3200" dirty="0"/>
              <a:t>, плацентарные нарушения и </a:t>
            </a:r>
            <a:r>
              <a:rPr lang="ru-RU" sz="3200" dirty="0" err="1"/>
              <a:t>прежедвременные</a:t>
            </a:r>
            <a:r>
              <a:rPr lang="ru-RU" sz="3200" dirty="0"/>
              <a:t> роды.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26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35360" y="241761"/>
            <a:ext cx="7673280" cy="4659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С 01.08.2022 г. </a:t>
            </a:r>
            <a:r>
              <a:rPr lang="ru-RU" dirty="0"/>
              <a:t>введено   плановое дистанционное консультирование в отделении антенатальной охраны плода ОПЦ </a:t>
            </a:r>
            <a:r>
              <a:rPr lang="ru-RU" dirty="0">
                <a:solidFill>
                  <a:srgbClr val="FF0000"/>
                </a:solidFill>
              </a:rPr>
              <a:t>в случае установления высокого риска </a:t>
            </a:r>
            <a:r>
              <a:rPr lang="ru-RU" dirty="0"/>
              <a:t>(1/100 и выше) </a:t>
            </a:r>
            <a:r>
              <a:rPr lang="ru-RU" dirty="0">
                <a:solidFill>
                  <a:srgbClr val="7030A0"/>
                </a:solidFill>
              </a:rPr>
              <a:t>задержки роста плода, преждевременных родов и </a:t>
            </a:r>
            <a:r>
              <a:rPr lang="ru-RU" dirty="0" err="1">
                <a:solidFill>
                  <a:srgbClr val="7030A0"/>
                </a:solidFill>
              </a:rPr>
              <a:t>преэклампсии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по данным первого комбинированного скринингового обследования. 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Составляется индивидуальный план ведения</a:t>
            </a:r>
            <a:r>
              <a:rPr lang="ru-RU" dirty="0"/>
              <a:t> беременности и ведется дальнейший </a:t>
            </a:r>
            <a:r>
              <a:rPr lang="ru-RU" dirty="0">
                <a:solidFill>
                  <a:srgbClr val="FF0000"/>
                </a:solidFill>
              </a:rPr>
              <a:t>мониторинг течения беременности.</a:t>
            </a:r>
            <a:r>
              <a:rPr lang="ru-RU" dirty="0"/>
              <a:t> В случае необходимости женщина может быть вызвана на очный прием в КДО ОПЦ.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31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7494"/>
            <a:ext cx="8208912" cy="458797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Проведение дистанционных консультаций </a:t>
            </a:r>
            <a:r>
              <a:rPr lang="ru-RU" sz="3200" dirty="0"/>
              <a:t>позволяет </a:t>
            </a:r>
            <a:r>
              <a:rPr lang="ru-RU" sz="3200" dirty="0">
                <a:solidFill>
                  <a:srgbClr val="7030A0"/>
                </a:solidFill>
              </a:rPr>
              <a:t>своевременно рекомендовать  профилактику </a:t>
            </a:r>
            <a:r>
              <a:rPr lang="ru-RU" sz="3200" dirty="0"/>
              <a:t> пациенткам с высоким риском присоединения </a:t>
            </a:r>
            <a:r>
              <a:rPr lang="ru-RU" sz="3200" dirty="0" err="1"/>
              <a:t>преэклампсии</a:t>
            </a:r>
            <a:r>
              <a:rPr lang="ru-RU" sz="3200" dirty="0"/>
              <a:t> и задержкой роста плода, преждевременных родов,  рассчитанный в программе  </a:t>
            </a:r>
            <a:r>
              <a:rPr lang="ru-RU" sz="3200" dirty="0" err="1"/>
              <a:t>Astraia</a:t>
            </a:r>
            <a:r>
              <a:rPr lang="ru-RU" sz="3200" dirty="0"/>
              <a:t> Software, а также </a:t>
            </a:r>
            <a:r>
              <a:rPr lang="ru-RU" sz="3200" dirty="0">
                <a:solidFill>
                  <a:srgbClr val="7030A0"/>
                </a:solidFill>
              </a:rPr>
              <a:t>запланировать необходимый объем и алгоритм  обследования </a:t>
            </a:r>
            <a:r>
              <a:rPr lang="ru-RU" sz="3200" dirty="0"/>
              <a:t>у данной категории женщин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23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9502"/>
            <a:ext cx="8219256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Кроме консультативной помощи на базе областного перинатального центра активно работает </a:t>
            </a:r>
            <a:r>
              <a:rPr lang="ru-RU" sz="3200" dirty="0">
                <a:solidFill>
                  <a:srgbClr val="FF0000"/>
                </a:solidFill>
              </a:rPr>
              <a:t>школа материнства.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Врачи разных специальностей и профиля проводят лекции для беременных на различные темы. </a:t>
            </a:r>
          </a:p>
          <a:p>
            <a:pPr marL="0" indent="0" algn="ctr">
              <a:buNone/>
            </a:pPr>
            <a:endParaRPr lang="ru-RU" sz="3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0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493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205979"/>
            <a:ext cx="8640960" cy="49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dirty="0">
                <a:solidFill>
                  <a:schemeClr val="tx2"/>
                </a:solidFill>
                <a:latin typeface="+mj-lt"/>
              </a:rPr>
              <a:t>Темы лекций: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96C1361-9DAC-AE08-79B1-E8BC1190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924" y="6959"/>
            <a:ext cx="1461540" cy="9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D38958-4C12-91B2-DFCA-65E99F755E40}"/>
              </a:ext>
            </a:extLst>
          </p:cNvPr>
          <p:cNvSpPr txBox="1"/>
          <p:nvPr/>
        </p:nvSpPr>
        <p:spPr>
          <a:xfrm>
            <a:off x="251520" y="915565"/>
            <a:ext cx="820891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Изменения в организме женщины при беременности. Тревожные симптомы, указывающие на развитие осложнений.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Образ жизни и питание при беременности.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Роль УЗ исследований во время беременности. Почему нужно проводить УЗИ в кабинете антенатальной охраны плода.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Медико-генетическое консультирование и методы диагностики во время беременности и обследование новорожденных.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Личная гигиена во время беременности и в послеродовом периоде.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Психологическое сопровождение беременности и подготовка к родам. Психология беременности и родов.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sz="2000" dirty="0"/>
          </a:p>
          <a:p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5D91F73-E0B3-165A-D71B-FDA032FB0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7394" y="4192490"/>
            <a:ext cx="1361070" cy="9086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" name="Picture 12" descr="Вредные привычки у беременных и их влияние на здоровье детей - Курение -  Минский городской клинический центр дерматовенерологии">
            <a:extLst>
              <a:ext uri="{FF2B5EF4-FFF2-40B4-BE49-F238E27FC236}">
                <a16:creationId xmlns:a16="http://schemas.microsoft.com/office/drawing/2014/main" xmlns="" id="{519F8B4B-8754-8BDA-B8FA-04CB19FE3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66" y="49187"/>
            <a:ext cx="781987" cy="8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Изменения в женском организме во время беременности Дніпро">
            <a:extLst>
              <a:ext uri="{FF2B5EF4-FFF2-40B4-BE49-F238E27FC236}">
                <a16:creationId xmlns:a16="http://schemas.microsoft.com/office/drawing/2014/main" xmlns="" id="{A34D1A0E-9431-5B9B-70EA-599D9A36F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1" y="4271768"/>
            <a:ext cx="1155361" cy="7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Физиологические изменения в организме женщины, периоды беременности. | ОБУЗ  &quot;Родильный дом № 1&quot; г. Иваново">
            <a:extLst>
              <a:ext uri="{FF2B5EF4-FFF2-40B4-BE49-F238E27FC236}">
                <a16:creationId xmlns:a16="http://schemas.microsoft.com/office/drawing/2014/main" xmlns="" id="{3513DEE1-7BF4-97FF-AE3C-1CC7FF72D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1" y="31664"/>
            <a:ext cx="1299377" cy="8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Гигиена беременных | Сургутская городская клиническая поликлиника № 4">
            <a:extLst>
              <a:ext uri="{FF2B5EF4-FFF2-40B4-BE49-F238E27FC236}">
                <a16:creationId xmlns:a16="http://schemas.microsoft.com/office/drawing/2014/main" xmlns="" id="{AC307BBE-EECA-2502-D7BE-B2420618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33209"/>
            <a:ext cx="1154515" cy="7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Правильный образ жизни при беременности | Элевит® Пронаталь">
            <a:extLst>
              <a:ext uri="{FF2B5EF4-FFF2-40B4-BE49-F238E27FC236}">
                <a16:creationId xmlns:a16="http://schemas.microsoft.com/office/drawing/2014/main" xmlns="" id="{7FB00CD7-1465-5887-4BB2-5C7285587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09" y="4333209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Здоровье будущего малыша и вредные привычки мамы — Государственное  бюджетное учреждение здравоохранения Сахалинской области &quot;Южно-Курильская  центральная районная больница&quot;">
            <a:extLst>
              <a:ext uri="{FF2B5EF4-FFF2-40B4-BE49-F238E27FC236}">
                <a16:creationId xmlns:a16="http://schemas.microsoft.com/office/drawing/2014/main" xmlns="" id="{56D8848C-6267-4BCE-97CF-FF5C1E81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34" y="36725"/>
            <a:ext cx="1299377" cy="8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урсы для беременных – психологические занятия в школе – подготовка к родам  после 30">
            <a:extLst>
              <a:ext uri="{FF2B5EF4-FFF2-40B4-BE49-F238E27FC236}">
                <a16:creationId xmlns:a16="http://schemas.microsoft.com/office/drawing/2014/main" xmlns="" id="{75D785D2-6D55-3156-C152-01D60C062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38" y="4133862"/>
            <a:ext cx="1362044" cy="9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1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1932</TotalTime>
  <Words>682</Words>
  <Application>Microsoft Office PowerPoint</Application>
  <PresentationFormat>Экран (16:9)</PresentationFormat>
  <Paragraphs>86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Школа материнства</vt:lpstr>
      <vt:lpstr>Презентация PowerPoint</vt:lpstr>
      <vt:lpstr>Презентация PowerPoint</vt:lpstr>
      <vt:lpstr>Коллектив КДО ОПЦ: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психологической работы с будущими матерями</vt:lpstr>
      <vt:lpstr>Направленность психологической помощи</vt:lpstr>
      <vt:lpstr>Ожидаемые результаты психологической работы с беременной женщиной</vt:lpstr>
      <vt:lpstr>Каждая беременная женщина должна уметь: </vt:lpstr>
      <vt:lpstr>Презентация PowerPoint</vt:lpstr>
      <vt:lpstr>Презентация PowerPoint</vt:lpstr>
      <vt:lpstr>Крепкая семья – одно из главных условий повышения рождаемости в нашей стране.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Клинические рекомендации: «Истмико-цервикальная недостаточность»</dc:title>
  <dc:creator>Бородашкин В.В.</dc:creator>
  <cp:lastModifiedBy>Храмова И.А.</cp:lastModifiedBy>
  <cp:revision>37</cp:revision>
  <dcterms:created xsi:type="dcterms:W3CDTF">2023-03-28T00:42:16Z</dcterms:created>
  <dcterms:modified xsi:type="dcterms:W3CDTF">2023-04-19T23:57:35Z</dcterms:modified>
</cp:coreProperties>
</file>