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8603FDC-E32A-4AB5-989C-0864C3EAD2B8}" styleName="Стиль из темы 2 - акцент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66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  <c:spPr>
              <a:gradFill>
                <a:gsLst>
                  <a:gs pos="100000">
                    <a:schemeClr val="accent1">
                      <a:lumMod val="60000"/>
                      <a:lumOff val="40000"/>
                    </a:schemeClr>
                  </a:gs>
                  <a:gs pos="0">
                    <a:schemeClr val="accent1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0-35EB-4EAE-B64B-DAF095E74C2D}"/>
              </c:ext>
            </c:extLst>
          </c:dPt>
          <c:dPt>
            <c:idx val="1"/>
            <c:bubble3D val="0"/>
            <c:spPr>
              <a:gradFill>
                <a:gsLst>
                  <a:gs pos="100000">
                    <a:schemeClr val="accent2">
                      <a:lumMod val="60000"/>
                      <a:lumOff val="40000"/>
                    </a:schemeClr>
                  </a:gs>
                  <a:gs pos="0">
                    <a:schemeClr val="accent2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5EB-4EAE-B64B-DAF095E74C2D}"/>
              </c:ext>
            </c:extLst>
          </c:dPt>
          <c:dPt>
            <c:idx val="2"/>
            <c:bubble3D val="0"/>
            <c:spPr>
              <a:gradFill>
                <a:gsLst>
                  <a:gs pos="100000">
                    <a:schemeClr val="accent3">
                      <a:lumMod val="60000"/>
                      <a:lumOff val="40000"/>
                    </a:schemeClr>
                  </a:gs>
                  <a:gs pos="0">
                    <a:schemeClr val="accent3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35EB-4EAE-B64B-DAF095E74C2D}"/>
              </c:ext>
            </c:extLst>
          </c:dPt>
          <c:dPt>
            <c:idx val="3"/>
            <c:bubble3D val="0"/>
            <c:spPr>
              <a:gradFill>
                <a:gsLst>
                  <a:gs pos="100000">
                    <a:schemeClr val="accent4">
                      <a:lumMod val="60000"/>
                      <a:lumOff val="40000"/>
                    </a:schemeClr>
                  </a:gs>
                  <a:gs pos="0">
                    <a:schemeClr val="accent4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5EB-4EAE-B64B-DAF095E74C2D}"/>
              </c:ext>
            </c:extLst>
          </c:dPt>
          <c:dPt>
            <c:idx val="4"/>
            <c:bubble3D val="0"/>
            <c:spPr>
              <a:gradFill>
                <a:gsLst>
                  <a:gs pos="100000">
                    <a:schemeClr val="accent5">
                      <a:lumMod val="60000"/>
                      <a:lumOff val="40000"/>
                    </a:schemeClr>
                  </a:gs>
                  <a:gs pos="0">
                    <a:schemeClr val="accent5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35EB-4EAE-B64B-DAF095E74C2D}"/>
              </c:ext>
            </c:extLst>
          </c:dPt>
          <c:dPt>
            <c:idx val="5"/>
            <c:bubble3D val="0"/>
            <c:spPr>
              <a:gradFill>
                <a:gsLst>
                  <a:gs pos="100000">
                    <a:schemeClr val="accent6">
                      <a:lumMod val="60000"/>
                      <a:lumOff val="40000"/>
                    </a:schemeClr>
                  </a:gs>
                  <a:gs pos="0">
                    <a:schemeClr val="accent6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5EB-4EAE-B64B-DAF095E74C2D}"/>
              </c:ext>
            </c:extLst>
          </c:dPt>
          <c:dPt>
            <c:idx val="6"/>
            <c:bubble3D val="0"/>
            <c:spPr>
              <a:gradFill>
                <a:gsLst>
                  <a:gs pos="100000">
                    <a:schemeClr val="accent1">
                      <a:lumMod val="60000"/>
                      <a:lumMod val="60000"/>
                      <a:lumOff val="40000"/>
                    </a:schemeClr>
                  </a:gs>
                  <a:gs pos="0">
                    <a:schemeClr val="accent1">
                      <a:lumMod val="60000"/>
                    </a:schemeClr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6-35EB-4EAE-B64B-DAF095E74C2D}"/>
              </c:ext>
            </c:extLst>
          </c:dPt>
          <c:dPt>
            <c:idx val="7"/>
            <c:bubble3D val="0"/>
            <c:spPr>
              <a:gradFill>
                <a:gsLst>
                  <a:gs pos="100000">
                    <a:schemeClr val="accent2">
                      <a:lumMod val="60000"/>
                      <a:lumMod val="60000"/>
                      <a:lumOff val="40000"/>
                    </a:schemeClr>
                  </a:gs>
                  <a:gs pos="0">
                    <a:schemeClr val="accent2">
                      <a:lumMod val="60000"/>
                    </a:schemeClr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35EB-4EAE-B64B-DAF095E74C2D}"/>
              </c:ext>
            </c:extLst>
          </c:dPt>
          <c:dPt>
            <c:idx val="8"/>
            <c:bubble3D val="0"/>
            <c:spPr>
              <a:gradFill>
                <a:gsLst>
                  <a:gs pos="100000">
                    <a:schemeClr val="accent3">
                      <a:lumMod val="60000"/>
                      <a:lumMod val="60000"/>
                      <a:lumOff val="40000"/>
                    </a:schemeClr>
                  </a:gs>
                  <a:gs pos="0">
                    <a:schemeClr val="accent3">
                      <a:lumMod val="60000"/>
                    </a:schemeClr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8-35EB-4EAE-B64B-DAF095E74C2D}"/>
              </c:ext>
            </c:extLst>
          </c:dPt>
          <c:dPt>
            <c:idx val="9"/>
            <c:bubble3D val="0"/>
            <c:spPr>
              <a:gradFill>
                <a:gsLst>
                  <a:gs pos="100000">
                    <a:schemeClr val="accent4">
                      <a:lumMod val="60000"/>
                      <a:lumMod val="60000"/>
                      <a:lumOff val="40000"/>
                    </a:schemeClr>
                  </a:gs>
                  <a:gs pos="0">
                    <a:schemeClr val="accent4">
                      <a:lumMod val="60000"/>
                    </a:schemeClr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35EB-4EAE-B64B-DAF095E74C2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Лист1!$A$2:$A$11</c:f>
              <c:strCache>
                <c:ptCount val="10"/>
                <c:pt idx="0">
                  <c:v>инфекционные болезни</c:v>
                </c:pt>
                <c:pt idx="1">
                  <c:v>болезни глаз</c:v>
                </c:pt>
                <c:pt idx="2">
                  <c:v>болезни опорно-двигательного аппарата</c:v>
                </c:pt>
                <c:pt idx="3">
                  <c:v>неврология </c:v>
                </c:pt>
                <c:pt idx="4">
                  <c:v>кожные  болезни</c:v>
                </c:pt>
                <c:pt idx="5">
                  <c:v>травмы  и отравления</c:v>
                </c:pt>
                <c:pt idx="6">
                  <c:v>болезни сердено-сосудистой системы</c:v>
                </c:pt>
                <c:pt idx="7">
                  <c:v>болезни ЖКТ </c:v>
                </c:pt>
                <c:pt idx="8">
                  <c:v>болезни органов дыхания</c:v>
                </c:pt>
                <c:pt idx="9">
                  <c:v>стоматология </c:v>
                </c:pt>
              </c:strCache>
            </c:strRef>
          </c:cat>
          <c:val>
            <c:numRef>
              <c:f>Лист1!$B$2:$B$11</c:f>
              <c:numCache>
                <c:formatCode>\О\с\н\о\в\н\о\й</c:formatCode>
                <c:ptCount val="10"/>
                <c:pt idx="0">
                  <c:v>7</c:v>
                </c:pt>
                <c:pt idx="1">
                  <c:v>2</c:v>
                </c:pt>
                <c:pt idx="2">
                  <c:v>2</c:v>
                </c:pt>
                <c:pt idx="3">
                  <c:v>4</c:v>
                </c:pt>
                <c:pt idx="4">
                  <c:v>4.5</c:v>
                </c:pt>
                <c:pt idx="5">
                  <c:v>0.5</c:v>
                </c:pt>
                <c:pt idx="6">
                  <c:v>1</c:v>
                </c:pt>
                <c:pt idx="7">
                  <c:v>2</c:v>
                </c:pt>
                <c:pt idx="8">
                  <c:v>54</c:v>
                </c:pt>
                <c:pt idx="9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35EB-4EAE-B64B-DAF095E74C2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alpha val="50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  <c:showDLblsOverMax val="0"/>
  </c:chart>
  <c:spPr>
    <a:pattFill prst="dkDnDiag">
      <a:fgClr>
        <a:schemeClr val="lt1"/>
      </a:fgClr>
      <a:bgClr>
        <a:schemeClr val="dk1">
          <a:lumMod val="10000"/>
          <a:lumOff val="90000"/>
        </a:schemeClr>
      </a:bgClr>
    </a:patt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6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/>
        </a:fgClr>
        <a:bgClr>
          <a:schemeClr val="dk1">
            <a:lumMod val="10000"/>
            <a:lumOff val="90000"/>
          </a:schemeClr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508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50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55FB185-E11B-4C7B-A711-ADB4EB33357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812D4321-EBD4-478E-A38E-3ED2F55E6A69}">
      <dgm:prSet custT="1"/>
      <dgm:spPr/>
      <dgm:t>
        <a:bodyPr/>
        <a:lstStyle/>
        <a:p>
          <a:pPr algn="ctr"/>
          <a:r>
            <a:rPr lang="ru-RU" sz="3200" dirty="0">
              <a:latin typeface="Times New Roman" panose="02020603050405020304" pitchFamily="18" charset="0"/>
              <a:cs typeface="Times New Roman" panose="02020603050405020304" pitchFamily="18" charset="0"/>
            </a:rPr>
            <a:t>Введение в предметную область</a:t>
          </a:r>
          <a:br>
            <a:rPr lang="ru-RU" sz="3200" dirty="0"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ru-RU" sz="3200" dirty="0">
              <a:latin typeface="Times New Roman" panose="02020603050405020304" pitchFamily="18" charset="0"/>
              <a:cs typeface="Times New Roman" panose="02020603050405020304" pitchFamily="18" charset="0"/>
            </a:rPr>
            <a:t>(описание ситуации «как есть»)</a:t>
          </a:r>
          <a:br>
            <a:rPr lang="ru-RU" sz="1700" dirty="0"/>
          </a:br>
          <a:endParaRPr lang="ru-RU" sz="1700" dirty="0"/>
        </a:p>
      </dgm:t>
    </dgm:pt>
    <dgm:pt modelId="{E1553AEA-8B80-44B9-A3C6-72108A70FEE9}" type="parTrans" cxnId="{B40A4BA7-05F3-4293-B757-91B538801991}">
      <dgm:prSet/>
      <dgm:spPr/>
      <dgm:t>
        <a:bodyPr/>
        <a:lstStyle/>
        <a:p>
          <a:endParaRPr lang="ru-RU"/>
        </a:p>
      </dgm:t>
    </dgm:pt>
    <dgm:pt modelId="{70146A2E-B5F0-452F-8593-665BFCA68155}" type="sibTrans" cxnId="{B40A4BA7-05F3-4293-B757-91B538801991}">
      <dgm:prSet/>
      <dgm:spPr/>
      <dgm:t>
        <a:bodyPr/>
        <a:lstStyle/>
        <a:p>
          <a:endParaRPr lang="ru-RU"/>
        </a:p>
      </dgm:t>
    </dgm:pt>
    <dgm:pt modelId="{5CA28C77-76F9-42AB-8AEC-DFD3AB5D37D7}" type="pres">
      <dgm:prSet presAssocID="{655FB185-E11B-4C7B-A711-ADB4EB33357D}" presName="linear" presStyleCnt="0">
        <dgm:presLayoutVars>
          <dgm:animLvl val="lvl"/>
          <dgm:resizeHandles val="exact"/>
        </dgm:presLayoutVars>
      </dgm:prSet>
      <dgm:spPr/>
    </dgm:pt>
    <dgm:pt modelId="{7F172331-3965-4D73-9252-A063486AC6D9}" type="pres">
      <dgm:prSet presAssocID="{812D4321-EBD4-478E-A38E-3ED2F55E6A69}" presName="parentText" presStyleLbl="node1" presStyleIdx="0" presStyleCnt="1" custLinFactNeighborX="-2955" custLinFactNeighborY="-89">
        <dgm:presLayoutVars>
          <dgm:chMax val="0"/>
          <dgm:bulletEnabled val="1"/>
        </dgm:presLayoutVars>
      </dgm:prSet>
      <dgm:spPr/>
    </dgm:pt>
  </dgm:ptLst>
  <dgm:cxnLst>
    <dgm:cxn modelId="{69147317-7B4F-4D07-AC4A-D2492BFE20C4}" type="presOf" srcId="{655FB185-E11B-4C7B-A711-ADB4EB33357D}" destId="{5CA28C77-76F9-42AB-8AEC-DFD3AB5D37D7}" srcOrd="0" destOrd="0" presId="urn:microsoft.com/office/officeart/2005/8/layout/vList2"/>
    <dgm:cxn modelId="{1CF4AA2F-BA29-4698-AA04-E4DE67121A09}" type="presOf" srcId="{812D4321-EBD4-478E-A38E-3ED2F55E6A69}" destId="{7F172331-3965-4D73-9252-A063486AC6D9}" srcOrd="0" destOrd="0" presId="urn:microsoft.com/office/officeart/2005/8/layout/vList2"/>
    <dgm:cxn modelId="{B40A4BA7-05F3-4293-B757-91B538801991}" srcId="{655FB185-E11B-4C7B-A711-ADB4EB33357D}" destId="{812D4321-EBD4-478E-A38E-3ED2F55E6A69}" srcOrd="0" destOrd="0" parTransId="{E1553AEA-8B80-44B9-A3C6-72108A70FEE9}" sibTransId="{70146A2E-B5F0-452F-8593-665BFCA68155}"/>
    <dgm:cxn modelId="{3281A1DD-DA4B-4B0E-8EEE-FBBCA607FCD4}" type="presParOf" srcId="{5CA28C77-76F9-42AB-8AEC-DFD3AB5D37D7}" destId="{7F172331-3965-4D73-9252-A063486AC6D9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2E00FC6-EC9C-47FF-88A2-5B2CD94E395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505E050-E16B-4B2B-8655-76B5F6FB870E}">
      <dgm:prSet/>
      <dgm:spPr/>
      <dgm:t>
        <a:bodyPr/>
        <a:lstStyle/>
        <a:p>
          <a:r>
            <a:rPr lang="ru-RU" dirty="0"/>
            <a:t>Уровень заболевания воспитанников (3-7 лет) болезнями верхних дыхательных путей не превышает 15 %; </a:t>
          </a:r>
        </a:p>
      </dgm:t>
    </dgm:pt>
    <dgm:pt modelId="{A1002D70-3053-4860-94ED-A083FC897FDD}" type="parTrans" cxnId="{50B2B44A-B159-411B-B52D-82993674E2A7}">
      <dgm:prSet/>
      <dgm:spPr/>
      <dgm:t>
        <a:bodyPr/>
        <a:lstStyle/>
        <a:p>
          <a:endParaRPr lang="ru-RU"/>
        </a:p>
      </dgm:t>
    </dgm:pt>
    <dgm:pt modelId="{57B1AA39-9628-4DA6-A3B1-01743F7B6500}" type="sibTrans" cxnId="{50B2B44A-B159-411B-B52D-82993674E2A7}">
      <dgm:prSet/>
      <dgm:spPr/>
      <dgm:t>
        <a:bodyPr/>
        <a:lstStyle/>
        <a:p>
          <a:endParaRPr lang="ru-RU"/>
        </a:p>
      </dgm:t>
    </dgm:pt>
    <dgm:pt modelId="{52EE5BE5-2199-4DC0-A524-90BC2A89CB17}">
      <dgm:prSet/>
      <dgm:spPr/>
      <dgm:t>
        <a:bodyPr/>
        <a:lstStyle/>
        <a:p>
          <a:r>
            <a:rPr lang="ru-RU" dirty="0"/>
            <a:t>80 %  воспитанников  (3-7 лет) знают о важности здоровья, необходимости заботы о нем;</a:t>
          </a:r>
        </a:p>
      </dgm:t>
    </dgm:pt>
    <dgm:pt modelId="{0924ADED-82F9-4F13-BEFA-417970B1CFD4}" type="parTrans" cxnId="{90760F87-AA70-44D1-A76A-0B83DE2CDA00}">
      <dgm:prSet/>
      <dgm:spPr/>
      <dgm:t>
        <a:bodyPr/>
        <a:lstStyle/>
        <a:p>
          <a:endParaRPr lang="ru-RU"/>
        </a:p>
      </dgm:t>
    </dgm:pt>
    <dgm:pt modelId="{E4C60F1D-2962-4E29-8251-BEBEF04D0C87}" type="sibTrans" cxnId="{90760F87-AA70-44D1-A76A-0B83DE2CDA00}">
      <dgm:prSet/>
      <dgm:spPr/>
      <dgm:t>
        <a:bodyPr/>
        <a:lstStyle/>
        <a:p>
          <a:endParaRPr lang="ru-RU"/>
        </a:p>
      </dgm:t>
    </dgm:pt>
    <dgm:pt modelId="{97BFD03A-4877-4DDE-9A11-F513EEC5430A}">
      <dgm:prSet/>
      <dgm:spPr/>
      <dgm:t>
        <a:bodyPr/>
        <a:lstStyle/>
        <a:p>
          <a:r>
            <a:rPr lang="ru-RU"/>
            <a:t>У 80% воспитанников (3-7 лет) сформирована привычка «правильного дыхания»;</a:t>
          </a:r>
        </a:p>
      </dgm:t>
    </dgm:pt>
    <dgm:pt modelId="{64976063-EDA7-4609-BA09-14542279F4FA}" type="parTrans" cxnId="{5500B737-53C7-4C36-BAC7-18EAA0176A54}">
      <dgm:prSet/>
      <dgm:spPr/>
      <dgm:t>
        <a:bodyPr/>
        <a:lstStyle/>
        <a:p>
          <a:endParaRPr lang="ru-RU"/>
        </a:p>
      </dgm:t>
    </dgm:pt>
    <dgm:pt modelId="{1F82F960-B0EE-4CDE-984B-74D9BB453E68}" type="sibTrans" cxnId="{5500B737-53C7-4C36-BAC7-18EAA0176A54}">
      <dgm:prSet/>
      <dgm:spPr/>
      <dgm:t>
        <a:bodyPr/>
        <a:lstStyle/>
        <a:p>
          <a:endParaRPr lang="ru-RU"/>
        </a:p>
      </dgm:t>
    </dgm:pt>
    <dgm:pt modelId="{86155B27-0490-48EE-B000-0EFC83E57ADC}">
      <dgm:prSet/>
      <dgm:spPr/>
      <dgm:t>
        <a:bodyPr/>
        <a:lstStyle/>
        <a:p>
          <a:r>
            <a:rPr lang="ru-RU" dirty="0"/>
            <a:t>50% родителей воспитанников (3-7 лет) ознакомлены со здоровье сберегающими технологиями по профилактике заболеваний верхних дыхательных путей.</a:t>
          </a:r>
        </a:p>
      </dgm:t>
    </dgm:pt>
    <dgm:pt modelId="{AB5CCF6A-94EB-4F0A-8779-6B6418ADE88C}" type="parTrans" cxnId="{5FC904E6-4A3D-427B-AC99-CFCBDA943860}">
      <dgm:prSet/>
      <dgm:spPr/>
      <dgm:t>
        <a:bodyPr/>
        <a:lstStyle/>
        <a:p>
          <a:endParaRPr lang="ru-RU"/>
        </a:p>
      </dgm:t>
    </dgm:pt>
    <dgm:pt modelId="{D566FD5B-B230-448C-A321-397C1395EDE3}" type="sibTrans" cxnId="{5FC904E6-4A3D-427B-AC99-CFCBDA943860}">
      <dgm:prSet/>
      <dgm:spPr/>
      <dgm:t>
        <a:bodyPr/>
        <a:lstStyle/>
        <a:p>
          <a:endParaRPr lang="ru-RU"/>
        </a:p>
      </dgm:t>
    </dgm:pt>
    <dgm:pt modelId="{CE9223D7-A734-46B1-B9CE-2FE91E6B5604}" type="pres">
      <dgm:prSet presAssocID="{62E00FC6-EC9C-47FF-88A2-5B2CD94E3958}" presName="linear" presStyleCnt="0">
        <dgm:presLayoutVars>
          <dgm:animLvl val="lvl"/>
          <dgm:resizeHandles val="exact"/>
        </dgm:presLayoutVars>
      </dgm:prSet>
      <dgm:spPr/>
    </dgm:pt>
    <dgm:pt modelId="{8B46D79E-CF8A-444F-A16A-80A39F61D443}" type="pres">
      <dgm:prSet presAssocID="{5505E050-E16B-4B2B-8655-76B5F6FB870E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E7CB7022-045D-4224-8037-1BA0FA6A4A8C}" type="pres">
      <dgm:prSet presAssocID="{57B1AA39-9628-4DA6-A3B1-01743F7B6500}" presName="spacer" presStyleCnt="0"/>
      <dgm:spPr/>
    </dgm:pt>
    <dgm:pt modelId="{F097C5CF-D600-4320-AA75-58A4BC313B27}" type="pres">
      <dgm:prSet presAssocID="{52EE5BE5-2199-4DC0-A524-90BC2A89CB17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9DB30731-67F5-46BC-A27C-A9D68AD7CC63}" type="pres">
      <dgm:prSet presAssocID="{E4C60F1D-2962-4E29-8251-BEBEF04D0C87}" presName="spacer" presStyleCnt="0"/>
      <dgm:spPr/>
    </dgm:pt>
    <dgm:pt modelId="{4ED3416C-2BEE-49C3-B104-D65CF194ED02}" type="pres">
      <dgm:prSet presAssocID="{97BFD03A-4877-4DDE-9A11-F513EEC5430A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5BF0956A-8C79-430C-AC4D-AF1B5B100E85}" type="pres">
      <dgm:prSet presAssocID="{1F82F960-B0EE-4CDE-984B-74D9BB453E68}" presName="spacer" presStyleCnt="0"/>
      <dgm:spPr/>
    </dgm:pt>
    <dgm:pt modelId="{B0F8406F-B5BB-4405-B87D-01031FB0501A}" type="pres">
      <dgm:prSet presAssocID="{86155B27-0490-48EE-B000-0EFC83E57ADC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B45D5B02-BDFA-4611-8542-DA3E3FBE42B2}" type="presOf" srcId="{52EE5BE5-2199-4DC0-A524-90BC2A89CB17}" destId="{F097C5CF-D600-4320-AA75-58A4BC313B27}" srcOrd="0" destOrd="0" presId="urn:microsoft.com/office/officeart/2005/8/layout/vList2"/>
    <dgm:cxn modelId="{2AAA1615-2D30-461D-9DC6-1CF2EF83E704}" type="presOf" srcId="{86155B27-0490-48EE-B000-0EFC83E57ADC}" destId="{B0F8406F-B5BB-4405-B87D-01031FB0501A}" srcOrd="0" destOrd="0" presId="urn:microsoft.com/office/officeart/2005/8/layout/vList2"/>
    <dgm:cxn modelId="{5500B737-53C7-4C36-BAC7-18EAA0176A54}" srcId="{62E00FC6-EC9C-47FF-88A2-5B2CD94E3958}" destId="{97BFD03A-4877-4DDE-9A11-F513EEC5430A}" srcOrd="2" destOrd="0" parTransId="{64976063-EDA7-4609-BA09-14542279F4FA}" sibTransId="{1F82F960-B0EE-4CDE-984B-74D9BB453E68}"/>
    <dgm:cxn modelId="{DD50F162-AFD8-480C-AD59-0C7DCC8B0395}" type="presOf" srcId="{62E00FC6-EC9C-47FF-88A2-5B2CD94E3958}" destId="{CE9223D7-A734-46B1-B9CE-2FE91E6B5604}" srcOrd="0" destOrd="0" presId="urn:microsoft.com/office/officeart/2005/8/layout/vList2"/>
    <dgm:cxn modelId="{50B2B44A-B159-411B-B52D-82993674E2A7}" srcId="{62E00FC6-EC9C-47FF-88A2-5B2CD94E3958}" destId="{5505E050-E16B-4B2B-8655-76B5F6FB870E}" srcOrd="0" destOrd="0" parTransId="{A1002D70-3053-4860-94ED-A083FC897FDD}" sibTransId="{57B1AA39-9628-4DA6-A3B1-01743F7B6500}"/>
    <dgm:cxn modelId="{90760F87-AA70-44D1-A76A-0B83DE2CDA00}" srcId="{62E00FC6-EC9C-47FF-88A2-5B2CD94E3958}" destId="{52EE5BE5-2199-4DC0-A524-90BC2A89CB17}" srcOrd="1" destOrd="0" parTransId="{0924ADED-82F9-4F13-BEFA-417970B1CFD4}" sibTransId="{E4C60F1D-2962-4E29-8251-BEBEF04D0C87}"/>
    <dgm:cxn modelId="{929A83A0-053B-4504-8305-76D450F59B48}" type="presOf" srcId="{97BFD03A-4877-4DDE-9A11-F513EEC5430A}" destId="{4ED3416C-2BEE-49C3-B104-D65CF194ED02}" srcOrd="0" destOrd="0" presId="urn:microsoft.com/office/officeart/2005/8/layout/vList2"/>
    <dgm:cxn modelId="{5FC904E6-4A3D-427B-AC99-CFCBDA943860}" srcId="{62E00FC6-EC9C-47FF-88A2-5B2CD94E3958}" destId="{86155B27-0490-48EE-B000-0EFC83E57ADC}" srcOrd="3" destOrd="0" parTransId="{AB5CCF6A-94EB-4F0A-8779-6B6418ADE88C}" sibTransId="{D566FD5B-B230-448C-A321-397C1395EDE3}"/>
    <dgm:cxn modelId="{2C6A39F3-8202-49AC-92DC-3A06EE658559}" type="presOf" srcId="{5505E050-E16B-4B2B-8655-76B5F6FB870E}" destId="{8B46D79E-CF8A-444F-A16A-80A39F61D443}" srcOrd="0" destOrd="0" presId="urn:microsoft.com/office/officeart/2005/8/layout/vList2"/>
    <dgm:cxn modelId="{E88871EF-D799-41A1-8B26-2A489F8A2776}" type="presParOf" srcId="{CE9223D7-A734-46B1-B9CE-2FE91E6B5604}" destId="{8B46D79E-CF8A-444F-A16A-80A39F61D443}" srcOrd="0" destOrd="0" presId="urn:microsoft.com/office/officeart/2005/8/layout/vList2"/>
    <dgm:cxn modelId="{75EF043B-F6F9-463A-9FB7-90497E6155EC}" type="presParOf" srcId="{CE9223D7-A734-46B1-B9CE-2FE91E6B5604}" destId="{E7CB7022-045D-4224-8037-1BA0FA6A4A8C}" srcOrd="1" destOrd="0" presId="urn:microsoft.com/office/officeart/2005/8/layout/vList2"/>
    <dgm:cxn modelId="{BF99CB1D-A562-45A5-BDBF-DC5891788EBE}" type="presParOf" srcId="{CE9223D7-A734-46B1-B9CE-2FE91E6B5604}" destId="{F097C5CF-D600-4320-AA75-58A4BC313B27}" srcOrd="2" destOrd="0" presId="urn:microsoft.com/office/officeart/2005/8/layout/vList2"/>
    <dgm:cxn modelId="{BDCDB352-5858-4180-9E36-EB1F6EC88BFC}" type="presParOf" srcId="{CE9223D7-A734-46B1-B9CE-2FE91E6B5604}" destId="{9DB30731-67F5-46BC-A27C-A9D68AD7CC63}" srcOrd="3" destOrd="0" presId="urn:microsoft.com/office/officeart/2005/8/layout/vList2"/>
    <dgm:cxn modelId="{8F19D1A7-4C94-490F-AA2A-5EF1E63CAA5C}" type="presParOf" srcId="{CE9223D7-A734-46B1-B9CE-2FE91E6B5604}" destId="{4ED3416C-2BEE-49C3-B104-D65CF194ED02}" srcOrd="4" destOrd="0" presId="urn:microsoft.com/office/officeart/2005/8/layout/vList2"/>
    <dgm:cxn modelId="{A22263FD-A83F-4054-B298-868013FC8FDF}" type="presParOf" srcId="{CE9223D7-A734-46B1-B9CE-2FE91E6B5604}" destId="{5BF0956A-8C79-430C-AC4D-AF1B5B100E85}" srcOrd="5" destOrd="0" presId="urn:microsoft.com/office/officeart/2005/8/layout/vList2"/>
    <dgm:cxn modelId="{627B7C56-4185-482A-A791-0A3C10CEB204}" type="presParOf" srcId="{CE9223D7-A734-46B1-B9CE-2FE91E6B5604}" destId="{B0F8406F-B5BB-4405-B87D-01031FB0501A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172331-3965-4D73-9252-A063486AC6D9}">
      <dsp:nvSpPr>
        <dsp:cNvPr id="0" name=""/>
        <dsp:cNvSpPr/>
      </dsp:nvSpPr>
      <dsp:spPr>
        <a:xfrm>
          <a:off x="0" y="76396"/>
          <a:ext cx="8596312" cy="912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Введение в предметную область</a:t>
          </a:r>
          <a:br>
            <a:rPr lang="ru-RU" sz="3200" kern="1200" dirty="0"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ru-RU" sz="3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(описание ситуации «как есть»)</a:t>
          </a:r>
          <a:br>
            <a:rPr lang="ru-RU" sz="1700" kern="1200" dirty="0"/>
          </a:br>
          <a:endParaRPr lang="ru-RU" sz="1700" kern="1200" dirty="0"/>
        </a:p>
      </dsp:txBody>
      <dsp:txXfrm>
        <a:off x="44549" y="120945"/>
        <a:ext cx="8507214" cy="82350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46D79E-CF8A-444F-A16A-80A39F61D443}">
      <dsp:nvSpPr>
        <dsp:cNvPr id="0" name=""/>
        <dsp:cNvSpPr/>
      </dsp:nvSpPr>
      <dsp:spPr>
        <a:xfrm>
          <a:off x="0" y="59517"/>
          <a:ext cx="8188960" cy="122104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kern="1200" dirty="0"/>
            <a:t>Уровень заболевания воспитанников (3-7 лет) болезнями верхних дыхательных путей не превышает 15 %; </a:t>
          </a:r>
        </a:p>
      </dsp:txBody>
      <dsp:txXfrm>
        <a:off x="59606" y="119123"/>
        <a:ext cx="8069748" cy="1101829"/>
      </dsp:txXfrm>
    </dsp:sp>
    <dsp:sp modelId="{F097C5CF-D600-4320-AA75-58A4BC313B27}">
      <dsp:nvSpPr>
        <dsp:cNvPr id="0" name=""/>
        <dsp:cNvSpPr/>
      </dsp:nvSpPr>
      <dsp:spPr>
        <a:xfrm>
          <a:off x="0" y="1346798"/>
          <a:ext cx="8188960" cy="122104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kern="1200" dirty="0"/>
            <a:t>80 %  воспитанников  (3-7 лет) знают о важности здоровья, необходимости заботы о нем;</a:t>
          </a:r>
        </a:p>
      </dsp:txBody>
      <dsp:txXfrm>
        <a:off x="59606" y="1406404"/>
        <a:ext cx="8069748" cy="1101829"/>
      </dsp:txXfrm>
    </dsp:sp>
    <dsp:sp modelId="{4ED3416C-2BEE-49C3-B104-D65CF194ED02}">
      <dsp:nvSpPr>
        <dsp:cNvPr id="0" name=""/>
        <dsp:cNvSpPr/>
      </dsp:nvSpPr>
      <dsp:spPr>
        <a:xfrm>
          <a:off x="0" y="2634080"/>
          <a:ext cx="8188960" cy="122104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kern="1200"/>
            <a:t>У 80% воспитанников (3-7 лет) сформирована привычка «правильного дыхания»;</a:t>
          </a:r>
        </a:p>
      </dsp:txBody>
      <dsp:txXfrm>
        <a:off x="59606" y="2693686"/>
        <a:ext cx="8069748" cy="1101829"/>
      </dsp:txXfrm>
    </dsp:sp>
    <dsp:sp modelId="{B0F8406F-B5BB-4405-B87D-01031FB0501A}">
      <dsp:nvSpPr>
        <dsp:cNvPr id="0" name=""/>
        <dsp:cNvSpPr/>
      </dsp:nvSpPr>
      <dsp:spPr>
        <a:xfrm>
          <a:off x="0" y="3921361"/>
          <a:ext cx="8188960" cy="122104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kern="1200" dirty="0"/>
            <a:t>50% родителей воспитанников (3-7 лет) ознакомлены со здоровье сберегающими технологиями по профилактике заболеваний верхних дыхательных путей.</a:t>
          </a:r>
        </a:p>
      </dsp:txBody>
      <dsp:txXfrm>
        <a:off x="59606" y="3980967"/>
        <a:ext cx="8069748" cy="11018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9005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8588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058174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70622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546822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36835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3/5/2026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57785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0792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3319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505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3/5/2026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4349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3/5/2026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0701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3/5/2026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0860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3/5/2026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4223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3/5/2026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65493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0536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3/5/2026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0368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  <p:sldLayoutId id="2147483681" r:id="rId13"/>
    <p:sldLayoutId id="2147483682" r:id="rId14"/>
    <p:sldLayoutId id="2147483683" r:id="rId15"/>
    <p:sldLayoutId id="214748368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ria.ru/organization_Rospotrebnadzor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5480A8-7481-4B43-BD86-27FF08EEC5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94814" y="442942"/>
            <a:ext cx="7766936" cy="1652562"/>
          </a:xfrm>
        </p:spPr>
        <p:txBody>
          <a:bodyPr/>
          <a:lstStyle/>
          <a:p>
            <a:pPr algn="ctr"/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«Областное специализированное государственное бюджетное учреждение социальной защиты населения «Областной социально-реабилитационный центр для несовершеннолетних»</a:t>
            </a:r>
            <a:b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b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2A2D0DD-DC1F-42C7-9508-7AB2E4657D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86966" y="1669002"/>
            <a:ext cx="7766936" cy="2210540"/>
          </a:xfrm>
        </p:spPr>
        <p:txBody>
          <a:bodyPr>
            <a:normAutofit/>
          </a:bodyPr>
          <a:lstStyle/>
          <a:p>
            <a:pPr algn="ctr"/>
            <a:r>
              <a:rPr lang="ru-RU" sz="4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Презентация  проекта</a:t>
            </a:r>
            <a:br>
              <a:rPr lang="ru-RU" sz="4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4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«Азбука дыхания</a:t>
            </a:r>
            <a:r>
              <a:rPr lang="ru-RU" sz="4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»</a:t>
            </a:r>
          </a:p>
          <a:p>
            <a:pPr algn="ctr"/>
            <a:endParaRPr lang="ru-RU" dirty="0">
              <a:latin typeface="Times New Roman" panose="02020603050405020304" pitchFamily="18" charset="0"/>
            </a:endParaRPr>
          </a:p>
          <a:p>
            <a:pPr algn="ctr"/>
            <a:endParaRPr lang="ru-RU" dirty="0">
              <a:latin typeface="Times New Roman" panose="02020603050405020304" pitchFamily="18" charset="0"/>
            </a:endParaRPr>
          </a:p>
          <a:p>
            <a:pPr algn="ctr"/>
            <a:endParaRPr lang="ru-RU" dirty="0">
              <a:latin typeface="Times New Roman" panose="02020603050405020304" pitchFamily="18" charset="0"/>
            </a:endParaRPr>
          </a:p>
          <a:p>
            <a:pPr algn="ctr"/>
            <a:endParaRPr lang="ru-RU" dirty="0">
              <a:latin typeface="Times New Roman" panose="02020603050405020304" pitchFamily="18" charset="0"/>
            </a:endParaRPr>
          </a:p>
          <a:p>
            <a:pPr algn="ctr"/>
            <a:endParaRPr lang="ru-RU" dirty="0">
              <a:latin typeface="Times New Roman" panose="02020603050405020304" pitchFamily="18" charset="0"/>
            </a:endParaRPr>
          </a:p>
          <a:p>
            <a:pPr algn="ctr"/>
            <a:endParaRPr lang="ru-RU" dirty="0">
              <a:latin typeface="Times New Roman" panose="02020603050405020304" pitchFamily="18" charset="0"/>
            </a:endParaRPr>
          </a:p>
          <a:p>
            <a:pPr algn="ctr"/>
            <a:endParaRPr lang="ru-RU" dirty="0">
              <a:latin typeface="Times New Roman" panose="02020603050405020304" pitchFamily="18" charset="0"/>
            </a:endParaRPr>
          </a:p>
          <a:p>
            <a:pPr algn="ctr"/>
            <a:endParaRPr lang="ru-R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541E24D-48B8-484D-89CE-A4CE27FE1057}"/>
              </a:ext>
            </a:extLst>
          </p:cNvPr>
          <p:cNvSpPr txBox="1"/>
          <p:nvPr/>
        </p:nvSpPr>
        <p:spPr>
          <a:xfrm>
            <a:off x="6304423" y="4491454"/>
            <a:ext cx="6098958" cy="19236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Реабилитационная группа  «Звездочка»:</a:t>
            </a:r>
          </a:p>
          <a:p>
            <a:r>
              <a:rPr lang="ru-RU" sz="18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Солдаткина М.А.- воспитатель;</a:t>
            </a:r>
          </a:p>
          <a:p>
            <a:r>
              <a:rPr lang="ru-RU" sz="1800" dirty="0" err="1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Высторобская</a:t>
            </a:r>
            <a:r>
              <a:rPr lang="ru-RU" sz="18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И.Н..- воспитатель;</a:t>
            </a:r>
          </a:p>
          <a:p>
            <a:r>
              <a:rPr lang="ru-RU" sz="1800" dirty="0" err="1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Куксинова</a:t>
            </a:r>
            <a:r>
              <a:rPr lang="ru-RU" sz="18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А.Н..- воспитатель;</a:t>
            </a:r>
          </a:p>
          <a:p>
            <a:r>
              <a:rPr lang="ru-RU" sz="1800" dirty="0" err="1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Трифильева</a:t>
            </a:r>
            <a:r>
              <a:rPr lang="ru-RU" sz="18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Н. П.- воспитатель </a:t>
            </a:r>
          </a:p>
          <a:p>
            <a:br>
              <a:rPr lang="ru-RU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8FD9F24-7752-4491-8650-2DFBB5CDA99D}"/>
              </a:ext>
            </a:extLst>
          </p:cNvPr>
          <p:cNvSpPr txBox="1"/>
          <p:nvPr/>
        </p:nvSpPr>
        <p:spPr>
          <a:xfrm>
            <a:off x="2603500" y="6230392"/>
            <a:ext cx="620268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buNone/>
            </a:pPr>
            <a:r>
              <a:rPr lang="ru-RU" sz="1800" dirty="0">
                <a:solidFill>
                  <a:srgbClr val="59595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 Белгород, 2026 год</a:t>
            </a:r>
            <a:endParaRPr lang="ru-RU" sz="1800" dirty="0">
              <a:solidFill>
                <a:srgbClr val="595959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2989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B98840-49A3-48C7-81BB-D88BFD0C94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7233" y="254493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ru-RU" alt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блоки работ проекта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5BAD9325-5F82-4139-BBDF-AE50F20A179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045633"/>
              </p:ext>
            </p:extLst>
          </p:nvPr>
        </p:nvGraphicFramePr>
        <p:xfrm>
          <a:off x="624597" y="1033062"/>
          <a:ext cx="9088763" cy="4528529"/>
        </p:xfrm>
        <a:graphic>
          <a:graphicData uri="http://schemas.openxmlformats.org/drawingml/2006/table">
            <a:tbl>
              <a:tblPr/>
              <a:tblGrid>
                <a:gridCol w="662313">
                  <a:extLst>
                    <a:ext uri="{9D8B030D-6E8A-4147-A177-3AD203B41FA5}">
                      <a16:colId xmlns:a16="http://schemas.microsoft.com/office/drawing/2014/main" val="150220554"/>
                    </a:ext>
                  </a:extLst>
                </a:gridCol>
                <a:gridCol w="1657350">
                  <a:extLst>
                    <a:ext uri="{9D8B030D-6E8A-4147-A177-3AD203B41FA5}">
                      <a16:colId xmlns:a16="http://schemas.microsoft.com/office/drawing/2014/main" val="3386690148"/>
                    </a:ext>
                  </a:extLst>
                </a:gridCol>
                <a:gridCol w="719137">
                  <a:extLst>
                    <a:ext uri="{9D8B030D-6E8A-4147-A177-3AD203B41FA5}">
                      <a16:colId xmlns:a16="http://schemas.microsoft.com/office/drawing/2014/main" val="3064282659"/>
                    </a:ext>
                  </a:extLst>
                </a:gridCol>
                <a:gridCol w="649288">
                  <a:extLst>
                    <a:ext uri="{9D8B030D-6E8A-4147-A177-3AD203B41FA5}">
                      <a16:colId xmlns:a16="http://schemas.microsoft.com/office/drawing/2014/main" val="441250995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2114510442"/>
                    </a:ext>
                  </a:extLst>
                </a:gridCol>
                <a:gridCol w="576262">
                  <a:extLst>
                    <a:ext uri="{9D8B030D-6E8A-4147-A177-3AD203B41FA5}">
                      <a16:colId xmlns:a16="http://schemas.microsoft.com/office/drawing/2014/main" val="546896676"/>
                    </a:ext>
                  </a:extLst>
                </a:gridCol>
                <a:gridCol w="576263">
                  <a:extLst>
                    <a:ext uri="{9D8B030D-6E8A-4147-A177-3AD203B41FA5}">
                      <a16:colId xmlns:a16="http://schemas.microsoft.com/office/drawing/2014/main" val="78759600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792953955"/>
                    </a:ext>
                  </a:extLst>
                </a:gridCol>
                <a:gridCol w="622300">
                  <a:extLst>
                    <a:ext uri="{9D8B030D-6E8A-4147-A177-3AD203B41FA5}">
                      <a16:colId xmlns:a16="http://schemas.microsoft.com/office/drawing/2014/main" val="2529548206"/>
                    </a:ext>
                  </a:extLst>
                </a:gridCol>
                <a:gridCol w="673100">
                  <a:extLst>
                    <a:ext uri="{9D8B030D-6E8A-4147-A177-3AD203B41FA5}">
                      <a16:colId xmlns:a16="http://schemas.microsoft.com/office/drawing/2014/main" val="4205047320"/>
                    </a:ext>
                  </a:extLst>
                </a:gridCol>
                <a:gridCol w="573087">
                  <a:extLst>
                    <a:ext uri="{9D8B030D-6E8A-4147-A177-3AD203B41FA5}">
                      <a16:colId xmlns:a16="http://schemas.microsoft.com/office/drawing/2014/main" val="1159022234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3989496764"/>
                    </a:ext>
                  </a:extLst>
                </a:gridCol>
                <a:gridCol w="588963">
                  <a:extLst>
                    <a:ext uri="{9D8B030D-6E8A-4147-A177-3AD203B41FA5}">
                      <a16:colId xmlns:a16="http://schemas.microsoft.com/office/drawing/2014/main" val="3684150187"/>
                    </a:ext>
                  </a:extLst>
                </a:gridCol>
              </a:tblGrid>
              <a:tr h="371475">
                <a:tc rowSpan="2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100" b="1" dirty="0">
                          <a:solidFill>
                            <a:srgbClr val="FFFFFF"/>
                          </a:solidFill>
                          <a:latin typeface="Garamond" panose="02020404030301010803" pitchFamily="18" charset="0"/>
                        </a:rPr>
                        <a:t>№ п/п</a:t>
                      </a:r>
                      <a:endParaRPr lang="ru-RU" altLang="en-US" sz="1100" b="1" dirty="0">
                        <a:solidFill>
                          <a:srgbClr val="FFFFFF"/>
                        </a:solidFill>
                        <a:latin typeface="Garamond" panose="02020404030301010803" pitchFamily="18" charset="0"/>
                      </a:endParaRPr>
                    </a:p>
                  </a:txBody>
                  <a:tcPr marL="91444" marR="91444" marT="45733" marB="45733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100" b="1" dirty="0">
                          <a:solidFill>
                            <a:srgbClr val="FFFFFF"/>
                          </a:solidFill>
                          <a:latin typeface="Garamond" panose="02020404030301010803" pitchFamily="18" charset="0"/>
                        </a:rPr>
                        <a:t>Наименование</a:t>
                      </a:r>
                      <a:endParaRPr lang="ru-RU" altLang="en-US" sz="1100" b="1" dirty="0">
                        <a:solidFill>
                          <a:srgbClr val="FFFFFF"/>
                        </a:solidFill>
                        <a:latin typeface="Garamond" panose="02020404030301010803" pitchFamily="18" charset="0"/>
                      </a:endParaRPr>
                    </a:p>
                  </a:txBody>
                  <a:tcPr marL="91444" marR="91444" marT="45733" marB="45733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100" b="1" dirty="0">
                          <a:solidFill>
                            <a:srgbClr val="FFFFFF"/>
                          </a:solidFill>
                          <a:latin typeface="Garamond" panose="02020404030301010803" pitchFamily="18" charset="0"/>
                        </a:rPr>
                        <a:t>Длительность</a:t>
                      </a:r>
                      <a:endParaRPr lang="ru-RU" altLang="en-US" sz="1100" b="1" dirty="0">
                        <a:solidFill>
                          <a:srgbClr val="FFFFFF"/>
                        </a:solidFill>
                        <a:latin typeface="Garamond" panose="02020404030301010803" pitchFamily="18" charset="0"/>
                      </a:endParaRPr>
                    </a:p>
                  </a:txBody>
                  <a:tcPr marL="91444" marR="91444" marT="45733" marB="45733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100" b="1" dirty="0">
                          <a:solidFill>
                            <a:srgbClr val="FFFFFF"/>
                          </a:solidFill>
                          <a:latin typeface="Garamond" panose="02020404030301010803" pitchFamily="18" charset="0"/>
                        </a:rPr>
                        <a:t>Начало </a:t>
                      </a:r>
                      <a:endParaRPr lang="ru-RU" altLang="en-US" sz="1100" b="1" dirty="0">
                        <a:solidFill>
                          <a:srgbClr val="FFFFFF"/>
                        </a:solidFill>
                        <a:latin typeface="Garamond" panose="02020404030301010803" pitchFamily="18" charset="0"/>
                      </a:endParaRPr>
                    </a:p>
                  </a:txBody>
                  <a:tcPr marL="91444" marR="91444" marT="45733" marB="45733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100" b="1" dirty="0">
                          <a:solidFill>
                            <a:srgbClr val="FFFFFF"/>
                          </a:solidFill>
                          <a:latin typeface="Garamond" panose="02020404030301010803" pitchFamily="18" charset="0"/>
                        </a:rPr>
                        <a:t>Окончание</a:t>
                      </a:r>
                      <a:endParaRPr lang="ru-RU" altLang="en-US" sz="1100" b="1" dirty="0">
                        <a:solidFill>
                          <a:srgbClr val="FFFFFF"/>
                        </a:solidFill>
                        <a:latin typeface="Garamond" panose="02020404030301010803" pitchFamily="18" charset="0"/>
                      </a:endParaRPr>
                    </a:p>
                  </a:txBody>
                  <a:tcPr marL="91444" marR="91444" marT="45733" marB="45733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gridSpan="4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457200" eaLnBrk="1" hangingPunct="1">
                        <a:buNone/>
                      </a:pPr>
                      <a:r>
                        <a:rPr sz="1100" b="1" dirty="0">
                          <a:solidFill>
                            <a:srgbClr val="FFFFFF"/>
                          </a:solidFill>
                          <a:latin typeface="Garamond" panose="02020404030301010803" pitchFamily="18" charset="0"/>
                        </a:rPr>
                        <a:t>202</a:t>
                      </a:r>
                      <a:r>
                        <a:rPr lang="ru-RU" sz="1100" b="1" dirty="0">
                          <a:solidFill>
                            <a:srgbClr val="FFFFFF"/>
                          </a:solidFill>
                          <a:latin typeface="Garamond" panose="02020404030301010803" pitchFamily="18" charset="0"/>
                        </a:rPr>
                        <a:t>3</a:t>
                      </a:r>
                      <a:r>
                        <a:rPr sz="1100" b="1" dirty="0">
                          <a:solidFill>
                            <a:srgbClr val="FFFFFF"/>
                          </a:solidFill>
                          <a:latin typeface="Garamond" panose="02020404030301010803" pitchFamily="18" charset="0"/>
                        </a:rPr>
                        <a:t> год</a:t>
                      </a:r>
                      <a:endParaRPr lang="ru-RU" altLang="en-US" sz="1100" b="1" dirty="0">
                        <a:solidFill>
                          <a:srgbClr val="FFFFFF"/>
                        </a:solidFill>
                        <a:latin typeface="Garamond" panose="02020404030301010803" pitchFamily="18" charset="0"/>
                      </a:endParaRPr>
                    </a:p>
                  </a:txBody>
                  <a:tcPr marL="91444" marR="91444" marT="45733" marB="45733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457200" eaLnBrk="1" hangingPunct="1">
                        <a:buNone/>
                      </a:pPr>
                      <a:r>
                        <a:rPr sz="1100" b="1" dirty="0">
                          <a:solidFill>
                            <a:srgbClr val="FFFFFF"/>
                          </a:solidFill>
                          <a:latin typeface="Garamond" panose="02020404030301010803" pitchFamily="18" charset="0"/>
                        </a:rPr>
                        <a:t>202</a:t>
                      </a:r>
                      <a:r>
                        <a:rPr lang="ru-RU" sz="1100" b="1" dirty="0">
                          <a:solidFill>
                            <a:srgbClr val="FFFFFF"/>
                          </a:solidFill>
                          <a:latin typeface="Garamond" panose="02020404030301010803" pitchFamily="18" charset="0"/>
                        </a:rPr>
                        <a:t>5</a:t>
                      </a:r>
                      <a:r>
                        <a:rPr sz="1100" b="1" dirty="0">
                          <a:solidFill>
                            <a:srgbClr val="FFFFFF"/>
                          </a:solidFill>
                          <a:latin typeface="Garamond" panose="02020404030301010803" pitchFamily="18" charset="0"/>
                        </a:rPr>
                        <a:t> год</a:t>
                      </a:r>
                      <a:endParaRPr lang="ru-RU" altLang="en-US" sz="1100" b="1" dirty="0">
                        <a:solidFill>
                          <a:srgbClr val="FFFFFF"/>
                        </a:solidFill>
                        <a:latin typeface="Garamond" panose="02020404030301010803" pitchFamily="18" charset="0"/>
                      </a:endParaRPr>
                    </a:p>
                  </a:txBody>
                  <a:tcPr marL="91444" marR="91444" marT="45733" marB="45733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81561739"/>
                  </a:ext>
                </a:extLst>
              </a:tr>
              <a:tr h="3698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B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B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B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B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B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09</a:t>
                      </a:r>
                      <a:endParaRPr lang="ru-RU" altLang="en-US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4" marR="91444" marT="45733" marB="45733">
                    <a:lnL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altLang="en-US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4" marR="91444" marT="45733" marB="45733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altLang="en-US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4" marR="91444" marT="45733" marB="45733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altLang="en-US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4" marR="91444" marT="45733" marB="45733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altLang="en-US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4" marR="91444" marT="45733" marB="45733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altLang="en-US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4" marR="91444" marT="45733" marB="45733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altLang="en-US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4" marR="91444" marT="45733" marB="45733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altLang="en-US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4" marR="91444" marT="45733" marB="45733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8150013"/>
                  </a:ext>
                </a:extLst>
              </a:tr>
              <a:tr h="371475">
                <a:tc gridSpan="13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457200" eaLnBrk="1" hangingPunct="1">
                        <a:buNone/>
                      </a:pP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Заключительный этап</a:t>
                      </a:r>
                      <a:endParaRPr lang="ru-RU" altLang="en-US" sz="14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4" marR="91444" marT="45733" marB="45733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F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278981"/>
                  </a:ext>
                </a:extLst>
              </a:tr>
              <a:tr h="7016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4" marR="91444" marT="45733" marB="45733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Спортивный праздник «Путешествие в страну Дыхания»</a:t>
                      </a:r>
                    </a:p>
                    <a:p>
                      <a:pPr lvl="0" defTabSz="457200" eaLnBrk="1" hangingPunct="1">
                        <a:buNone/>
                      </a:pP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4" marR="91444" marT="45733" marB="45733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день</a:t>
                      </a: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4" marR="91444" marT="45733" marB="45733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04.04.2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4" marR="91444" marT="45733" marB="45733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04.04.2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4" marR="91444" marT="45733" marB="45733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4" marR="91444" marT="45733" marB="45733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4" marR="91444" marT="45733" marB="45733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4" marR="91444" marT="45733" marB="45733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4" marR="91444" marT="45733" marB="45733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4" marR="91444" marT="45733" marB="45733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4" marR="91444" marT="45733" marB="45733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4" marR="91444" marT="45733" marB="45733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4" marR="91444" marT="45733" marB="45733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6386033"/>
                  </a:ext>
                </a:extLst>
              </a:tr>
              <a:tr h="852487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4" marR="91444" marT="45733" marB="45733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F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Мониторинг уровня заболевания воспитанников (сравнительный анализ)</a:t>
                      </a:r>
                    </a:p>
                    <a:p>
                      <a:pPr lvl="0" defTabSz="457200" eaLnBrk="1" hangingPunct="1">
                        <a:buNone/>
                      </a:pP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4" marR="91444" marT="45733" marB="45733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F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дня</a:t>
                      </a: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4" marR="91444" marT="45733" marB="45733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F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04.04.2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4" marR="91444" marT="45733" marB="45733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F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06.04.2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4" marR="91444" marT="45733" marB="45733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F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4" marR="91444" marT="45733" marB="45733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F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4" marR="91444" marT="45733" marB="45733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F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4" marR="91444" marT="45733" marB="45733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F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4" marR="91444" marT="45733" marB="45733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F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4" marR="91444" marT="45733" marB="45733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F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4" marR="91444" marT="45733" marB="45733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4" marR="91444" marT="45733" marB="45733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F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4" marR="91444" marT="45733" marB="45733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6914812"/>
                  </a:ext>
                </a:extLst>
              </a:tr>
              <a:tr h="11588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4" marR="91444" marT="45733" marB="45733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Подготовка и распространение рекомендаций родителям по профилактике заболеваний органов дыхания у детей дошкольного возраста</a:t>
                      </a: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4" marR="91444" marT="45733" marB="45733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 дней</a:t>
                      </a: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4" marR="91444" marT="45733" marB="45733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28.03.2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4" marR="91444" marT="45733" marB="45733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11.04.2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4" marR="91444" marT="45733" marB="45733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4" marR="91444" marT="45733" marB="45733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4" marR="91444" marT="45733" marB="45733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4" marR="91444" marT="45733" marB="45733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4" marR="91444" marT="45733" marB="45733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4" marR="91444" marT="45733" marB="45733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4" marR="91444" marT="45733" marB="45733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4" marR="91444" marT="45733" marB="45733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4" marR="91444" marT="45733" marB="45733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4342305"/>
                  </a:ext>
                </a:extLst>
              </a:tr>
              <a:tr h="7016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4" marR="91444" marT="45733" marB="45733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F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Освещение результативности проекта на официальном сайте учреждения</a:t>
                      </a: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4" marR="91444" marT="45733" marB="45733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F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дня</a:t>
                      </a: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4" marR="91444" marT="45733" marB="45733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F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11.04.2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4" marR="91444" marT="45733" marB="45733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F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12.04.2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4" marR="91444" marT="45733" marB="45733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F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4" marR="91444" marT="45733" marB="45733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F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4" marR="91444" marT="45733" marB="45733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F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4" marR="91444" marT="45733" marB="45733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F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4" marR="91444" marT="45733" marB="45733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F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4" marR="91444" marT="45733" marB="45733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F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4" marR="91444" marT="45733" marB="45733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F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4" marR="91444" marT="45733" marB="45733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F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4" marR="91444" marT="45733" marB="45733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4280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84034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65EA026-EA89-4EDD-AC29-9B4E87708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9679" y="130205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ru-RU" alt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Команда проекта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FB26A062-C51F-4BA9-9962-01209C67F9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349807"/>
              </p:ext>
            </p:extLst>
          </p:nvPr>
        </p:nvGraphicFramePr>
        <p:xfrm>
          <a:off x="686740" y="928655"/>
          <a:ext cx="8713788" cy="5182649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428625">
                  <a:extLst>
                    <a:ext uri="{9D8B030D-6E8A-4147-A177-3AD203B41FA5}">
                      <a16:colId xmlns:a16="http://schemas.microsoft.com/office/drawing/2014/main" val="3713022437"/>
                    </a:ext>
                  </a:extLst>
                </a:gridCol>
                <a:gridCol w="2308225">
                  <a:extLst>
                    <a:ext uri="{9D8B030D-6E8A-4147-A177-3AD203B41FA5}">
                      <a16:colId xmlns:a16="http://schemas.microsoft.com/office/drawing/2014/main" val="106492328"/>
                    </a:ext>
                  </a:extLst>
                </a:gridCol>
                <a:gridCol w="4176713">
                  <a:extLst>
                    <a:ext uri="{9D8B030D-6E8A-4147-A177-3AD203B41FA5}">
                      <a16:colId xmlns:a16="http://schemas.microsoft.com/office/drawing/2014/main" val="3924795325"/>
                    </a:ext>
                  </a:extLst>
                </a:gridCol>
                <a:gridCol w="1800225">
                  <a:extLst>
                    <a:ext uri="{9D8B030D-6E8A-4147-A177-3AD203B41FA5}">
                      <a16:colId xmlns:a16="http://schemas.microsoft.com/office/drawing/2014/main" val="3325932943"/>
                    </a:ext>
                  </a:extLst>
                </a:gridCol>
              </a:tblGrid>
              <a:tr h="51752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1400" b="1" dirty="0"/>
                        <a:t>№</a:t>
                      </a:r>
                      <a:endParaRPr lang="ru-RU" altLang="en-US" sz="14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2" marR="91442" marT="45736" marB="45736" anchor="ctr"/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1400" b="1" dirty="0"/>
                        <a:t>ФИО</a:t>
                      </a:r>
                      <a:endParaRPr lang="ru-RU" altLang="en-US" sz="14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2" marR="91442" marT="45736" marB="45736" anchor="ctr"/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1400" b="1" dirty="0"/>
                        <a:t>Должность и основное место работы</a:t>
                      </a:r>
                      <a:endParaRPr lang="ru-RU" altLang="en-US" sz="14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2" marR="91442" marT="45736" marB="45736" anchor="ctr"/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1400" b="1" dirty="0"/>
                        <a:t>Выполняемые в проекте работы</a:t>
                      </a:r>
                      <a:endParaRPr lang="ru-RU" altLang="en-US" sz="14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2" marR="91442" marT="45736" marB="45736" anchor="ctr"/>
                </a:tc>
                <a:extLst>
                  <a:ext uri="{0D108BD9-81ED-4DB2-BD59-A6C34878D82A}">
                    <a16:rowId xmlns:a16="http://schemas.microsoft.com/office/drawing/2014/main" val="338223536"/>
                  </a:ext>
                </a:extLst>
              </a:tr>
              <a:tr h="823913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1200" dirty="0">
                          <a:solidFill>
                            <a:srgbClr val="1C1C1C"/>
                          </a:solidFill>
                        </a:rPr>
                        <a:t>1.</a:t>
                      </a:r>
                      <a:endParaRPr lang="ru-RU" altLang="en-US" sz="1200" dirty="0">
                        <a:solidFill>
                          <a:srgbClr val="1C1C1C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2" marR="91442" marT="45736" marB="45736" anchor="ctr"/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sz="1200" b="1" dirty="0">
                          <a:solidFill>
                            <a:srgbClr val="1C1C1C"/>
                          </a:solidFill>
                        </a:rPr>
                        <a:t>Полежаева </a:t>
                      </a:r>
                    </a:p>
                    <a:p>
                      <a:pPr lvl="0" eaLnBrk="1" hangingPunct="1">
                        <a:buNone/>
                      </a:pPr>
                      <a:r>
                        <a:rPr sz="1200" b="1" dirty="0">
                          <a:solidFill>
                            <a:srgbClr val="1C1C1C"/>
                          </a:solidFill>
                        </a:rPr>
                        <a:t>Ирина Дмитриевна </a:t>
                      </a:r>
                      <a:endParaRPr lang="ru-RU" altLang="en-US" sz="1200" b="1" dirty="0">
                        <a:solidFill>
                          <a:srgbClr val="1C1C1C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2" marR="91442" marT="45736" marB="45736" anchor="ctr"/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1" indent="0" algn="just" eaLnBrk="1" hangingPunct="1">
                        <a:buNone/>
                      </a:pPr>
                      <a:r>
                        <a:rPr sz="1200" dirty="0"/>
                        <a:t>Зам. директора по воспитательной и реабилитационной работе ОСГБУСОССЗН «Областной социально-реабилитационный центр для несовершеннолетних»</a:t>
                      </a:r>
                      <a:endParaRPr lang="ru-RU" altLang="en-US" sz="12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2" marR="91442" marT="45736" marB="45736" anchor="ctr"/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sz="1200" dirty="0"/>
                        <a:t>Руководитель проекта</a:t>
                      </a:r>
                      <a:endParaRPr lang="ru-RU" altLang="en-US" sz="12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445302"/>
                  </a:ext>
                </a:extLst>
              </a:tr>
              <a:tr h="1004887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1200" dirty="0">
                          <a:solidFill>
                            <a:srgbClr val="1C1C1C"/>
                          </a:solidFill>
                        </a:rPr>
                        <a:t>2.</a:t>
                      </a:r>
                      <a:endParaRPr lang="ru-RU" altLang="en-US" sz="1200" dirty="0">
                        <a:solidFill>
                          <a:srgbClr val="1C1C1C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2" marR="91442" marT="45736" marB="45736" anchor="ctr"/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ru-RU" altLang="en-US" sz="1200" b="1" dirty="0">
                          <a:solidFill>
                            <a:srgbClr val="1C1C1C"/>
                          </a:solidFill>
                        </a:rPr>
                        <a:t>Солдаткина Марина Александровна</a:t>
                      </a:r>
                      <a:endParaRPr lang="ru-RU" altLang="en-US" sz="1200" b="1" dirty="0">
                        <a:solidFill>
                          <a:srgbClr val="1C1C1C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2" marR="91442" marT="45736" marB="45736" anchor="ctr"/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1" indent="0" algn="just" eaLnBrk="1" hangingPunct="1">
                        <a:buNone/>
                      </a:pPr>
                      <a:r>
                        <a:rPr sz="1200" dirty="0">
                          <a:sym typeface="+mn-ea"/>
                        </a:rPr>
                        <a:t>Воспитатель отделения социальной реабилитации и методического сопровождения ОСГБУСОССЗН «Областной социально-реабилитационный центр для несовершеннолетних»</a:t>
                      </a:r>
                      <a:endParaRPr sz="1200" dirty="0"/>
                    </a:p>
                    <a:p>
                      <a:pPr marL="0" lvl="1" indent="0" algn="just" eaLnBrk="1" hangingPunct="1">
                        <a:buNone/>
                      </a:pPr>
                      <a:endParaRPr lang="ru-RU" sz="1200" dirty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2" marR="91442" marT="45736" marB="45736" anchor="ctr"/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sz="1200" dirty="0"/>
                        <a:t>Администратор проекта, исполнитель работ</a:t>
                      </a:r>
                      <a:endParaRPr lang="ru-RU" altLang="en-US" sz="12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83154483"/>
                  </a:ext>
                </a:extLst>
              </a:tr>
              <a:tr h="823913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1200" dirty="0">
                          <a:solidFill>
                            <a:srgbClr val="1C1C1C"/>
                          </a:solidFill>
                        </a:rPr>
                        <a:t>3.</a:t>
                      </a:r>
                      <a:endParaRPr lang="ru-RU" altLang="en-US" sz="1200" dirty="0">
                        <a:solidFill>
                          <a:srgbClr val="1C1C1C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2" marR="91442" marT="45736" marB="45736" anchor="ctr"/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sz="1200" b="1" dirty="0">
                          <a:solidFill>
                            <a:srgbClr val="1C1C1C"/>
                          </a:solidFill>
                        </a:rPr>
                        <a:t>Лузан</a:t>
                      </a:r>
                    </a:p>
                    <a:p>
                      <a:pPr lvl="0" eaLnBrk="1" hangingPunct="1">
                        <a:buNone/>
                      </a:pPr>
                      <a:r>
                        <a:rPr sz="1200" b="1" dirty="0">
                          <a:solidFill>
                            <a:srgbClr val="1C1C1C"/>
                          </a:solidFill>
                        </a:rPr>
                        <a:t>Любовь Николаевна</a:t>
                      </a:r>
                      <a:endParaRPr lang="ru-RU" altLang="en-US" sz="1200" b="1" dirty="0">
                        <a:solidFill>
                          <a:srgbClr val="1C1C1C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2" marR="91442" marT="45736" marB="45736" anchor="ctr"/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1" indent="0" algn="just" eaLnBrk="1" hangingPunct="1">
                        <a:buNone/>
                      </a:pPr>
                      <a:r>
                        <a:rPr sz="1200" dirty="0"/>
                        <a:t>Учитель-логопед отделения ранней профилактики семейного неблагополучия ОСГБУСОССЗН «Областной социально-реабилитационный центр для несовершеннолетних»</a:t>
                      </a:r>
                    </a:p>
                    <a:p>
                      <a:pPr marL="0" lvl="1" indent="0" algn="just" eaLnBrk="1" hangingPunct="1">
                        <a:buNone/>
                      </a:pPr>
                      <a:endParaRPr lang="ru-RU" altLang="en-US" sz="12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2" marR="91442" marT="45736" marB="45736" anchor="ctr"/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sz="1200" dirty="0"/>
                        <a:t>Оператор мониторинга проекта, исполнитель работ</a:t>
                      </a:r>
                      <a:endParaRPr lang="ru-RU" altLang="en-US" sz="12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81618005"/>
                  </a:ext>
                </a:extLst>
              </a:tr>
              <a:tr h="91440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1200" dirty="0">
                          <a:solidFill>
                            <a:srgbClr val="1C1C1C"/>
                          </a:solidFill>
                        </a:rPr>
                        <a:t>4.</a:t>
                      </a:r>
                      <a:endParaRPr lang="ru-RU" altLang="en-US" sz="1200" dirty="0">
                        <a:solidFill>
                          <a:srgbClr val="1C1C1C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2" marR="91442" marT="45736" marB="45736" anchor="ctr"/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sz="1200" b="1" dirty="0">
                          <a:solidFill>
                            <a:srgbClr val="1C1C1C"/>
                          </a:solidFill>
                        </a:rPr>
                        <a:t>Трифильева  </a:t>
                      </a:r>
                    </a:p>
                    <a:p>
                      <a:pPr lvl="0" eaLnBrk="1" hangingPunct="1">
                        <a:buNone/>
                      </a:pPr>
                      <a:r>
                        <a:rPr sz="1200" b="1" dirty="0">
                          <a:solidFill>
                            <a:srgbClr val="1C1C1C"/>
                          </a:solidFill>
                        </a:rPr>
                        <a:t>Наталья Петровна</a:t>
                      </a:r>
                      <a:endParaRPr lang="ru-RU" altLang="en-US" sz="1200" b="1" dirty="0">
                        <a:solidFill>
                          <a:srgbClr val="1C1C1C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1" indent="0" algn="just" eaLnBrk="1" hangingPunct="1">
                        <a:buNone/>
                      </a:pPr>
                      <a:r>
                        <a:rPr sz="1200" dirty="0"/>
                        <a:t>Воспитатель отделения социальной реабилитации и методического сопровождения ОСГБУСОССЗН «Областной социально-реабилитационный центр для несовершеннолетних»</a:t>
                      </a:r>
                    </a:p>
                    <a:p>
                      <a:pPr marL="0" lvl="1" indent="0" algn="just" eaLnBrk="1" hangingPunct="1">
                        <a:buNone/>
                      </a:pPr>
                      <a:endParaRPr lang="ru-RU" altLang="en-US" sz="1200" dirty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sz="1200" dirty="0"/>
                        <a:t>Исполнитель работ</a:t>
                      </a:r>
                      <a:endParaRPr lang="ru-RU" altLang="en-US" sz="12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2" marR="91442" marT="45736" marB="45736" anchor="ctr"/>
                </a:tc>
                <a:extLst>
                  <a:ext uri="{0D108BD9-81ED-4DB2-BD59-A6C34878D82A}">
                    <a16:rowId xmlns:a16="http://schemas.microsoft.com/office/drawing/2014/main" val="3474253073"/>
                  </a:ext>
                </a:extLst>
              </a:tr>
              <a:tr h="91440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1200" dirty="0">
                          <a:solidFill>
                            <a:srgbClr val="1C1C1C"/>
                          </a:solidFill>
                        </a:rPr>
                        <a:t>5.</a:t>
                      </a:r>
                      <a:endParaRPr lang="ru-RU" altLang="en-US" sz="1200" dirty="0">
                        <a:solidFill>
                          <a:srgbClr val="1C1C1C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2" marR="91442" marT="45736" marB="45736" anchor="ctr"/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ru-RU" altLang="en-US" sz="1200" b="1" dirty="0">
                          <a:solidFill>
                            <a:srgbClr val="1C1C1C"/>
                          </a:solidFill>
                        </a:rPr>
                        <a:t>Высторобская Ирина Николаевна</a:t>
                      </a:r>
                      <a:endParaRPr lang="ru-RU" altLang="en-US" sz="1200" b="1" dirty="0">
                        <a:solidFill>
                          <a:srgbClr val="1C1C1C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1" indent="0" algn="just" eaLnBrk="1" hangingPunct="1">
                        <a:buNone/>
                      </a:pPr>
                      <a:r>
                        <a:rPr sz="1200" dirty="0"/>
                        <a:t>Воспитатель отделения социальной реабилитации и методического сопровождения ОСГБУСОССЗН «Областной социально-реабилитационный центр для несовершеннолетних»</a:t>
                      </a:r>
                    </a:p>
                    <a:p>
                      <a:pPr marL="0" lvl="1" indent="0" algn="just" eaLnBrk="1" hangingPunct="1">
                        <a:buNone/>
                      </a:pPr>
                      <a:endParaRPr lang="ru-RU" altLang="en-US" sz="12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sz="1200" dirty="0"/>
                        <a:t>Исполнитель работ</a:t>
                      </a:r>
                      <a:endParaRPr lang="ru-RU" altLang="en-US" sz="12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2" marR="91442" marT="45736" marB="45736" anchor="ctr"/>
                </a:tc>
                <a:extLst>
                  <a:ext uri="{0D108BD9-81ED-4DB2-BD59-A6C34878D82A}">
                    <a16:rowId xmlns:a16="http://schemas.microsoft.com/office/drawing/2014/main" val="3949318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63916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BAFAA3E-6364-47C7-A9DD-5ED2F751D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494" y="124858"/>
            <a:ext cx="8596668" cy="860400"/>
          </a:xfrm>
        </p:spPr>
        <p:txBody>
          <a:bodyPr/>
          <a:lstStyle/>
          <a:p>
            <a:r>
              <a:rPr lang="ru-RU" altLang="ru-RU" sz="4000" dirty="0"/>
              <a:t>Команда проекта</a:t>
            </a:r>
            <a:endParaRPr lang="ru-RU" dirty="0"/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AB981955-408E-44DF-817A-1059ECC888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0692250"/>
              </p:ext>
            </p:extLst>
          </p:nvPr>
        </p:nvGraphicFramePr>
        <p:xfrm>
          <a:off x="677335" y="1983035"/>
          <a:ext cx="8713788" cy="2347639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428625">
                  <a:extLst>
                    <a:ext uri="{9D8B030D-6E8A-4147-A177-3AD203B41FA5}">
                      <a16:colId xmlns:a16="http://schemas.microsoft.com/office/drawing/2014/main" val="182920338"/>
                    </a:ext>
                  </a:extLst>
                </a:gridCol>
                <a:gridCol w="2308225">
                  <a:extLst>
                    <a:ext uri="{9D8B030D-6E8A-4147-A177-3AD203B41FA5}">
                      <a16:colId xmlns:a16="http://schemas.microsoft.com/office/drawing/2014/main" val="3863280370"/>
                    </a:ext>
                  </a:extLst>
                </a:gridCol>
                <a:gridCol w="4176713">
                  <a:extLst>
                    <a:ext uri="{9D8B030D-6E8A-4147-A177-3AD203B41FA5}">
                      <a16:colId xmlns:a16="http://schemas.microsoft.com/office/drawing/2014/main" val="608339101"/>
                    </a:ext>
                  </a:extLst>
                </a:gridCol>
                <a:gridCol w="1800225">
                  <a:extLst>
                    <a:ext uri="{9D8B030D-6E8A-4147-A177-3AD203B41FA5}">
                      <a16:colId xmlns:a16="http://schemas.microsoft.com/office/drawing/2014/main" val="2861560291"/>
                    </a:ext>
                  </a:extLst>
                </a:gridCol>
              </a:tblGrid>
              <a:tr h="51752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1400" b="1" dirty="0"/>
                        <a:t>№</a:t>
                      </a:r>
                      <a:endParaRPr lang="ru-RU" altLang="en-US" sz="14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2" marR="91442" marT="45731" marB="45731" anchor="ctr"/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1400" b="1" dirty="0"/>
                        <a:t>ФИО</a:t>
                      </a:r>
                      <a:endParaRPr lang="ru-RU" altLang="en-US" sz="14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2" marR="91442" marT="45731" marB="45731" anchor="ctr"/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1400" b="1" dirty="0"/>
                        <a:t>Должность и основное место работы</a:t>
                      </a:r>
                      <a:endParaRPr lang="ru-RU" altLang="en-US" sz="14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2" marR="91442" marT="45731" marB="45731" anchor="ctr"/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1400" b="1" dirty="0"/>
                        <a:t>Выполняемые в проекте работы</a:t>
                      </a:r>
                      <a:endParaRPr lang="ru-RU" altLang="en-US" sz="14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2" marR="91442" marT="45731" marB="45731" anchor="ctr"/>
                </a:tc>
                <a:extLst>
                  <a:ext uri="{0D108BD9-81ED-4DB2-BD59-A6C34878D82A}">
                    <a16:rowId xmlns:a16="http://schemas.microsoft.com/office/drawing/2014/main" val="3939153032"/>
                  </a:ext>
                </a:extLst>
              </a:tr>
              <a:tr h="10064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1200" dirty="0">
                          <a:solidFill>
                            <a:srgbClr val="1C1C1C"/>
                          </a:solidFill>
                        </a:rPr>
                        <a:t>6.</a:t>
                      </a:r>
                      <a:endParaRPr lang="ru-RU" altLang="en-US" sz="1200" dirty="0">
                        <a:solidFill>
                          <a:srgbClr val="1C1C1C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2" marR="91442" marT="45731" marB="45731" anchor="ctr"/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ru-RU" altLang="en-US" sz="1200" b="1" dirty="0">
                          <a:solidFill>
                            <a:srgbClr val="1C1C1C"/>
                          </a:solidFill>
                        </a:rPr>
                        <a:t>Куксинова Анна Николаевна</a:t>
                      </a:r>
                      <a:endParaRPr lang="ru-RU" altLang="en-US" sz="1200" b="1" dirty="0">
                        <a:solidFill>
                          <a:srgbClr val="1C1C1C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2" marR="91442" marT="45731" marB="45731" anchor="ctr"/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1" indent="0" algn="just" eaLnBrk="1" hangingPunct="1">
                        <a:buNone/>
                      </a:pPr>
                      <a:r>
                        <a:rPr sz="1200" dirty="0"/>
                        <a:t>Воспитатель отделения социальной реабилитации и методического сопровождения ОСГБУСОССЗН «Областной социально-реабилитационный центр для несовершеннолетних»</a:t>
                      </a:r>
                    </a:p>
                    <a:p>
                      <a:pPr marL="0" lvl="1" indent="0" algn="just" eaLnBrk="1" hangingPunct="1">
                        <a:buNone/>
                      </a:pPr>
                      <a:endParaRPr lang="ru-RU" altLang="en-US" sz="12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2" marR="91442" marT="45731" marB="45731" anchor="ctr"/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sz="1200" dirty="0"/>
                        <a:t>Исполнитель работ</a:t>
                      </a:r>
                      <a:endParaRPr lang="ru-RU" altLang="en-US" sz="12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26249697"/>
                  </a:ext>
                </a:extLst>
              </a:tr>
              <a:tr h="82232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1200" dirty="0">
                          <a:solidFill>
                            <a:srgbClr val="1C1C1C"/>
                          </a:solidFill>
                        </a:rPr>
                        <a:t>7.</a:t>
                      </a:r>
                      <a:endParaRPr lang="ru-RU" altLang="en-US" sz="1200" dirty="0">
                        <a:solidFill>
                          <a:srgbClr val="1C1C1C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2" marR="91442" marT="45731" marB="45731" anchor="ctr"/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ru-RU" altLang="en-US" sz="1200" b="1" dirty="0">
                          <a:solidFill>
                            <a:srgbClr val="1C1C1C"/>
                          </a:solidFill>
                        </a:rPr>
                        <a:t>Алещенко Ольга Львовна</a:t>
                      </a:r>
                      <a:endParaRPr lang="ru-RU" altLang="en-US" sz="1200" b="1" dirty="0">
                        <a:solidFill>
                          <a:srgbClr val="1C1C1C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2" marR="91442" marT="45731" marB="45731" anchor="ctr"/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1" indent="0" algn="just" eaLnBrk="1" hangingPunct="1">
                        <a:buNone/>
                      </a:pPr>
                      <a:r>
                        <a:rPr lang="ru-RU" sz="1200" dirty="0"/>
                        <a:t>М</a:t>
                      </a:r>
                      <a:r>
                        <a:rPr sz="1200" dirty="0"/>
                        <a:t>едицинская сестра ОСГБУСОССЗН «Областной социально-реабилитационный центр для несовершеннолетних»</a:t>
                      </a:r>
                    </a:p>
                    <a:p>
                      <a:pPr marL="0" lvl="1" indent="0" algn="just" eaLnBrk="1" hangingPunct="1">
                        <a:buNone/>
                      </a:pPr>
                      <a:endParaRPr lang="ru-RU" altLang="en-US" sz="12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2" marR="91442" marT="45731" marB="45731" anchor="ctr"/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sz="1200" dirty="0"/>
                        <a:t>Оператор мониторинга проекта, исполнитель работ</a:t>
                      </a:r>
                      <a:endParaRPr lang="ru-RU" altLang="en-US" sz="12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258892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11194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54ABD5-69EE-49FB-8700-60F2D16594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759" y="476435"/>
            <a:ext cx="5572545" cy="1015014"/>
          </a:xfrm>
        </p:spPr>
        <p:txBody>
          <a:bodyPr>
            <a:normAutofit fontScale="90000"/>
          </a:bodyPr>
          <a:lstStyle/>
          <a:p>
            <a:pPr lvl="0" eaLnBrk="1" hangingPunct="1"/>
            <a:r>
              <a:rPr lang="ru-RU" sz="2200" dirty="0">
                <a:solidFill>
                  <a:schemeClr val="accent2"/>
                </a:solidFill>
                <a:latin typeface="Garamond" panose="02020404030301010803" pitchFamily="18" charset="0"/>
              </a:rPr>
              <a:t>В настоящее время, проблемы здоровья детей стали особенно актуальны, в связи с устойчивой тенденцией ухудшения детского здоровья. </a:t>
            </a:r>
            <a:br>
              <a:rPr lang="ru-RU" sz="2200" dirty="0">
                <a:solidFill>
                  <a:schemeClr val="accent2"/>
                </a:solidFill>
                <a:latin typeface="Garamond" panose="02020404030301010803" pitchFamily="18" charset="0"/>
              </a:rPr>
            </a:br>
            <a:r>
              <a:rPr lang="ru-RU" sz="2200" dirty="0">
                <a:solidFill>
                  <a:schemeClr val="accent2"/>
                </a:solidFill>
                <a:latin typeface="Garamond" panose="02020404030301010803" pitchFamily="18" charset="0"/>
              </a:rPr>
              <a:t>Согласно статисте 59% заболеваний детей в Российской Федерации относятся к группе болезней органов дыхания. </a:t>
            </a:r>
            <a:br>
              <a:rPr lang="ru-RU" dirty="0">
                <a:solidFill>
                  <a:srgbClr val="000000"/>
                </a:solidFill>
                <a:latin typeface="Garamond" panose="02020404030301010803" pitchFamily="18" charset="0"/>
              </a:rPr>
            </a:br>
            <a:endParaRPr lang="ru-RU" dirty="0"/>
          </a:p>
        </p:txBody>
      </p:sp>
      <p:pic>
        <p:nvPicPr>
          <p:cNvPr id="4" name="Рисунок 2">
            <a:extLst>
              <a:ext uri="{FF2B5EF4-FFF2-40B4-BE49-F238E27FC236}">
                <a16:creationId xmlns:a16="http://schemas.microsoft.com/office/drawing/2014/main" id="{61EC0F4A-150B-4862-A2E1-4B0BC487732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55299" y="3106374"/>
            <a:ext cx="7620000" cy="3426936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264CF5C-E612-4B2F-B25D-ACC3C479A6C5}"/>
              </a:ext>
            </a:extLst>
          </p:cNvPr>
          <p:cNvSpPr txBox="1"/>
          <p:nvPr/>
        </p:nvSpPr>
        <p:spPr>
          <a:xfrm>
            <a:off x="6001304" y="476435"/>
            <a:ext cx="609895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eaLnBrk="1" hangingPunct="1">
              <a:buNone/>
            </a:pPr>
            <a:r>
              <a:rPr lang="ru-RU" sz="2000" dirty="0">
                <a:solidFill>
                  <a:schemeClr val="accent2"/>
                </a:solidFill>
                <a:latin typeface="Garamond" panose="02020404030301010803" pitchFamily="18" charset="0"/>
              </a:rPr>
              <a:t>С 2021 года к перечню заболеваний, поражающих органы дыхания добавилась коронавирусная инфекция.</a:t>
            </a:r>
          </a:p>
          <a:p>
            <a:pPr lvl="0" eaLnBrk="1" hangingPunct="1">
              <a:buNone/>
            </a:pPr>
            <a:r>
              <a:rPr lang="ru-RU" sz="2000" dirty="0">
                <a:solidFill>
                  <a:schemeClr val="accent2"/>
                </a:solidFill>
                <a:latin typeface="Garamond" panose="02020404030301010803" pitchFamily="18" charset="0"/>
              </a:rPr>
              <a:t>По данным </a:t>
            </a:r>
            <a:r>
              <a:rPr lang="ru-RU" sz="2000" dirty="0">
                <a:solidFill>
                  <a:schemeClr val="accent2"/>
                </a:solidFill>
                <a:latin typeface="Garamond" panose="02020404030301010803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Роспотребнадзора</a:t>
            </a:r>
            <a:r>
              <a:rPr lang="ru-RU" sz="2000" dirty="0">
                <a:solidFill>
                  <a:schemeClr val="accent2"/>
                </a:solidFill>
                <a:latin typeface="Garamond" panose="02020404030301010803" pitchFamily="18" charset="0"/>
              </a:rPr>
              <a:t>, в стране до десяти процентов детей от общего числа заболевших.</a:t>
            </a:r>
          </a:p>
        </p:txBody>
      </p:sp>
    </p:spTree>
    <p:extLst>
      <p:ext uri="{BB962C8B-B14F-4D97-AF65-F5344CB8AC3E}">
        <p14:creationId xmlns:p14="http://schemas.microsoft.com/office/powerpoint/2010/main" val="5491200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7EF7C6-274A-4519-9B32-60BD31E611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1729" y="112761"/>
            <a:ext cx="9096981" cy="1196845"/>
          </a:xfrm>
        </p:spPr>
        <p:txBody>
          <a:bodyPr>
            <a:normAutofit fontScale="90000"/>
          </a:bodyPr>
          <a:lstStyle/>
          <a:p>
            <a:pPr algn="ctr"/>
            <a:r>
              <a:rPr lang="ru-RU" alt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Введение в предметную область</a:t>
            </a:r>
            <a:br>
              <a:rPr lang="ru-RU" alt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(описание ситуации «как есть»)</a:t>
            </a:r>
            <a:br>
              <a:rPr lang="ru-RU" altLang="ru-RU" sz="2000" dirty="0"/>
            </a:br>
            <a:endParaRPr lang="ru-RU" dirty="0"/>
          </a:p>
        </p:txBody>
      </p:sp>
      <p:graphicFrame>
        <p:nvGraphicFramePr>
          <p:cNvPr id="6" name="Диаграмма 7">
            <a:extLst>
              <a:ext uri="{FF2B5EF4-FFF2-40B4-BE49-F238E27FC236}">
                <a16:creationId xmlns:a16="http://schemas.microsoft.com/office/drawing/2014/main" id="{32780FC9-040F-42E5-96FC-531177CE578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4748201"/>
              </p:ext>
            </p:extLst>
          </p:nvPr>
        </p:nvGraphicFramePr>
        <p:xfrm>
          <a:off x="1828799" y="1615440"/>
          <a:ext cx="7821227" cy="48732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Текст 3">
            <a:extLst>
              <a:ext uri="{FF2B5EF4-FFF2-40B4-BE49-F238E27FC236}">
                <a16:creationId xmlns:a16="http://schemas.microsoft.com/office/drawing/2014/main" id="{AED10189-792E-4F94-81E5-24CB942C85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60124" y="1109710"/>
            <a:ext cx="7821227" cy="798989"/>
          </a:xfrm>
        </p:spPr>
        <p:txBody>
          <a:bodyPr/>
          <a:lstStyle/>
          <a:p>
            <a:pPr algn="ctr" eaLnBrk="1" hangingPunct="1"/>
            <a:r>
              <a:rPr lang="ru-RU" altLang="ru-RU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 заболеваний воспитанников</a:t>
            </a:r>
            <a:r>
              <a:rPr lang="en-US" altLang="ru-RU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областного  социально-реабилитационного центра для несовершеннолетних  (в возрасте от 3 до 7 лет)  за 2024-2025 год.</a:t>
            </a:r>
            <a:endParaRPr lang="ru-RU" altLang="ru-RU" sz="1400" b="1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209470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Схема 11">
            <a:extLst>
              <a:ext uri="{FF2B5EF4-FFF2-40B4-BE49-F238E27FC236}">
                <a16:creationId xmlns:a16="http://schemas.microsoft.com/office/drawing/2014/main" id="{D1AD2F1E-ACD7-48FA-99B3-E5B0DD6DA2E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74770875"/>
              </p:ext>
            </p:extLst>
          </p:nvPr>
        </p:nvGraphicFramePr>
        <p:xfrm>
          <a:off x="677863" y="5450"/>
          <a:ext cx="8596312" cy="10670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7EF1077B-DC63-4CFF-9917-4E5DE0D15F7B}"/>
              </a:ext>
            </a:extLst>
          </p:cNvPr>
          <p:cNvSpPr txBox="1"/>
          <p:nvPr/>
        </p:nvSpPr>
        <p:spPr>
          <a:xfrm>
            <a:off x="825500" y="1352734"/>
            <a:ext cx="610108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buNone/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80 % воспитанников (3-7 лет) поступают в центр из социально-опасных семей и семей, оказавшихся в трудной жизненной ситуации</a:t>
            </a:r>
            <a:endParaRPr lang="ru-RU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Стрелка вниз 10">
            <a:extLst>
              <a:ext uri="{FF2B5EF4-FFF2-40B4-BE49-F238E27FC236}">
                <a16:creationId xmlns:a16="http://schemas.microsoft.com/office/drawing/2014/main" id="{D09E2D3F-7DDF-400F-9091-19572B0740FC}"/>
              </a:ext>
            </a:extLst>
          </p:cNvPr>
          <p:cNvSpPr/>
          <p:nvPr/>
        </p:nvSpPr>
        <p:spPr>
          <a:xfrm>
            <a:off x="3371215" y="2113280"/>
            <a:ext cx="714375" cy="86946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24418C4-A18A-4BD2-BBEB-7EE8781493E4}"/>
              </a:ext>
            </a:extLst>
          </p:cNvPr>
          <p:cNvSpPr txBox="1"/>
          <p:nvPr/>
        </p:nvSpPr>
        <p:spPr>
          <a:xfrm>
            <a:off x="677863" y="3045435"/>
            <a:ext cx="6101080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0" indent="-285750">
              <a:buFontTx/>
              <a:buChar char="-"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Родители не уделяют  должного внимания  здоровью детей;</a:t>
            </a:r>
            <a:endParaRPr lang="en-US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buFontTx/>
              <a:buChar char="-"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Родители не знают о роли «правильного»  ротового дыхания в оздоровлении детей;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285750" lvl="0" indent="-285750">
              <a:buFontTx/>
              <a:buChar char="-"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Дети находились в среде  негативно влияющей на состояние здоровья  (охлаждение,  пассивное курение и т.д.)</a:t>
            </a:r>
            <a:endParaRPr lang="ru-RU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Стрелка вниз 10">
            <a:extLst>
              <a:ext uri="{FF2B5EF4-FFF2-40B4-BE49-F238E27FC236}">
                <a16:creationId xmlns:a16="http://schemas.microsoft.com/office/drawing/2014/main" id="{2F7FD5B7-516C-4E2D-9256-9F9DAB1A5900}"/>
              </a:ext>
            </a:extLst>
          </p:cNvPr>
          <p:cNvSpPr/>
          <p:nvPr/>
        </p:nvSpPr>
        <p:spPr>
          <a:xfrm>
            <a:off x="3371214" y="4852043"/>
            <a:ext cx="714375" cy="92333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2B6D817-6AF9-449F-8B5B-548DAD85459B}"/>
              </a:ext>
            </a:extLst>
          </p:cNvPr>
          <p:cNvSpPr txBox="1"/>
          <p:nvPr/>
        </p:nvSpPr>
        <p:spPr>
          <a:xfrm>
            <a:off x="677863" y="5783444"/>
            <a:ext cx="610108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0" indent="-285750">
              <a:buFontTx/>
              <a:buChar char="-"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детей низкий иммунитет;</a:t>
            </a:r>
            <a:endParaRPr lang="en-US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buFontTx/>
              <a:buChar char="-"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Высокий процент заболеваний органов дыхания;</a:t>
            </a:r>
            <a:endParaRPr lang="en-US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buFontTx/>
              <a:buChar char="-"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 сопутствующих заболеваний.</a:t>
            </a:r>
          </a:p>
        </p:txBody>
      </p:sp>
    </p:spTree>
    <p:extLst>
      <p:ext uri="{BB962C8B-B14F-4D97-AF65-F5344CB8AC3E}">
        <p14:creationId xmlns:p14="http://schemas.microsoft.com/office/powerpoint/2010/main" val="7495919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29B8F8-E598-4D90-B6D5-8BC3CDC3C5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3764" y="0"/>
            <a:ext cx="8596668" cy="833120"/>
          </a:xfrm>
        </p:spPr>
        <p:txBody>
          <a:bodyPr>
            <a:normAutofit/>
          </a:bodyPr>
          <a:lstStyle/>
          <a:p>
            <a:r>
              <a:rPr lang="ru-RU" alt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и результат проекта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F79A15FE-3B56-43DC-88DD-CE10EA0126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3383934"/>
              </p:ext>
            </p:extLst>
          </p:nvPr>
        </p:nvGraphicFramePr>
        <p:xfrm>
          <a:off x="378081" y="751840"/>
          <a:ext cx="9179915" cy="5667472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343025">
                  <a:extLst>
                    <a:ext uri="{9D8B030D-6E8A-4147-A177-3AD203B41FA5}">
                      <a16:colId xmlns:a16="http://schemas.microsoft.com/office/drawing/2014/main" val="3508604826"/>
                    </a:ext>
                  </a:extLst>
                </a:gridCol>
                <a:gridCol w="4938713">
                  <a:extLst>
                    <a:ext uri="{9D8B030D-6E8A-4147-A177-3AD203B41FA5}">
                      <a16:colId xmlns:a16="http://schemas.microsoft.com/office/drawing/2014/main" val="1367702911"/>
                    </a:ext>
                  </a:extLst>
                </a:gridCol>
                <a:gridCol w="981075">
                  <a:extLst>
                    <a:ext uri="{9D8B030D-6E8A-4147-A177-3AD203B41FA5}">
                      <a16:colId xmlns:a16="http://schemas.microsoft.com/office/drawing/2014/main" val="48289566"/>
                    </a:ext>
                  </a:extLst>
                </a:gridCol>
                <a:gridCol w="654050">
                  <a:extLst>
                    <a:ext uri="{9D8B030D-6E8A-4147-A177-3AD203B41FA5}">
                      <a16:colId xmlns:a16="http://schemas.microsoft.com/office/drawing/2014/main" val="1151051310"/>
                    </a:ext>
                  </a:extLst>
                </a:gridCol>
                <a:gridCol w="107950">
                  <a:extLst>
                    <a:ext uri="{9D8B030D-6E8A-4147-A177-3AD203B41FA5}">
                      <a16:colId xmlns:a16="http://schemas.microsoft.com/office/drawing/2014/main" val="2317150736"/>
                    </a:ext>
                  </a:extLst>
                </a:gridCol>
                <a:gridCol w="1155102">
                  <a:extLst>
                    <a:ext uri="{9D8B030D-6E8A-4147-A177-3AD203B41FA5}">
                      <a16:colId xmlns:a16="http://schemas.microsoft.com/office/drawing/2014/main" val="1042445041"/>
                    </a:ext>
                  </a:extLst>
                </a:gridCol>
              </a:tblGrid>
              <a:tr h="465286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sz="1200" b="1" dirty="0"/>
                        <a:t>Цель проекта:</a:t>
                      </a:r>
                      <a:endParaRPr lang="ru-RU" altLang="en-US" sz="12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700" marR="35700" marT="6227" marB="0" anchor="ctr"/>
                </a:tc>
                <a:tc gridSpan="5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buNone/>
                      </a:pPr>
                      <a:r>
                        <a:rPr sz="1200" dirty="0"/>
                        <a:t>Сокращение количества  заболевших воспитанников первой реабилитационной группы простудными заболеваниями и заболеваниями верхних дыхательных путей до </a:t>
                      </a:r>
                      <a:r>
                        <a:rPr sz="1200" b="1" dirty="0"/>
                        <a:t>15 %</a:t>
                      </a:r>
                      <a:r>
                        <a:rPr sz="1200" dirty="0"/>
                        <a:t> к 12 апреля 202</a:t>
                      </a:r>
                      <a:r>
                        <a:rPr lang="ru-RU" sz="1200" dirty="0"/>
                        <a:t>5</a:t>
                      </a:r>
                      <a:r>
                        <a:rPr sz="1200" dirty="0"/>
                        <a:t> года.</a:t>
                      </a:r>
                      <a:endParaRPr lang="ru-RU" altLang="en-US" sz="12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700" marR="35700" marT="6227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0460626"/>
                  </a:ext>
                </a:extLst>
              </a:tr>
              <a:tr h="3714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sz="1200" b="1" dirty="0"/>
                        <a:t>Способ достижения цели:</a:t>
                      </a:r>
                      <a:endParaRPr lang="ru-RU" altLang="en-US" sz="12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700" marR="35700" marT="6227" marB="0" anchor="ctr"/>
                </a:tc>
                <a:tc gridSpan="5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buNone/>
                      </a:pPr>
                      <a:r>
                        <a:rPr sz="1200" dirty="0"/>
                        <a:t>Использование дыхательной гимнастик в различных видах детской деятельности</a:t>
                      </a:r>
                      <a:endParaRPr lang="ru-RU" altLang="en-US" sz="12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700" marR="35700" marT="6227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1578789"/>
                  </a:ext>
                </a:extLst>
              </a:tr>
              <a:tr h="174625">
                <a:tc rowSpan="3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sz="1200" b="1" dirty="0"/>
                        <a:t>Результат проекта:</a:t>
                      </a:r>
                      <a:endParaRPr lang="ru-RU" altLang="en-US" sz="12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700" marR="35700" marT="6227" marB="0" anchor="ctr"/>
                </a:tc>
                <a:tc rowSpan="2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1100" b="1" dirty="0"/>
                        <a:t>Результат:</a:t>
                      </a:r>
                      <a:endParaRPr lang="ru-RU" altLang="en-US" sz="11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700" marR="35700" marT="6227" marB="0" anchor="ctr"/>
                </a:tc>
                <a:tc rowSpan="2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1100" b="1" dirty="0"/>
                        <a:t>Базовое значение</a:t>
                      </a:r>
                      <a:endParaRPr lang="ru-RU" altLang="en-US" sz="1100" b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700" marR="35700" marT="6227" marB="0"/>
                </a:tc>
                <a:tc gridSpan="3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1100" b="1" dirty="0"/>
                        <a:t>Период, год</a:t>
                      </a:r>
                      <a:endParaRPr lang="ru-RU" altLang="en-US" sz="1100" b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700" marR="35700" marT="6227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4408903"/>
                  </a:ext>
                </a:extLst>
              </a:tr>
              <a:tr h="17303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1100" b="1" dirty="0"/>
                        <a:t>202</a:t>
                      </a:r>
                      <a:r>
                        <a:rPr lang="ru-RU" sz="1100" b="1" dirty="0"/>
                        <a:t>4</a:t>
                      </a:r>
                      <a:endParaRPr lang="ru-RU" sz="11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700" marR="35700" marT="6227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1100" b="1" dirty="0"/>
                        <a:t>202</a:t>
                      </a:r>
                      <a:r>
                        <a:rPr lang="ru-RU" sz="1100" b="1" dirty="0"/>
                        <a:t>5</a:t>
                      </a:r>
                      <a:endParaRPr lang="ru-RU" sz="11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700" marR="35700" marT="6227" marB="0" anchor="ctr"/>
                </a:tc>
                <a:extLst>
                  <a:ext uri="{0D108BD9-81ED-4DB2-BD59-A6C34878D82A}">
                    <a16:rowId xmlns:a16="http://schemas.microsoft.com/office/drawing/2014/main" val="3052865352"/>
                  </a:ext>
                </a:extLst>
              </a:tr>
              <a:tr h="46355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buNone/>
                      </a:pPr>
                      <a:r>
                        <a:rPr sz="1200" dirty="0"/>
                        <a:t>Количество  простудных заболеваний и заболеваний верхних дыхательных путей среди воспитанников (3- 7 лет) к 12 июля  202</a:t>
                      </a:r>
                      <a:r>
                        <a:rPr lang="ru-RU" sz="1200" dirty="0"/>
                        <a:t>5</a:t>
                      </a:r>
                      <a:r>
                        <a:rPr sz="1200" dirty="0"/>
                        <a:t> года сократилось  до 15 % </a:t>
                      </a:r>
                      <a:endParaRPr lang="ru-RU" altLang="en-US" sz="12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700" marR="35700" marT="6227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3500225"/>
                  </a:ext>
                </a:extLst>
              </a:tr>
              <a:tr h="188912">
                <a:tc rowSpan="11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sz="1200" b="1" dirty="0"/>
                        <a:t>Требования </a:t>
                      </a:r>
                    </a:p>
                    <a:p>
                      <a:pPr lvl="0" eaLnBrk="1" hangingPunct="1">
                        <a:buNone/>
                      </a:pPr>
                      <a:r>
                        <a:rPr sz="1200" b="1" dirty="0"/>
                        <a:t>к результату проекта:</a:t>
                      </a:r>
                      <a:endParaRPr lang="ru-RU" altLang="en-US" sz="12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700" marR="35700" marT="6227" marB="0" anchor="ctr"/>
                </a:tc>
                <a:tc rowSpan="2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1200" b="1" dirty="0"/>
                        <a:t>Требования к результату</a:t>
                      </a:r>
                      <a:endParaRPr lang="ru-RU" altLang="en-US" sz="12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700" marR="35700" marT="6227" marB="0"/>
                </a:tc>
                <a:tc rowSpan="2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1200" b="1" dirty="0"/>
                        <a:t>Базовое значение</a:t>
                      </a:r>
                      <a:endParaRPr lang="ru-RU" altLang="en-US" sz="1200" b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700" marR="35700" marT="6227" marB="0"/>
                </a:tc>
                <a:tc gridSpan="3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1200" b="1" dirty="0"/>
                        <a:t>Период, год</a:t>
                      </a:r>
                      <a:endParaRPr lang="ru-RU" altLang="en-US" sz="12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700" marR="35700" marT="6227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0166671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1200" b="1" dirty="0"/>
                        <a:t>202</a:t>
                      </a:r>
                      <a:r>
                        <a:rPr lang="ru-RU" sz="1200" b="1" dirty="0"/>
                        <a:t>4</a:t>
                      </a:r>
                      <a:endParaRPr lang="ru-RU" altLang="en-US" sz="12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700" marR="35700" marT="6227" marB="0" anchor="ctr"/>
                </a:tc>
                <a:tc gridSpan="2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1200" b="1" dirty="0"/>
                        <a:t>202</a:t>
                      </a:r>
                      <a:r>
                        <a:rPr lang="ru-RU" sz="1200" b="1" dirty="0"/>
                        <a:t>5</a:t>
                      </a:r>
                      <a:endParaRPr lang="ru-RU" altLang="en-US" sz="12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700" marR="35700" marT="6227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6219130"/>
                  </a:ext>
                </a:extLst>
              </a:tr>
              <a:tr h="30956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200" dirty="0"/>
                        <a:t>Проведен  мониторинг уровня заболеваемости воспитанников</a:t>
                      </a:r>
                      <a:endParaRPr lang="ru-RU" altLang="en-US" sz="12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1200" dirty="0"/>
                        <a:t>2</a:t>
                      </a:r>
                      <a:endParaRPr lang="ru-RU" altLang="en-US" sz="12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700" marR="35700" marT="6227" marB="0" anchor="ctr"/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1200" dirty="0"/>
                        <a:t>1</a:t>
                      </a:r>
                      <a:endParaRPr lang="ru-RU" altLang="en-US" sz="12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700" marR="35700" marT="6227" marB="0" anchor="ctr"/>
                </a:tc>
                <a:tc gridSpan="2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1200" dirty="0"/>
                        <a:t>1</a:t>
                      </a:r>
                      <a:endParaRPr lang="ru-RU" altLang="en-US" sz="12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700" marR="35700" marT="6227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04323811"/>
                  </a:ext>
                </a:extLst>
              </a:tr>
              <a:tr h="4572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defTabSz="457200" eaLnBrk="1" hangingPunct="1">
                        <a:buNone/>
                      </a:pPr>
                      <a:r>
                        <a:rPr sz="1200" dirty="0"/>
                        <a:t>Разработан  план взаимодействия специалистов - участников  проекта (мед. работники, воспитатели, учитель-логопед)</a:t>
                      </a:r>
                      <a:endParaRPr lang="ru-RU" altLang="en-US" sz="12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1200" dirty="0"/>
                        <a:t>1</a:t>
                      </a:r>
                      <a:endParaRPr lang="ru-RU" altLang="en-US" sz="12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700" marR="35700" marT="6227" marB="0" anchor="ctr"/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1200" dirty="0"/>
                        <a:t>0</a:t>
                      </a:r>
                      <a:endParaRPr lang="ru-RU" altLang="en-US" sz="12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700" marR="35700" marT="6227" marB="0" anchor="ctr"/>
                </a:tc>
                <a:tc gridSpan="2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1200" dirty="0"/>
                        <a:t>1</a:t>
                      </a:r>
                      <a:endParaRPr lang="ru-RU" altLang="en-US" sz="12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700" marR="35700" marT="6227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9080839"/>
                  </a:ext>
                </a:extLst>
              </a:tr>
              <a:tr h="27305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200" dirty="0"/>
                        <a:t>Разработан  цикла занятий  «Валеология для малышей»</a:t>
                      </a:r>
                      <a:endParaRPr lang="ru-RU" altLang="en-US" sz="12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457200" eaLnBrk="1" hangingPunct="1">
                        <a:buNone/>
                      </a:pPr>
                      <a:r>
                        <a:rPr sz="1200" dirty="0"/>
                        <a:t>1</a:t>
                      </a:r>
                      <a:endParaRPr lang="ru-RU" altLang="en-US" sz="12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700" marR="35700" marT="6227" marB="0" anchor="ctr"/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1200" dirty="0"/>
                        <a:t>0</a:t>
                      </a:r>
                      <a:endParaRPr lang="ru-RU" altLang="en-US" sz="12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700" marR="35700" marT="6227" marB="0" anchor="ctr"/>
                </a:tc>
                <a:tc gridSpan="2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457200" eaLnBrk="1" hangingPunct="1">
                        <a:buNone/>
                      </a:pPr>
                      <a:r>
                        <a:rPr sz="1200" dirty="0"/>
                        <a:t>1</a:t>
                      </a:r>
                      <a:endParaRPr lang="ru-RU" altLang="en-US" sz="12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700" marR="35700" marT="6227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0578909"/>
                  </a:ext>
                </a:extLst>
              </a:tr>
              <a:tr h="31115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200" dirty="0"/>
                        <a:t>Проведен мастер-класс «Дыхательная гимнастика»</a:t>
                      </a:r>
                      <a:endParaRPr lang="ru-RU" altLang="en-US" sz="12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457200" eaLnBrk="1" hangingPunct="1">
                        <a:buNone/>
                      </a:pPr>
                      <a:r>
                        <a:rPr sz="1200" dirty="0"/>
                        <a:t>1</a:t>
                      </a:r>
                      <a:endParaRPr lang="ru-RU" altLang="en-US" sz="12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700" marR="35700" marT="6227" marB="0" anchor="ctr"/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1200" dirty="0"/>
                        <a:t>0</a:t>
                      </a:r>
                      <a:endParaRPr lang="ru-RU" altLang="en-US" sz="12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700" marR="35700" marT="6227" marB="0" anchor="ctr"/>
                </a:tc>
                <a:tc gridSpan="2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457200" eaLnBrk="1" hangingPunct="1">
                        <a:buNone/>
                      </a:pPr>
                      <a:r>
                        <a:rPr sz="1200" dirty="0"/>
                        <a:t>1</a:t>
                      </a:r>
                      <a:endParaRPr lang="ru-RU" altLang="en-US" sz="12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700" marR="35700" marT="6227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18771249"/>
                  </a:ext>
                </a:extLst>
              </a:tr>
              <a:tr h="4572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200" dirty="0"/>
                        <a:t>Подготовлен комплекс утренней гимнастики с чередованием общеразвивающих и дыхательных упражнений  (1:1)</a:t>
                      </a:r>
                      <a:endParaRPr lang="ru-RU" altLang="en-US" sz="12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1200" dirty="0"/>
                        <a:t>1</a:t>
                      </a:r>
                      <a:endParaRPr lang="ru-RU" altLang="en-US" sz="12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700" marR="35700" marT="6227" marB="0" anchor="ctr"/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1200" dirty="0"/>
                        <a:t>0</a:t>
                      </a:r>
                      <a:endParaRPr lang="ru-RU" altLang="en-US" sz="12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700" marR="35700" marT="6227" marB="0" anchor="ctr"/>
                </a:tc>
                <a:tc gridSpan="2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1200" dirty="0"/>
                        <a:t>1</a:t>
                      </a:r>
                      <a:endParaRPr lang="ru-RU" altLang="en-US" sz="12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700" marR="35700" marT="6227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6375148"/>
                  </a:ext>
                </a:extLst>
              </a:tr>
              <a:tr h="27463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200" dirty="0"/>
                        <a:t>Оформлена  картотека дыхательной гимнастики</a:t>
                      </a:r>
                      <a:endParaRPr lang="ru-RU" altLang="en-US" sz="12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1200" dirty="0"/>
                        <a:t>1</a:t>
                      </a:r>
                      <a:endParaRPr lang="ru-RU" altLang="en-US" sz="12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700" marR="35700" marT="6227" marB="0" anchor="ctr"/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1200" dirty="0"/>
                        <a:t>0</a:t>
                      </a:r>
                      <a:endParaRPr lang="ru-RU" altLang="en-US" sz="12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700" marR="35700" marT="6227" marB="0" anchor="ctr"/>
                </a:tc>
                <a:tc gridSpan="2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1200" dirty="0"/>
                        <a:t>1</a:t>
                      </a:r>
                      <a:endParaRPr lang="ru-RU" altLang="en-US" sz="12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700" marR="35700" marT="6227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7353"/>
                  </a:ext>
                </a:extLst>
              </a:tr>
              <a:tr h="27463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200" dirty="0"/>
                        <a:t>Подготовлено 7  атрибутов для самостоятельной деятельности детей</a:t>
                      </a:r>
                      <a:endParaRPr lang="ru-RU" altLang="en-US" sz="12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457200" eaLnBrk="1" hangingPunct="1">
                        <a:buNone/>
                      </a:pPr>
                      <a:r>
                        <a:rPr sz="1200" dirty="0"/>
                        <a:t>1</a:t>
                      </a:r>
                      <a:endParaRPr lang="ru-RU" altLang="en-US" sz="12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700" marR="35700" marT="6227" marB="0" anchor="ctr"/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1200" dirty="0"/>
                        <a:t>0</a:t>
                      </a:r>
                      <a:endParaRPr lang="ru-RU" altLang="en-US" sz="12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700" marR="35700" marT="6227" marB="0" anchor="ctr"/>
                </a:tc>
                <a:tc gridSpan="2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1200" dirty="0"/>
                        <a:t>7</a:t>
                      </a:r>
                      <a:endParaRPr lang="ru-RU" altLang="en-US" sz="12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700" marR="35700" marT="6227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4996082"/>
                  </a:ext>
                </a:extLst>
              </a:tr>
              <a:tr h="4572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200" dirty="0"/>
                        <a:t>Разработан комплекс игр  на развитие дыхания и укрепление артикуляционного аппарата</a:t>
                      </a:r>
                      <a:endParaRPr lang="ru-RU" altLang="en-US" sz="12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457200" eaLnBrk="1" hangingPunct="1">
                        <a:buNone/>
                      </a:pPr>
                      <a:r>
                        <a:rPr sz="1200" dirty="0"/>
                        <a:t>1</a:t>
                      </a:r>
                      <a:endParaRPr lang="ru-RU" altLang="en-US" sz="12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700" marR="35700" marT="6227" marB="0" anchor="ctr"/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1200" dirty="0"/>
                        <a:t>0</a:t>
                      </a:r>
                      <a:endParaRPr lang="ru-RU" altLang="en-US" sz="12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700" marR="35700" marT="6227" marB="0" anchor="ctr"/>
                </a:tc>
                <a:tc gridSpan="2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1200" dirty="0"/>
                        <a:t>1</a:t>
                      </a:r>
                      <a:endParaRPr lang="ru-RU" altLang="en-US" sz="12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700" marR="35700" marT="6227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9875712"/>
                  </a:ext>
                </a:extLst>
              </a:tr>
              <a:tr h="31115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200" dirty="0"/>
                        <a:t>Проведен  спортивный праздник «Путешествие в страну Дыхания»</a:t>
                      </a:r>
                      <a:endParaRPr lang="ru-RU" altLang="en-US" sz="12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457200" eaLnBrk="1" hangingPunct="1">
                        <a:buNone/>
                      </a:pPr>
                      <a:r>
                        <a:rPr sz="1200" dirty="0"/>
                        <a:t>1</a:t>
                      </a:r>
                      <a:endParaRPr lang="ru-RU" altLang="en-US" sz="12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700" marR="35700" marT="6227" marB="0" anchor="ctr"/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1200" dirty="0"/>
                        <a:t>0</a:t>
                      </a:r>
                      <a:endParaRPr lang="ru-RU" altLang="en-US" sz="12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700" marR="35700" marT="6227" marB="0" anchor="ctr"/>
                </a:tc>
                <a:tc gridSpan="2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1200" dirty="0"/>
                        <a:t>1</a:t>
                      </a:r>
                      <a:endParaRPr lang="ru-RU" altLang="en-US" sz="12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700" marR="35700" marT="6227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13328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83084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E58173-5A3C-447F-8B88-C71359C1B0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125" y="162560"/>
            <a:ext cx="8596668" cy="890321"/>
          </a:xfrm>
        </p:spPr>
        <p:txBody>
          <a:bodyPr>
            <a:normAutofit/>
          </a:bodyPr>
          <a:lstStyle/>
          <a:p>
            <a:pPr algn="ctr"/>
            <a:r>
              <a:rPr lang="ru-RU" alt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и результат проекта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38FF7ED2-F149-4E37-8EE2-0D16E08F66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8963313"/>
              </p:ext>
            </p:extLst>
          </p:nvPr>
        </p:nvGraphicFramePr>
        <p:xfrm>
          <a:off x="546543" y="1401216"/>
          <a:ext cx="8858250" cy="4055567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1343025">
                  <a:extLst>
                    <a:ext uri="{9D8B030D-6E8A-4147-A177-3AD203B41FA5}">
                      <a16:colId xmlns:a16="http://schemas.microsoft.com/office/drawing/2014/main" val="2726378865"/>
                    </a:ext>
                  </a:extLst>
                </a:gridCol>
                <a:gridCol w="4938713">
                  <a:extLst>
                    <a:ext uri="{9D8B030D-6E8A-4147-A177-3AD203B41FA5}">
                      <a16:colId xmlns:a16="http://schemas.microsoft.com/office/drawing/2014/main" val="391149972"/>
                    </a:ext>
                  </a:extLst>
                </a:gridCol>
                <a:gridCol w="981075">
                  <a:extLst>
                    <a:ext uri="{9D8B030D-6E8A-4147-A177-3AD203B41FA5}">
                      <a16:colId xmlns:a16="http://schemas.microsoft.com/office/drawing/2014/main" val="1497976348"/>
                    </a:ext>
                  </a:extLst>
                </a:gridCol>
                <a:gridCol w="654050">
                  <a:extLst>
                    <a:ext uri="{9D8B030D-6E8A-4147-A177-3AD203B41FA5}">
                      <a16:colId xmlns:a16="http://schemas.microsoft.com/office/drawing/2014/main" val="2344500771"/>
                    </a:ext>
                  </a:extLst>
                </a:gridCol>
                <a:gridCol w="941387">
                  <a:extLst>
                    <a:ext uri="{9D8B030D-6E8A-4147-A177-3AD203B41FA5}">
                      <a16:colId xmlns:a16="http://schemas.microsoft.com/office/drawing/2014/main" val="927267172"/>
                    </a:ext>
                  </a:extLst>
                </a:gridCol>
              </a:tblGrid>
              <a:tr h="188913">
                <a:tc rowSpan="4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sz="1200" b="1" dirty="0"/>
                        <a:t>Требования </a:t>
                      </a:r>
                    </a:p>
                    <a:p>
                      <a:pPr lvl="0" eaLnBrk="1" hangingPunct="1">
                        <a:buNone/>
                      </a:pPr>
                      <a:r>
                        <a:rPr sz="1200" b="1" dirty="0"/>
                        <a:t>к результату проекта:</a:t>
                      </a:r>
                      <a:endParaRPr lang="ru-RU" altLang="en-US" sz="12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700" marR="35700" marT="6226" marB="0" anchor="ctr"/>
                </a:tc>
                <a:tc rowSpan="2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1200" b="1" dirty="0"/>
                        <a:t>Требования к результату</a:t>
                      </a:r>
                      <a:endParaRPr lang="ru-RU" altLang="en-US" sz="12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700" marR="35700" marT="6226" marB="0"/>
                </a:tc>
                <a:tc rowSpan="2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1200" b="1" dirty="0"/>
                        <a:t>Базовое значение</a:t>
                      </a:r>
                      <a:endParaRPr lang="ru-RU" altLang="en-US" sz="1200" b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700" marR="35700" marT="6226" marB="0"/>
                </a:tc>
                <a:tc gridSpan="2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1200" b="1" dirty="0"/>
                        <a:t>Период, год</a:t>
                      </a:r>
                      <a:endParaRPr lang="ru-RU" altLang="en-US" sz="12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700" marR="35700" marT="6226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99523124"/>
                  </a:ext>
                </a:extLst>
              </a:tr>
              <a:tr h="18891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1200" b="1" dirty="0"/>
                        <a:t>202</a:t>
                      </a:r>
                      <a:r>
                        <a:rPr lang="ru-RU" sz="1200" b="1" dirty="0"/>
                        <a:t>4</a:t>
                      </a:r>
                      <a:endParaRPr lang="ru-RU" sz="12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700" marR="35700" marT="6226" marB="0" anchor="ctr"/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1200" b="1" dirty="0"/>
                        <a:t>202</a:t>
                      </a:r>
                      <a:r>
                        <a:rPr lang="ru-RU" sz="1200" b="1" dirty="0"/>
                        <a:t>5</a:t>
                      </a:r>
                      <a:endParaRPr lang="ru-RU" sz="12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700" marR="35700" marT="6226" marB="0" anchor="ctr"/>
                </a:tc>
                <a:extLst>
                  <a:ext uri="{0D108BD9-81ED-4DB2-BD59-A6C34878D82A}">
                    <a16:rowId xmlns:a16="http://schemas.microsoft.com/office/drawing/2014/main" val="1345969060"/>
                  </a:ext>
                </a:extLst>
              </a:tr>
              <a:tr h="128746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200" dirty="0"/>
                        <a:t>Подготовлены  рекомендаций родителям по профилактике заболеваний органов дыхания у детей дошкольного возраста</a:t>
                      </a:r>
                      <a:endParaRPr lang="ru-RU" altLang="en-US" sz="12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712" marB="45712"/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457200" eaLnBrk="1" hangingPunct="1">
                        <a:buNone/>
                      </a:pPr>
                      <a:r>
                        <a:rPr sz="1200" dirty="0"/>
                        <a:t>1</a:t>
                      </a:r>
                      <a:endParaRPr lang="ru-RU" altLang="en-US" sz="12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700" marR="35700" marT="6226" marB="0" anchor="ctr"/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1200" dirty="0"/>
                        <a:t>0</a:t>
                      </a:r>
                      <a:endParaRPr lang="ru-RU" altLang="en-US" sz="12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700" marR="35700" marT="6226" marB="0" anchor="ctr"/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sz="1200" dirty="0"/>
                    </a:p>
                    <a:p>
                      <a:pPr lvl="0" algn="ctr" eaLnBrk="1" hangingPunct="1">
                        <a:buNone/>
                      </a:pPr>
                      <a:endParaRPr sz="1200" dirty="0"/>
                    </a:p>
                    <a:p>
                      <a:pPr lvl="0" algn="ctr" eaLnBrk="1" hangingPunct="1">
                        <a:buNone/>
                      </a:pPr>
                      <a:endParaRPr sz="1200" dirty="0"/>
                    </a:p>
                    <a:p>
                      <a:pPr lvl="0" algn="ctr" eaLnBrk="1" hangingPunct="1">
                        <a:buNone/>
                      </a:pPr>
                      <a:r>
                        <a:rPr sz="1200" dirty="0"/>
                        <a:t>1</a:t>
                      </a:r>
                    </a:p>
                    <a:p>
                      <a:pPr lvl="0" algn="ctr" eaLnBrk="1" hangingPunct="1">
                        <a:buNone/>
                      </a:pPr>
                      <a:endParaRPr sz="1200" dirty="0"/>
                    </a:p>
                    <a:p>
                      <a:pPr lvl="0" algn="ctr" eaLnBrk="1" hangingPunct="1">
                        <a:buNone/>
                      </a:pPr>
                      <a:endParaRPr sz="1200" dirty="0"/>
                    </a:p>
                    <a:p>
                      <a:pPr lvl="0" algn="ctr" eaLnBrk="1" hangingPunct="1">
                        <a:buNone/>
                      </a:pPr>
                      <a:endParaRPr lang="ru-RU" altLang="en-US" sz="12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700" marR="35700" marT="6226" marB="0" anchor="ctr"/>
                </a:tc>
                <a:extLst>
                  <a:ext uri="{0D108BD9-81ED-4DB2-BD59-A6C34878D82A}">
                    <a16:rowId xmlns:a16="http://schemas.microsoft.com/office/drawing/2014/main" val="2537959947"/>
                  </a:ext>
                </a:extLst>
              </a:tr>
              <a:tr h="12858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200" dirty="0"/>
                        <a:t>Информация о проекте размещена на официальном сайте учреждения</a:t>
                      </a:r>
                      <a:endParaRPr lang="ru-RU" altLang="en-US" sz="12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712" marB="45712"/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457200" eaLnBrk="1" hangingPunct="1">
                        <a:buNone/>
                      </a:pPr>
                      <a:r>
                        <a:rPr sz="1200" dirty="0"/>
                        <a:t>3</a:t>
                      </a:r>
                      <a:endParaRPr lang="ru-RU" altLang="en-US" sz="12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700" marR="35700" marT="6226" marB="0" anchor="ctr"/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457200" eaLnBrk="1" hangingPunct="1">
                        <a:buNone/>
                      </a:pPr>
                      <a:r>
                        <a:rPr sz="1200" dirty="0"/>
                        <a:t>1</a:t>
                      </a:r>
                      <a:endParaRPr lang="ru-RU" altLang="en-US" sz="12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700" marR="35700" marT="6226" marB="0" anchor="ctr"/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457200" eaLnBrk="1" hangingPunct="1">
                        <a:buNone/>
                      </a:pPr>
                      <a:endParaRPr sz="1200" dirty="0"/>
                    </a:p>
                    <a:p>
                      <a:pPr lvl="0" algn="ctr" defTabSz="457200" eaLnBrk="1" hangingPunct="1">
                        <a:buNone/>
                      </a:pPr>
                      <a:endParaRPr sz="1200" dirty="0"/>
                    </a:p>
                    <a:p>
                      <a:pPr lvl="0" algn="ctr" defTabSz="457200" eaLnBrk="1" hangingPunct="1">
                        <a:buNone/>
                      </a:pPr>
                      <a:endParaRPr sz="1200" dirty="0"/>
                    </a:p>
                    <a:p>
                      <a:pPr lvl="0" algn="ctr" defTabSz="457200" eaLnBrk="1" hangingPunct="1">
                        <a:buNone/>
                      </a:pPr>
                      <a:r>
                        <a:rPr sz="1200" dirty="0"/>
                        <a:t>2</a:t>
                      </a:r>
                    </a:p>
                    <a:p>
                      <a:pPr lvl="0" algn="ctr" defTabSz="457200" eaLnBrk="1" hangingPunct="1">
                        <a:buNone/>
                      </a:pPr>
                      <a:endParaRPr sz="1200" dirty="0"/>
                    </a:p>
                    <a:p>
                      <a:pPr lvl="0" algn="ctr" defTabSz="457200" eaLnBrk="1" hangingPunct="1">
                        <a:buNone/>
                      </a:pPr>
                      <a:endParaRPr sz="1200" dirty="0"/>
                    </a:p>
                    <a:p>
                      <a:pPr lvl="0" algn="ctr" defTabSz="457200" eaLnBrk="1" hangingPunct="1">
                        <a:buNone/>
                      </a:pPr>
                      <a:endParaRPr lang="ru-RU" altLang="en-US" sz="12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700" marR="35700" marT="6226" marB="0" anchor="ctr"/>
                </a:tc>
                <a:extLst>
                  <a:ext uri="{0D108BD9-81ED-4DB2-BD59-A6C34878D82A}">
                    <a16:rowId xmlns:a16="http://schemas.microsoft.com/office/drawing/2014/main" val="3551479315"/>
                  </a:ext>
                </a:extLst>
              </a:tr>
              <a:tr h="1103312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sz="1200" b="1" dirty="0"/>
                        <a:t>Пользователи результатом:</a:t>
                      </a:r>
                    </a:p>
                    <a:p>
                      <a:pPr lvl="0" eaLnBrk="1" hangingPunct="1">
                        <a:buNone/>
                      </a:pPr>
                      <a:endParaRPr sz="1200" b="1" dirty="0"/>
                    </a:p>
                    <a:p>
                      <a:pPr lvl="0" eaLnBrk="1" hangingPunct="1">
                        <a:buNone/>
                      </a:pPr>
                      <a:endParaRPr sz="1200" b="1" dirty="0"/>
                    </a:p>
                    <a:p>
                      <a:pPr lvl="0" eaLnBrk="1" hangingPunct="1">
                        <a:buNone/>
                      </a:pPr>
                      <a:endParaRPr sz="1200" b="1" dirty="0"/>
                    </a:p>
                    <a:p>
                      <a:pPr lvl="0" eaLnBrk="1" hangingPunct="1">
                        <a:buNone/>
                      </a:pPr>
                      <a:endParaRPr lang="ru-RU" altLang="en-US" sz="1200" b="1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700" marR="35700" marT="6226" marB="0" anchor="ctr"/>
                </a:tc>
                <a:tc gridSpan="4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buNone/>
                      </a:pPr>
                      <a:r>
                        <a:rPr sz="1400" dirty="0"/>
                        <a:t>Воспитанники ОСГБУСОССЗН «Областной социально-реабилитационный центр для несовершеннолетних» в возрасте от 3 до 7 лет, родители (законные представители)</a:t>
                      </a:r>
                      <a:endParaRPr lang="ru-RU" altLang="en-US" sz="14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700" marR="35700" marT="6226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5833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20812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8E52ADE-76AB-448B-B4AF-43D544E821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7654" y="284480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ru-RU" alt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Введение в предметную область</a:t>
            </a:r>
            <a:br>
              <a:rPr lang="ru-RU" alt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(описание ситуации «как будет»)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Схема 6">
            <a:extLst>
              <a:ext uri="{FF2B5EF4-FFF2-40B4-BE49-F238E27FC236}">
                <a16:creationId xmlns:a16="http://schemas.microsoft.com/office/drawing/2014/main" id="{08BCEEE7-CF35-435E-BD32-97D38F8F880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47487458"/>
              </p:ext>
            </p:extLst>
          </p:nvPr>
        </p:nvGraphicFramePr>
        <p:xfrm>
          <a:off x="1493520" y="1605280"/>
          <a:ext cx="8188960" cy="5201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368338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DFE93274-FCA7-4C6A-BEBD-301B201E92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224" y="103573"/>
            <a:ext cx="8596312" cy="1320800"/>
          </a:xfrm>
          <a:ln/>
        </p:spPr>
        <p:txBody>
          <a:bodyPr vert="horz" wrap="square" lIns="91440" tIns="45720" rIns="91440" bIns="45720" anchor="ctr" anchorCtr="0">
            <a:normAutofit fontScale="90000"/>
          </a:bodyPr>
          <a:lstStyle/>
          <a:p>
            <a:pPr algn="ctr" eaLnBrk="1" hangingPunct="1"/>
            <a:r>
              <a:rPr lang="ru-RU" alt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блоки работ проекта</a:t>
            </a:r>
            <a:br>
              <a:rPr lang="ru-RU" altLang="ru-RU" sz="3000" dirty="0"/>
            </a:br>
            <a:br>
              <a:rPr lang="ru-RU" altLang="ru-RU" sz="3000" dirty="0"/>
            </a:br>
            <a:endParaRPr lang="ru-RU" altLang="ru-RU" sz="3000" dirty="0"/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1BA4EE14-2DCB-4C88-9BCC-26DD54CD51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5659256"/>
              </p:ext>
            </p:extLst>
          </p:nvPr>
        </p:nvGraphicFramePr>
        <p:xfrm>
          <a:off x="1148380" y="563754"/>
          <a:ext cx="8334573" cy="6294246"/>
        </p:xfrm>
        <a:graphic>
          <a:graphicData uri="http://schemas.openxmlformats.org/drawingml/2006/table">
            <a:tbl>
              <a:tblPr/>
              <a:tblGrid>
                <a:gridCol w="268485">
                  <a:extLst>
                    <a:ext uri="{9D8B030D-6E8A-4147-A177-3AD203B41FA5}">
                      <a16:colId xmlns:a16="http://schemas.microsoft.com/office/drawing/2014/main" val="2142260937"/>
                    </a:ext>
                  </a:extLst>
                </a:gridCol>
                <a:gridCol w="1727200">
                  <a:extLst>
                    <a:ext uri="{9D8B030D-6E8A-4147-A177-3AD203B41FA5}">
                      <a16:colId xmlns:a16="http://schemas.microsoft.com/office/drawing/2014/main" val="849734299"/>
                    </a:ext>
                  </a:extLst>
                </a:gridCol>
                <a:gridCol w="496888">
                  <a:extLst>
                    <a:ext uri="{9D8B030D-6E8A-4147-A177-3AD203B41FA5}">
                      <a16:colId xmlns:a16="http://schemas.microsoft.com/office/drawing/2014/main" val="1618006644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1923109953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3457160439"/>
                    </a:ext>
                  </a:extLst>
                </a:gridCol>
                <a:gridCol w="503237">
                  <a:extLst>
                    <a:ext uri="{9D8B030D-6E8A-4147-A177-3AD203B41FA5}">
                      <a16:colId xmlns:a16="http://schemas.microsoft.com/office/drawing/2014/main" val="685049554"/>
                    </a:ext>
                  </a:extLst>
                </a:gridCol>
                <a:gridCol w="576263">
                  <a:extLst>
                    <a:ext uri="{9D8B030D-6E8A-4147-A177-3AD203B41FA5}">
                      <a16:colId xmlns:a16="http://schemas.microsoft.com/office/drawing/2014/main" val="4022152699"/>
                    </a:ext>
                  </a:extLst>
                </a:gridCol>
                <a:gridCol w="504825">
                  <a:extLst>
                    <a:ext uri="{9D8B030D-6E8A-4147-A177-3AD203B41FA5}">
                      <a16:colId xmlns:a16="http://schemas.microsoft.com/office/drawing/2014/main" val="2845413549"/>
                    </a:ext>
                  </a:extLst>
                </a:gridCol>
                <a:gridCol w="576262">
                  <a:extLst>
                    <a:ext uri="{9D8B030D-6E8A-4147-A177-3AD203B41FA5}">
                      <a16:colId xmlns:a16="http://schemas.microsoft.com/office/drawing/2014/main" val="1843816905"/>
                    </a:ext>
                  </a:extLst>
                </a:gridCol>
                <a:gridCol w="576263">
                  <a:extLst>
                    <a:ext uri="{9D8B030D-6E8A-4147-A177-3AD203B41FA5}">
                      <a16:colId xmlns:a16="http://schemas.microsoft.com/office/drawing/2014/main" val="999335443"/>
                    </a:ext>
                  </a:extLst>
                </a:gridCol>
                <a:gridCol w="681037">
                  <a:extLst>
                    <a:ext uri="{9D8B030D-6E8A-4147-A177-3AD203B41FA5}">
                      <a16:colId xmlns:a16="http://schemas.microsoft.com/office/drawing/2014/main" val="2355835132"/>
                    </a:ext>
                  </a:extLst>
                </a:gridCol>
                <a:gridCol w="574675">
                  <a:extLst>
                    <a:ext uri="{9D8B030D-6E8A-4147-A177-3AD203B41FA5}">
                      <a16:colId xmlns:a16="http://schemas.microsoft.com/office/drawing/2014/main" val="2937913302"/>
                    </a:ext>
                  </a:extLst>
                </a:gridCol>
                <a:gridCol w="528638">
                  <a:extLst>
                    <a:ext uri="{9D8B030D-6E8A-4147-A177-3AD203B41FA5}">
                      <a16:colId xmlns:a16="http://schemas.microsoft.com/office/drawing/2014/main" val="2307781687"/>
                    </a:ext>
                  </a:extLst>
                </a:gridCol>
              </a:tblGrid>
              <a:tr h="251501">
                <a:tc rowSpan="2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100" b="1" dirty="0">
                          <a:solidFill>
                            <a:srgbClr val="FFFFFF"/>
                          </a:solidFill>
                          <a:latin typeface="Garamond" panose="02020404030301010803" pitchFamily="18" charset="0"/>
                        </a:rPr>
                        <a:t>№ п/п</a:t>
                      </a:r>
                      <a:r>
                        <a:rPr lang="ru-RU" sz="1100" b="1" dirty="0">
                          <a:solidFill>
                            <a:srgbClr val="FFFFFF"/>
                          </a:solidFill>
                          <a:latin typeface="Garamond" panose="02020404030301010803" pitchFamily="18" charset="0"/>
                        </a:rPr>
                        <a:t>4</a:t>
                      </a: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100" b="1" dirty="0">
                          <a:solidFill>
                            <a:srgbClr val="FFFFFF"/>
                          </a:solidFill>
                          <a:latin typeface="Garamond" panose="02020404030301010803" pitchFamily="18" charset="0"/>
                        </a:rPr>
                        <a:t>Наименование</a:t>
                      </a:r>
                      <a:endParaRPr lang="ru-RU" altLang="en-US" sz="1100" b="1" dirty="0">
                        <a:solidFill>
                          <a:srgbClr val="FFFFFF"/>
                        </a:solidFill>
                        <a:latin typeface="Garamond" panose="02020404030301010803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100" b="1" dirty="0">
                          <a:solidFill>
                            <a:srgbClr val="FFFFFF"/>
                          </a:solidFill>
                          <a:latin typeface="Garamond" panose="02020404030301010803" pitchFamily="18" charset="0"/>
                        </a:rPr>
                        <a:t>Длительность</a:t>
                      </a:r>
                      <a:endParaRPr lang="ru-RU" altLang="en-US" sz="1100" b="1" dirty="0">
                        <a:solidFill>
                          <a:srgbClr val="FFFFFF"/>
                        </a:solidFill>
                        <a:latin typeface="Garamond" panose="02020404030301010803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100" b="1" dirty="0">
                          <a:solidFill>
                            <a:srgbClr val="FFFFFF"/>
                          </a:solidFill>
                          <a:latin typeface="Garamond" panose="02020404030301010803" pitchFamily="18" charset="0"/>
                        </a:rPr>
                        <a:t>Начало </a:t>
                      </a:r>
                      <a:endParaRPr lang="ru-RU" altLang="en-US" sz="1100" b="1" dirty="0">
                        <a:solidFill>
                          <a:srgbClr val="FFFFFF"/>
                        </a:solidFill>
                        <a:latin typeface="Garamond" panose="02020404030301010803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100" b="1" dirty="0">
                          <a:solidFill>
                            <a:srgbClr val="FFFFFF"/>
                          </a:solidFill>
                          <a:latin typeface="Garamond" panose="02020404030301010803" pitchFamily="18" charset="0"/>
                        </a:rPr>
                        <a:t>Окончание</a:t>
                      </a:r>
                      <a:endParaRPr lang="ru-RU" altLang="en-US" sz="1100" b="1" dirty="0">
                        <a:solidFill>
                          <a:srgbClr val="FFFFFF"/>
                        </a:solidFill>
                        <a:latin typeface="Garamond" panose="02020404030301010803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gridSpan="4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457200" eaLnBrk="1" hangingPunct="1">
                        <a:buNone/>
                      </a:pPr>
                      <a:r>
                        <a:rPr sz="1100" b="1" dirty="0">
                          <a:solidFill>
                            <a:srgbClr val="FFFFFF"/>
                          </a:solidFill>
                          <a:latin typeface="Garamond" panose="02020404030301010803" pitchFamily="18" charset="0"/>
                        </a:rPr>
                        <a:t>202</a:t>
                      </a:r>
                      <a:r>
                        <a:rPr lang="ru-RU" sz="1100" b="1" dirty="0">
                          <a:solidFill>
                            <a:srgbClr val="FFFFFF"/>
                          </a:solidFill>
                          <a:latin typeface="Garamond" panose="02020404030301010803" pitchFamily="18" charset="0"/>
                        </a:rPr>
                        <a:t>4</a:t>
                      </a:r>
                      <a:r>
                        <a:rPr sz="1100" b="1" dirty="0">
                          <a:solidFill>
                            <a:srgbClr val="FFFFFF"/>
                          </a:solidFill>
                          <a:latin typeface="Garamond" panose="02020404030301010803" pitchFamily="18" charset="0"/>
                        </a:rPr>
                        <a:t> год</a:t>
                      </a:r>
                      <a:endParaRPr lang="ru-RU" altLang="en-US" sz="1100" b="1" dirty="0">
                        <a:solidFill>
                          <a:srgbClr val="FFFFFF"/>
                        </a:solidFill>
                        <a:latin typeface="Garamond" panose="02020404030301010803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457200" eaLnBrk="1" hangingPunct="1">
                        <a:buNone/>
                      </a:pPr>
                      <a:r>
                        <a:rPr sz="1100" b="1" dirty="0">
                          <a:solidFill>
                            <a:srgbClr val="FFFFFF"/>
                          </a:solidFill>
                          <a:latin typeface="Garamond" panose="02020404030301010803" pitchFamily="18" charset="0"/>
                        </a:rPr>
                        <a:t>202</a:t>
                      </a:r>
                      <a:r>
                        <a:rPr lang="ru-RU" sz="1100" b="1" dirty="0">
                          <a:solidFill>
                            <a:srgbClr val="FFFFFF"/>
                          </a:solidFill>
                          <a:latin typeface="Garamond" panose="02020404030301010803" pitchFamily="18" charset="0"/>
                        </a:rPr>
                        <a:t>5</a:t>
                      </a:r>
                      <a:r>
                        <a:rPr sz="1100" b="1" dirty="0">
                          <a:solidFill>
                            <a:srgbClr val="FFFFFF"/>
                          </a:solidFill>
                          <a:latin typeface="Garamond" panose="02020404030301010803" pitchFamily="18" charset="0"/>
                        </a:rPr>
                        <a:t> год</a:t>
                      </a:r>
                      <a:endParaRPr lang="ru-RU" altLang="en-US" sz="1100" b="1" dirty="0">
                        <a:solidFill>
                          <a:srgbClr val="FFFFFF"/>
                        </a:solidFill>
                        <a:latin typeface="Garamond" panose="02020404030301010803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9169344"/>
                  </a:ext>
                </a:extLst>
              </a:tr>
              <a:tr h="65090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B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B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B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B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B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09</a:t>
                      </a:r>
                      <a:endParaRPr lang="ru-RU" altLang="en-US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7" marR="91447" marT="45727" marB="45727">
                    <a:lnL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altLang="en-US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altLang="en-US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altLang="en-US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altLang="en-US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altLang="en-US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altLang="en-US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altLang="en-US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646156"/>
                  </a:ext>
                </a:extLst>
              </a:tr>
              <a:tr h="300981">
                <a:tc gridSpan="13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457200" eaLnBrk="1" hangingPunct="1">
                        <a:buNone/>
                      </a:pP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Подготовительный этап </a:t>
                      </a:r>
                      <a:endParaRPr lang="ru-RU" altLang="en-US" sz="14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F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4096296"/>
                  </a:ext>
                </a:extLst>
              </a:tr>
              <a:tr h="680508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Мониторинг уровня заболеваемости воспитанников</a:t>
                      </a:r>
                    </a:p>
                    <a:p>
                      <a:pPr lvl="0" defTabSz="457200" eaLnBrk="1" hangingPunct="1">
                        <a:buNone/>
                      </a:pP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  <a:p>
                      <a:pPr lvl="0" defTabSz="457200" eaLnBrk="1" hangingPunct="1">
                        <a:buNone/>
                      </a:pPr>
                      <a:r>
                        <a:rPr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дня</a:t>
                      </a: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01.09.2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02.09.2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dirty="0">
                        <a:solidFill>
                          <a:srgbClr val="000000"/>
                        </a:solidFill>
                        <a:latin typeface="Garamond" panose="02020404030301010803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dirty="0">
                        <a:solidFill>
                          <a:srgbClr val="000000"/>
                        </a:solidFill>
                        <a:latin typeface="Garamond" panose="02020404030301010803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dirty="0">
                        <a:solidFill>
                          <a:srgbClr val="000000"/>
                        </a:solidFill>
                        <a:latin typeface="Garamond" panose="02020404030301010803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dirty="0">
                        <a:solidFill>
                          <a:srgbClr val="000000"/>
                        </a:solidFill>
                        <a:latin typeface="Garamond" panose="02020404030301010803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dirty="0">
                        <a:solidFill>
                          <a:srgbClr val="000000"/>
                        </a:solidFill>
                        <a:latin typeface="Garamond" panose="02020404030301010803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dirty="0">
                        <a:solidFill>
                          <a:srgbClr val="000000"/>
                        </a:solidFill>
                        <a:latin typeface="Garamond" panose="02020404030301010803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dirty="0">
                        <a:solidFill>
                          <a:srgbClr val="000000"/>
                        </a:solidFill>
                        <a:latin typeface="Garamond" panose="02020404030301010803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dirty="0">
                        <a:solidFill>
                          <a:srgbClr val="000000"/>
                        </a:solidFill>
                        <a:latin typeface="Garamond" panose="02020404030301010803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7333164"/>
                  </a:ext>
                </a:extLst>
              </a:tr>
              <a:tr h="9763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F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Разработка плана взаимодействия специалистов  -участников проекта (мед. работники, воспитатели, учитель-логопед)</a:t>
                      </a: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F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  <a:p>
                      <a:pPr lvl="0" defTabSz="457200" eaLnBrk="1" hangingPunct="1">
                        <a:buNone/>
                      </a:pPr>
                      <a:r>
                        <a:rPr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дня</a:t>
                      </a: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F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03.09.2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F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06.09.2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F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dirty="0">
                        <a:solidFill>
                          <a:srgbClr val="000000"/>
                        </a:solidFill>
                        <a:latin typeface="Garamond" panose="02020404030301010803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dirty="0">
                        <a:solidFill>
                          <a:srgbClr val="000000"/>
                        </a:solidFill>
                        <a:latin typeface="Garamond" panose="02020404030301010803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F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dirty="0">
                        <a:solidFill>
                          <a:srgbClr val="000000"/>
                        </a:solidFill>
                        <a:latin typeface="Garamond" panose="02020404030301010803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F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dirty="0">
                        <a:solidFill>
                          <a:srgbClr val="000000"/>
                        </a:solidFill>
                        <a:latin typeface="Garamond" panose="02020404030301010803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F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dirty="0">
                        <a:solidFill>
                          <a:srgbClr val="000000"/>
                        </a:solidFill>
                        <a:latin typeface="Garamond" panose="02020404030301010803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F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dirty="0">
                        <a:solidFill>
                          <a:srgbClr val="000000"/>
                        </a:solidFill>
                        <a:latin typeface="Garamond" panose="02020404030301010803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F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dirty="0">
                        <a:solidFill>
                          <a:srgbClr val="000000"/>
                        </a:solidFill>
                        <a:latin typeface="Garamond" panose="02020404030301010803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F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dirty="0">
                        <a:solidFill>
                          <a:srgbClr val="000000"/>
                        </a:solidFill>
                        <a:latin typeface="Garamond" panose="02020404030301010803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F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7533545"/>
                  </a:ext>
                </a:extLst>
              </a:tr>
              <a:tr h="532574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Разработка цикла занятий «Валеология малышам»</a:t>
                      </a:r>
                    </a:p>
                    <a:p>
                      <a:pPr lvl="0" defTabSz="457200" eaLnBrk="1" hangingPunct="1">
                        <a:buNone/>
                      </a:pP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дней</a:t>
                      </a: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07.09.2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15.09.2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dirty="0">
                        <a:solidFill>
                          <a:srgbClr val="000000"/>
                        </a:solidFill>
                        <a:latin typeface="Garamond" panose="02020404030301010803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dirty="0">
                        <a:solidFill>
                          <a:srgbClr val="000000"/>
                        </a:solidFill>
                        <a:latin typeface="Garamond" panose="02020404030301010803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dirty="0">
                        <a:solidFill>
                          <a:srgbClr val="000000"/>
                        </a:solidFill>
                        <a:latin typeface="Garamond" panose="02020404030301010803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dirty="0">
                        <a:solidFill>
                          <a:srgbClr val="000000"/>
                        </a:solidFill>
                        <a:latin typeface="Garamond" panose="02020404030301010803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dirty="0">
                        <a:solidFill>
                          <a:srgbClr val="000000"/>
                        </a:solidFill>
                        <a:latin typeface="Garamond" panose="02020404030301010803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dirty="0">
                        <a:solidFill>
                          <a:srgbClr val="000000"/>
                        </a:solidFill>
                        <a:latin typeface="Garamond" panose="02020404030301010803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dirty="0">
                        <a:solidFill>
                          <a:srgbClr val="000000"/>
                        </a:solidFill>
                        <a:latin typeface="Garamond" panose="02020404030301010803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dirty="0">
                        <a:solidFill>
                          <a:srgbClr val="000000"/>
                        </a:solidFill>
                        <a:latin typeface="Garamond" panose="02020404030301010803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1766623"/>
                  </a:ext>
                </a:extLst>
              </a:tr>
              <a:tr h="828441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F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Подготовка комплекса утренней гимнастики с чередованием общеразвивающих и дыхательных упражнений</a:t>
                      </a: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F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дней</a:t>
                      </a: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F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16.09.2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F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20.09.2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F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dirty="0">
                        <a:solidFill>
                          <a:srgbClr val="000000"/>
                        </a:solidFill>
                        <a:latin typeface="Garamond" panose="02020404030301010803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F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dirty="0">
                        <a:solidFill>
                          <a:srgbClr val="000000"/>
                        </a:solidFill>
                        <a:latin typeface="Garamond" panose="02020404030301010803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F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dirty="0">
                        <a:solidFill>
                          <a:srgbClr val="000000"/>
                        </a:solidFill>
                        <a:latin typeface="Garamond" panose="02020404030301010803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F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dirty="0">
                        <a:solidFill>
                          <a:srgbClr val="000000"/>
                        </a:solidFill>
                        <a:latin typeface="Garamond" panose="02020404030301010803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F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dirty="0">
                        <a:solidFill>
                          <a:srgbClr val="000000"/>
                        </a:solidFill>
                        <a:latin typeface="Garamond" panose="02020404030301010803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F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dirty="0">
                        <a:solidFill>
                          <a:srgbClr val="000000"/>
                        </a:solidFill>
                        <a:latin typeface="Garamond" panose="02020404030301010803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F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6599288"/>
                  </a:ext>
                </a:extLst>
              </a:tr>
              <a:tr h="532574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Разработка и оформление  картотеки дыхательной гимнастики</a:t>
                      </a: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дней</a:t>
                      </a: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21.09.2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27.09.2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dirty="0">
                        <a:solidFill>
                          <a:srgbClr val="000000"/>
                        </a:solidFill>
                        <a:latin typeface="Garamond" panose="02020404030301010803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dirty="0">
                        <a:solidFill>
                          <a:srgbClr val="000000"/>
                        </a:solidFill>
                        <a:latin typeface="Garamond" panose="02020404030301010803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dirty="0">
                        <a:solidFill>
                          <a:srgbClr val="000000"/>
                        </a:solidFill>
                        <a:latin typeface="Garamond" panose="02020404030301010803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dirty="0">
                        <a:solidFill>
                          <a:srgbClr val="000000"/>
                        </a:solidFill>
                        <a:latin typeface="Garamond" panose="02020404030301010803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dirty="0">
                        <a:solidFill>
                          <a:srgbClr val="000000"/>
                        </a:solidFill>
                        <a:latin typeface="Garamond" panose="02020404030301010803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dirty="0">
                        <a:solidFill>
                          <a:srgbClr val="000000"/>
                        </a:solidFill>
                        <a:latin typeface="Garamond" panose="02020404030301010803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7509201"/>
                  </a:ext>
                </a:extLst>
              </a:tr>
              <a:tr h="680508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F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Подготовка атрибутов для самостоятельной деятельности детей</a:t>
                      </a:r>
                    </a:p>
                    <a:p>
                      <a:pPr lvl="0" defTabSz="457200" eaLnBrk="1" hangingPunct="1">
                        <a:buNone/>
                      </a:pP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F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дней</a:t>
                      </a: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F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28.09.2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F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04.10.2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F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dirty="0">
                        <a:solidFill>
                          <a:srgbClr val="000000"/>
                        </a:solidFill>
                        <a:latin typeface="Garamond" panose="02020404030301010803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F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dirty="0">
                        <a:solidFill>
                          <a:srgbClr val="000000"/>
                        </a:solidFill>
                        <a:latin typeface="Garamond" panose="02020404030301010803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F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dirty="0">
                        <a:solidFill>
                          <a:srgbClr val="000000"/>
                        </a:solidFill>
                        <a:latin typeface="Garamond" panose="02020404030301010803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F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dirty="0">
                        <a:solidFill>
                          <a:srgbClr val="000000"/>
                        </a:solidFill>
                        <a:latin typeface="Garamond" panose="02020404030301010803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F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dirty="0">
                        <a:solidFill>
                          <a:srgbClr val="000000"/>
                        </a:solidFill>
                        <a:latin typeface="Garamond" panose="02020404030301010803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F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dirty="0">
                        <a:solidFill>
                          <a:srgbClr val="000000"/>
                        </a:solidFill>
                        <a:latin typeface="Garamond" panose="02020404030301010803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F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323030"/>
                  </a:ext>
                </a:extLst>
              </a:tr>
              <a:tr h="680508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Разработка комплекса игр на развитие дыхания и укрепление артикуляционного аппарата</a:t>
                      </a: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дней</a:t>
                      </a: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05.10.2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11.10.2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dirty="0">
                        <a:solidFill>
                          <a:srgbClr val="000000"/>
                        </a:solidFill>
                        <a:latin typeface="Garamond" panose="02020404030301010803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dirty="0">
                        <a:solidFill>
                          <a:srgbClr val="000000"/>
                        </a:solidFill>
                        <a:latin typeface="Garamond" panose="02020404030301010803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dirty="0">
                        <a:solidFill>
                          <a:srgbClr val="000000"/>
                        </a:solidFill>
                        <a:latin typeface="Garamond" panose="02020404030301010803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dirty="0">
                        <a:solidFill>
                          <a:srgbClr val="000000"/>
                        </a:solidFill>
                        <a:latin typeface="Garamond" panose="02020404030301010803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dirty="0">
                        <a:solidFill>
                          <a:srgbClr val="000000"/>
                        </a:solidFill>
                        <a:latin typeface="Garamond" panose="02020404030301010803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dirty="0">
                        <a:solidFill>
                          <a:srgbClr val="000000"/>
                        </a:solidFill>
                        <a:latin typeface="Garamond" panose="02020404030301010803" pitchFamily="18" charset="0"/>
                      </a:endParaRPr>
                    </a:p>
                  </a:txBody>
                  <a:tcPr marL="91447" marR="91447" marT="45727" marB="45727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31743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93116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2B98D7-5FDB-4205-A4A5-CF18E79930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42" y="174593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ru-RU" alt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блоки работ проекта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677A7A5C-44B4-4F54-8381-60A75EA405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0301255"/>
              </p:ext>
            </p:extLst>
          </p:nvPr>
        </p:nvGraphicFramePr>
        <p:xfrm>
          <a:off x="784395" y="834993"/>
          <a:ext cx="8392963" cy="5579673"/>
        </p:xfrm>
        <a:graphic>
          <a:graphicData uri="http://schemas.openxmlformats.org/drawingml/2006/table">
            <a:tbl>
              <a:tblPr/>
              <a:tblGrid>
                <a:gridCol w="476250">
                  <a:extLst>
                    <a:ext uri="{9D8B030D-6E8A-4147-A177-3AD203B41FA5}">
                      <a16:colId xmlns:a16="http://schemas.microsoft.com/office/drawing/2014/main" val="3770277237"/>
                    </a:ext>
                  </a:extLst>
                </a:gridCol>
                <a:gridCol w="1508125">
                  <a:extLst>
                    <a:ext uri="{9D8B030D-6E8A-4147-A177-3AD203B41FA5}">
                      <a16:colId xmlns:a16="http://schemas.microsoft.com/office/drawing/2014/main" val="1981492"/>
                    </a:ext>
                  </a:extLst>
                </a:gridCol>
                <a:gridCol w="555625">
                  <a:extLst>
                    <a:ext uri="{9D8B030D-6E8A-4147-A177-3AD203B41FA5}">
                      <a16:colId xmlns:a16="http://schemas.microsoft.com/office/drawing/2014/main" val="3259751955"/>
                    </a:ext>
                  </a:extLst>
                </a:gridCol>
                <a:gridCol w="706438">
                  <a:extLst>
                    <a:ext uri="{9D8B030D-6E8A-4147-A177-3AD203B41FA5}">
                      <a16:colId xmlns:a16="http://schemas.microsoft.com/office/drawing/2014/main" val="1755374258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3215591805"/>
                    </a:ext>
                  </a:extLst>
                </a:gridCol>
                <a:gridCol w="641350">
                  <a:extLst>
                    <a:ext uri="{9D8B030D-6E8A-4147-A177-3AD203B41FA5}">
                      <a16:colId xmlns:a16="http://schemas.microsoft.com/office/drawing/2014/main" val="3867686560"/>
                    </a:ext>
                  </a:extLst>
                </a:gridCol>
                <a:gridCol w="525462">
                  <a:extLst>
                    <a:ext uri="{9D8B030D-6E8A-4147-A177-3AD203B41FA5}">
                      <a16:colId xmlns:a16="http://schemas.microsoft.com/office/drawing/2014/main" val="1014271109"/>
                    </a:ext>
                  </a:extLst>
                </a:gridCol>
                <a:gridCol w="520700">
                  <a:extLst>
                    <a:ext uri="{9D8B030D-6E8A-4147-A177-3AD203B41FA5}">
                      <a16:colId xmlns:a16="http://schemas.microsoft.com/office/drawing/2014/main" val="3153237814"/>
                    </a:ext>
                  </a:extLst>
                </a:gridCol>
                <a:gridCol w="635000">
                  <a:extLst>
                    <a:ext uri="{9D8B030D-6E8A-4147-A177-3AD203B41FA5}">
                      <a16:colId xmlns:a16="http://schemas.microsoft.com/office/drawing/2014/main" val="185311939"/>
                    </a:ext>
                  </a:extLst>
                </a:gridCol>
                <a:gridCol w="566738">
                  <a:extLst>
                    <a:ext uri="{9D8B030D-6E8A-4147-A177-3AD203B41FA5}">
                      <a16:colId xmlns:a16="http://schemas.microsoft.com/office/drawing/2014/main" val="3302844093"/>
                    </a:ext>
                  </a:extLst>
                </a:gridCol>
                <a:gridCol w="233362">
                  <a:extLst>
                    <a:ext uri="{9D8B030D-6E8A-4147-A177-3AD203B41FA5}">
                      <a16:colId xmlns:a16="http://schemas.microsoft.com/office/drawing/2014/main" val="3474413712"/>
                    </a:ext>
                  </a:extLst>
                </a:gridCol>
                <a:gridCol w="512763">
                  <a:extLst>
                    <a:ext uri="{9D8B030D-6E8A-4147-A177-3AD203B41FA5}">
                      <a16:colId xmlns:a16="http://schemas.microsoft.com/office/drawing/2014/main" val="1543790624"/>
                    </a:ext>
                  </a:extLst>
                </a:gridCol>
                <a:gridCol w="625475">
                  <a:extLst>
                    <a:ext uri="{9D8B030D-6E8A-4147-A177-3AD203B41FA5}">
                      <a16:colId xmlns:a16="http://schemas.microsoft.com/office/drawing/2014/main" val="3255830992"/>
                    </a:ext>
                  </a:extLst>
                </a:gridCol>
                <a:gridCol w="225275">
                  <a:extLst>
                    <a:ext uri="{9D8B030D-6E8A-4147-A177-3AD203B41FA5}">
                      <a16:colId xmlns:a16="http://schemas.microsoft.com/office/drawing/2014/main" val="4134063464"/>
                    </a:ext>
                  </a:extLst>
                </a:gridCol>
              </a:tblGrid>
              <a:tr h="355600">
                <a:tc rowSpan="2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000" b="1" dirty="0">
                          <a:solidFill>
                            <a:srgbClr val="FFFFFF"/>
                          </a:solidFill>
                          <a:latin typeface="Garamond" panose="02020404030301010803" pitchFamily="18" charset="0"/>
                        </a:rPr>
                        <a:t>№ п/п</a:t>
                      </a:r>
                      <a:endParaRPr lang="ru-RU" altLang="en-US" sz="1000" b="1" dirty="0">
                        <a:solidFill>
                          <a:srgbClr val="FFFFFF"/>
                        </a:solidFill>
                        <a:latin typeface="Garamond" panose="02020404030301010803" pitchFamily="18" charset="0"/>
                      </a:endParaRPr>
                    </a:p>
                  </a:txBody>
                  <a:tcPr marL="91450" marR="91450" marT="45708" marB="45708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000" b="1" dirty="0">
                          <a:solidFill>
                            <a:srgbClr val="FFFFFF"/>
                          </a:solidFill>
                          <a:latin typeface="Garamond" panose="02020404030301010803" pitchFamily="18" charset="0"/>
                        </a:rPr>
                        <a:t>Наименование</a:t>
                      </a:r>
                      <a:endParaRPr lang="ru-RU" altLang="en-US" sz="1000" b="1" dirty="0">
                        <a:solidFill>
                          <a:srgbClr val="FFFFFF"/>
                        </a:solidFill>
                        <a:latin typeface="Garamond" panose="02020404030301010803" pitchFamily="18" charset="0"/>
                      </a:endParaRPr>
                    </a:p>
                  </a:txBody>
                  <a:tcPr marL="91450" marR="91450" marT="45708" marB="45708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000" b="1" dirty="0">
                          <a:solidFill>
                            <a:srgbClr val="FFFFFF"/>
                          </a:solidFill>
                          <a:latin typeface="Garamond" panose="02020404030301010803" pitchFamily="18" charset="0"/>
                        </a:rPr>
                        <a:t>Длительность</a:t>
                      </a:r>
                      <a:endParaRPr lang="ru-RU" altLang="en-US" sz="1000" b="1" dirty="0">
                        <a:solidFill>
                          <a:srgbClr val="FFFFFF"/>
                        </a:solidFill>
                        <a:latin typeface="Garamond" panose="02020404030301010803" pitchFamily="18" charset="0"/>
                      </a:endParaRPr>
                    </a:p>
                  </a:txBody>
                  <a:tcPr marL="91450" marR="91450" marT="45708" marB="45708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000" b="1" dirty="0">
                          <a:solidFill>
                            <a:srgbClr val="FFFFFF"/>
                          </a:solidFill>
                          <a:latin typeface="Garamond" panose="02020404030301010803" pitchFamily="18" charset="0"/>
                        </a:rPr>
                        <a:t>Начало </a:t>
                      </a:r>
                      <a:endParaRPr lang="ru-RU" altLang="en-US" sz="1000" b="1" dirty="0">
                        <a:solidFill>
                          <a:srgbClr val="FFFFFF"/>
                        </a:solidFill>
                        <a:latin typeface="Garamond" panose="02020404030301010803" pitchFamily="18" charset="0"/>
                      </a:endParaRPr>
                    </a:p>
                  </a:txBody>
                  <a:tcPr marL="91450" marR="91450" marT="45708" marB="45708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000" b="1" dirty="0">
                          <a:solidFill>
                            <a:srgbClr val="FFFFFF"/>
                          </a:solidFill>
                          <a:latin typeface="Garamond" panose="02020404030301010803" pitchFamily="18" charset="0"/>
                        </a:rPr>
                        <a:t>Окончание</a:t>
                      </a:r>
                      <a:endParaRPr lang="ru-RU" altLang="en-US" sz="1000" b="1" dirty="0">
                        <a:solidFill>
                          <a:srgbClr val="FFFFFF"/>
                        </a:solidFill>
                        <a:latin typeface="Garamond" panose="02020404030301010803" pitchFamily="18" charset="0"/>
                      </a:endParaRPr>
                    </a:p>
                  </a:txBody>
                  <a:tcPr marL="91450" marR="91450" marT="45708" marB="45708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gridSpan="4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457200" eaLnBrk="1" hangingPunct="1">
                        <a:buNone/>
                      </a:pPr>
                      <a:r>
                        <a:rPr sz="1000" b="1" dirty="0">
                          <a:solidFill>
                            <a:srgbClr val="FFFFFF"/>
                          </a:solidFill>
                          <a:latin typeface="Garamond" panose="02020404030301010803" pitchFamily="18" charset="0"/>
                        </a:rPr>
                        <a:t>202</a:t>
                      </a:r>
                      <a:r>
                        <a:rPr lang="ru-RU" sz="1000" b="1" dirty="0">
                          <a:solidFill>
                            <a:srgbClr val="FFFFFF"/>
                          </a:solidFill>
                          <a:latin typeface="Garamond" panose="02020404030301010803" pitchFamily="18" charset="0"/>
                        </a:rPr>
                        <a:t>4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Garamond" panose="02020404030301010803" pitchFamily="18" charset="0"/>
                        </a:rPr>
                        <a:t> год</a:t>
                      </a:r>
                      <a:endParaRPr lang="ru-RU" altLang="en-US" sz="1000" b="1" dirty="0">
                        <a:solidFill>
                          <a:srgbClr val="FFFFFF"/>
                        </a:solidFill>
                        <a:latin typeface="Garamond" panose="02020404030301010803" pitchFamily="18" charset="0"/>
                      </a:endParaRPr>
                    </a:p>
                  </a:txBody>
                  <a:tcPr marL="91450" marR="91450" marT="45708" marB="45708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457200" eaLnBrk="1" hangingPunct="1">
                        <a:buNone/>
                      </a:pPr>
                      <a:r>
                        <a:rPr sz="1100" b="1" dirty="0">
                          <a:solidFill>
                            <a:srgbClr val="FFFFFF"/>
                          </a:solidFill>
                          <a:latin typeface="Garamond" panose="02020404030301010803" pitchFamily="18" charset="0"/>
                        </a:rPr>
                        <a:t>202</a:t>
                      </a:r>
                      <a:r>
                        <a:rPr lang="ru-RU" sz="1100" b="1" dirty="0">
                          <a:solidFill>
                            <a:srgbClr val="FFFFFF"/>
                          </a:solidFill>
                          <a:latin typeface="Garamond" panose="02020404030301010803" pitchFamily="18" charset="0"/>
                        </a:rPr>
                        <a:t>5</a:t>
                      </a:r>
                      <a:r>
                        <a:rPr sz="1100" b="1" dirty="0">
                          <a:solidFill>
                            <a:srgbClr val="FFFFFF"/>
                          </a:solidFill>
                          <a:latin typeface="Garamond" panose="02020404030301010803" pitchFamily="18" charset="0"/>
                        </a:rPr>
                        <a:t> год</a:t>
                      </a:r>
                      <a:endParaRPr lang="ru-RU" altLang="en-US" sz="1100" b="1" dirty="0">
                        <a:solidFill>
                          <a:srgbClr val="FFFFFF"/>
                        </a:solidFill>
                        <a:latin typeface="Garamond" panose="02020404030301010803" pitchFamily="18" charset="0"/>
                      </a:endParaRPr>
                    </a:p>
                  </a:txBody>
                  <a:tcPr marL="91450" marR="91450" marT="45708" marB="45708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570493"/>
                  </a:ext>
                </a:extLst>
              </a:tr>
              <a:tr h="3556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B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B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B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B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B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09</a:t>
                      </a:r>
                      <a:endParaRPr lang="ru-RU" altLang="en-US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50" marR="91450" marT="45708" marB="45708">
                    <a:lnL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altLang="en-US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50" marR="91450" marT="45708" marB="45708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altLang="en-US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50" marR="91450" marT="45708" marB="45708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altLang="en-US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50" marR="91450" marT="45708" marB="45708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 gridSpan="2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altLang="en-US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50" marR="91450" marT="45708" marB="45708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altLang="en-US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50" marR="91450" marT="45708" marB="45708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altLang="en-US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50" marR="91450" marT="45708" marB="45708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altLang="en-US" sz="1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50" marR="91450" marT="45708" marB="45708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7008635"/>
                  </a:ext>
                </a:extLst>
              </a:tr>
              <a:tr h="355600">
                <a:tc gridSpan="14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457200" eaLnBrk="1" hangingPunct="1">
                        <a:buNone/>
                      </a:pPr>
                      <a:r>
                        <a:rPr sz="1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Основной этап</a:t>
                      </a:r>
                      <a:endParaRPr lang="ru-RU" altLang="en-US" sz="14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50" marR="91450" marT="45708" marB="45708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F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38051330"/>
                  </a:ext>
                </a:extLst>
              </a:tr>
              <a:tr h="700088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50" marR="91450" marT="45708" marB="45708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Мастер-класс для педагогов «Дыхательная гимнастика»</a:t>
                      </a: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50" marR="91450" marT="45708" marB="45708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день</a:t>
                      </a: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50" marR="91450" marT="45708" marB="45708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12.10.2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50" marR="91450" marT="45708" marB="45708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12.10.2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50" marR="91450" marT="45708" marB="45708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dirty="0">
                        <a:solidFill>
                          <a:srgbClr val="000000"/>
                        </a:solidFill>
                        <a:latin typeface="Garamond" panose="02020404030301010803" pitchFamily="18" charset="0"/>
                      </a:endParaRPr>
                    </a:p>
                  </a:txBody>
                  <a:tcPr marL="91450" marR="91450" marT="45708" marB="45708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50" marR="91450" marT="45708" marB="45708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50" marR="91450" marT="45708" marB="45708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50" marR="91450" marT="45708" marB="45708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50" marR="91450" marT="45708" marB="45708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 gridSpan="2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50" marR="91450" marT="45708" marB="45708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50" marR="91450" marT="45708" marB="45708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50" marR="91450" marT="45708" marB="45708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3047517"/>
                  </a:ext>
                </a:extLst>
              </a:tr>
              <a:tr h="5492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50" marR="91450" marT="45708" marB="45708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F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Реализация  цикла занятий о важности здоровья   </a:t>
                      </a: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50" marR="91450" marT="45708" marB="45708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F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</a:p>
                    <a:p>
                      <a:pPr lvl="0" defTabSz="457200" eaLnBrk="1" hangingPunct="1">
                        <a:buNone/>
                      </a:pPr>
                      <a:r>
                        <a:rPr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дней</a:t>
                      </a: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50" marR="91450" marT="45708" marB="45708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F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13.10.2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50" marR="91450" marT="45708" marB="45708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F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15.11.2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50" marR="91450" marT="45708" marB="45708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F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dirty="0">
                        <a:solidFill>
                          <a:srgbClr val="000000"/>
                        </a:solidFill>
                        <a:latin typeface="Garamond" panose="02020404030301010803" pitchFamily="18" charset="0"/>
                      </a:endParaRPr>
                    </a:p>
                  </a:txBody>
                  <a:tcPr marL="91450" marR="91450" marT="45708" marB="45708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F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50" marR="91450" marT="45708" marB="45708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50" marR="91450" marT="45708" marB="45708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50" marR="91450" marT="45708" marB="45708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50" marR="91450" marT="45708" marB="45708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 gridSpan="2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50" marR="91450" marT="45708" marB="45708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F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50" marR="91450" marT="45708" marB="45708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F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50" marR="91450" marT="45708" marB="45708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F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221988"/>
                  </a:ext>
                </a:extLst>
              </a:tr>
              <a:tr h="700087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50" marR="91450" marT="45708" marB="45708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Реализация комплекса утренней гимнастики с дыхательными упражнениями</a:t>
                      </a: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50" marR="91450" marT="45708" marB="45708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169</a:t>
                      </a:r>
                    </a:p>
                    <a:p>
                      <a:pPr lvl="0" defTabSz="457200" eaLnBrk="1" hangingPunct="1">
                        <a:buNone/>
                      </a:pPr>
                      <a:r>
                        <a:rPr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дней</a:t>
                      </a: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50" marR="91450" marT="45708" marB="45708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13.10.2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50" marR="91450" marT="45708" marB="45708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31.03.2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50" marR="91450" marT="45708" marB="45708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50" marR="91450" marT="45708" marB="45708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50" marR="91450" marT="45708" marB="45708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50" marR="91450" marT="45708" marB="45708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50" marR="91450" marT="45708" marB="45708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50" marR="91450" marT="45708" marB="45708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50" marR="91450" marT="45708" marB="45708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50" marR="91450" marT="45708" marB="45708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50" marR="91450" marT="45708" marB="45708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5816036"/>
                  </a:ext>
                </a:extLst>
              </a:tr>
              <a:tr h="7016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50" marR="91450" marT="45708" marB="45708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F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Включение дыхательных упражнений в режимные моменты</a:t>
                      </a: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50" marR="91450" marT="45708" marB="45708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F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169</a:t>
                      </a:r>
                    </a:p>
                    <a:p>
                      <a:pPr lvl="0" defTabSz="457200" eaLnBrk="1" hangingPunct="1">
                        <a:buNone/>
                      </a:pPr>
                      <a:r>
                        <a:rPr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дней</a:t>
                      </a: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50" marR="91450" marT="45708" marB="45708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F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13.10.2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50" marR="91450" marT="45708" marB="45708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F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31.03.2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50" marR="91450" marT="45708" marB="45708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F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50" marR="91450" marT="45708" marB="45708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F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50" marR="91450" marT="45708" marB="45708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50" marR="91450" marT="45708" marB="45708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50" marR="91450" marT="45708" marB="45708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50" marR="91450" marT="45708" marB="45708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50" marR="91450" marT="45708" marB="45708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50" marR="91450" marT="45708" marB="45708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50" marR="91450" marT="45708" marB="45708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F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8733314"/>
                  </a:ext>
                </a:extLst>
              </a:tr>
              <a:tr h="10064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50" marR="91450" marT="45708" marB="45708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Включение дыхательных упражнений в сюжетно-ролевые игры и образовательную деятельность</a:t>
                      </a: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50" marR="91450" marT="45708" marB="45708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169</a:t>
                      </a:r>
                    </a:p>
                    <a:p>
                      <a:pPr lvl="0" defTabSz="457200" eaLnBrk="1" hangingPunct="1">
                        <a:buNone/>
                      </a:pPr>
                      <a:r>
                        <a:rPr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дней</a:t>
                      </a: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50" marR="91450" marT="45708" marB="45708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13.10.2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50" marR="91450" marT="45708" marB="45708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31.03.2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50" marR="91450" marT="45708" marB="45708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50" marR="91450" marT="45708" marB="45708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50" marR="91450" marT="45708" marB="45708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50" marR="91450" marT="45708" marB="45708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50" marR="91450" marT="45708" marB="45708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50" marR="91450" marT="45708" marB="45708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50" marR="91450" marT="45708" marB="45708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50" marR="91450" marT="45708" marB="45708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50" marR="91450" marT="45708" marB="45708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E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399047"/>
                  </a:ext>
                </a:extLst>
              </a:tr>
              <a:tr h="852488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50" marR="91450" marT="45708" marB="45708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F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Реализация комплекса игр на развитие дыхания и укрепление артикуляционного аппарата</a:t>
                      </a: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50" marR="91450" marT="45708" marB="45708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F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169</a:t>
                      </a:r>
                    </a:p>
                    <a:p>
                      <a:pPr lvl="0" defTabSz="457200" eaLnBrk="1" hangingPunct="1">
                        <a:buNone/>
                      </a:pPr>
                      <a:r>
                        <a:rPr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дней</a:t>
                      </a: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50" marR="91450" marT="45708" marB="45708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F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13.10.2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50" marR="91450" marT="45708" marB="45708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F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r>
                        <a:rPr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31.03.2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50" marR="91450" marT="45708" marB="45708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F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50" marR="91450" marT="45708" marB="45708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F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50" marR="91450" marT="45708" marB="45708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50" marR="91450" marT="45708" marB="45708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50" marR="91450" marT="45708" marB="45708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50" marR="91450" marT="45708" marB="45708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50" marR="91450" marT="45708" marB="45708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50" marR="91450" marT="45708" marB="45708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57200" eaLnBrk="1" hangingPunct="1">
                        <a:buNone/>
                      </a:pPr>
                      <a:endParaRPr lang="ru-RU" altLang="en-US" sz="10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50" marR="91450" marT="45708" marB="45708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F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51584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9237897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282</TotalTime>
  <Words>1147</Words>
  <Application>Microsoft Office PowerPoint</Application>
  <PresentationFormat>Широкоэкранный</PresentationFormat>
  <Paragraphs>300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Garamond</vt:lpstr>
      <vt:lpstr>Times New Roman</vt:lpstr>
      <vt:lpstr>Trebuchet MS</vt:lpstr>
      <vt:lpstr>Wingdings 3</vt:lpstr>
      <vt:lpstr>Аспект</vt:lpstr>
      <vt:lpstr>«Областное специализированное государственное бюджетное учреждение социальной защиты населения «Областной социально-реабилитационный центр для несовершеннолетних»   </vt:lpstr>
      <vt:lpstr>В настоящее время, проблемы здоровья детей стали особенно актуальны, в связи с устойчивой тенденцией ухудшения детского здоровья.  Согласно статисте 59% заболеваний детей в Российской Федерации относятся к группе болезней органов дыхания.  </vt:lpstr>
      <vt:lpstr>Введение в предметную область (описание ситуации «как есть») </vt:lpstr>
      <vt:lpstr>Презентация PowerPoint</vt:lpstr>
      <vt:lpstr>Цель и результат проекта</vt:lpstr>
      <vt:lpstr>Цель и результат проекта</vt:lpstr>
      <vt:lpstr>Введение в предметную область (описание ситуации «как будет»)</vt:lpstr>
      <vt:lpstr>Основные блоки работ проекта  </vt:lpstr>
      <vt:lpstr>Основные блоки работ проекта</vt:lpstr>
      <vt:lpstr>Основные блоки работ проекта</vt:lpstr>
      <vt:lpstr>Команда проекта</vt:lpstr>
      <vt:lpstr>Команда проекта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«Областное специализированное государственное бюджетное учреждение социальной защиты населения «Областной социально-реабилитационный центр для несовершеннолетних»   </dc:title>
  <dc:creator>marina51093@outlook.com</dc:creator>
  <cp:lastModifiedBy>marina51093@outlook.com</cp:lastModifiedBy>
  <cp:revision>3</cp:revision>
  <dcterms:created xsi:type="dcterms:W3CDTF">2026-03-02T12:28:51Z</dcterms:created>
  <dcterms:modified xsi:type="dcterms:W3CDTF">2026-03-05T09:31:09Z</dcterms:modified>
</cp:coreProperties>
</file>