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9" r:id="rId2"/>
    <p:sldId id="329" r:id="rId3"/>
    <p:sldId id="719" r:id="rId4"/>
    <p:sldId id="718" r:id="rId5"/>
  </p:sldIdLst>
  <p:sldSz cx="9144000" cy="5143500" type="screen16x9"/>
  <p:notesSz cx="9144000" cy="6858000"/>
  <p:defaultTextStyle>
    <a:defPPr>
      <a:defRPr lang="ru-RU"/>
    </a:defPPr>
    <a:lvl1pPr marL="0" algn="l" defTabSz="8163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59" algn="l" defTabSz="8163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18" algn="l" defTabSz="8163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76" algn="l" defTabSz="8163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635" algn="l" defTabSz="8163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94" algn="l" defTabSz="8163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954" algn="l" defTabSz="8163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113" algn="l" defTabSz="8163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271" algn="l" defTabSz="8163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8451"/>
    <a:srgbClr val="4CA0A7"/>
    <a:srgbClr val="2A9866"/>
    <a:srgbClr val="C924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1724" autoAdjust="0"/>
  </p:normalViewPr>
  <p:slideViewPr>
    <p:cSldViewPr>
      <p:cViewPr varScale="1">
        <p:scale>
          <a:sx n="142" d="100"/>
          <a:sy n="142" d="100"/>
        </p:scale>
        <p:origin x="-792" y="-102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5178"/>
    </p:cViewPr>
  </p:sorterViewPr>
  <p:notesViewPr>
    <p:cSldViewPr>
      <p:cViewPr varScale="1">
        <p:scale>
          <a:sx n="115" d="100"/>
          <a:sy n="115" d="100"/>
        </p:scale>
        <p:origin x="2412" y="102"/>
      </p:cViewPr>
      <p:guideLst>
        <p:guide orient="horz" pos="2880"/>
        <p:guide orient="horz" pos="2160"/>
        <p:guide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0232669183329521E-2"/>
          <c:y val="0.15899969447839168"/>
          <c:w val="0.85529149243464775"/>
          <c:h val="0.589540871721323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Заболеваемость РШМ в РС(Я)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24-4E5E-BE55-FAD311C810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0845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Заболеваемость РШМ в РС(Я)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24-4E5E-BE55-FAD311C810A2}"/>
            </c:ext>
          </c:extLst>
        </c:ser>
        <c:dLbls>
          <c:showVal val="1"/>
        </c:dLbls>
        <c:gapWidth val="444"/>
        <c:overlap val="-90"/>
        <c:axId val="148975616"/>
        <c:axId val="148977152"/>
      </c:barChart>
      <c:catAx>
        <c:axId val="14897561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977152"/>
        <c:crosses val="autoZero"/>
        <c:auto val="1"/>
        <c:lblAlgn val="ctr"/>
        <c:lblOffset val="100"/>
      </c:catAx>
      <c:valAx>
        <c:axId val="148977152"/>
        <c:scaling>
          <c:orientation val="minMax"/>
        </c:scaling>
        <c:delete val="1"/>
        <c:axPos val="l"/>
        <c:numFmt formatCode="0.00" sourceLinked="1"/>
        <c:majorTickMark val="none"/>
        <c:tickLblPos val="none"/>
        <c:crossAx val="14897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762690670303772"/>
          <c:y val="1.1365530092615982E-3"/>
          <c:w val="0.55056771036917662"/>
          <c:h val="0.1064045733675771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Выявляемость РШМ в РС(Я)</c:v>
                </c:pt>
                <c:pt idx="1">
                  <c:v>Степень запущенности РШМ в РС(Я)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78.400000000000006</c:v>
                </c:pt>
                <c:pt idx="1">
                  <c:v>21.6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F-48F1-90F6-2C80FD518F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0845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Выявляемость РШМ в РС(Я)</c:v>
                </c:pt>
                <c:pt idx="1">
                  <c:v>Степень запущенности РШМ в РС(Я)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58.5</c:v>
                </c:pt>
                <c:pt idx="1">
                  <c:v>41.5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CF-48F1-90F6-2C80FD518F45}"/>
            </c:ext>
          </c:extLst>
        </c:ser>
        <c:dLbls>
          <c:showVal val="1"/>
        </c:dLbls>
        <c:gapWidth val="444"/>
        <c:overlap val="-100"/>
        <c:axId val="149074304"/>
        <c:axId val="149075840"/>
      </c:barChart>
      <c:catAx>
        <c:axId val="1490743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075840"/>
        <c:crosses val="autoZero"/>
        <c:auto val="1"/>
        <c:lblAlgn val="ctr"/>
        <c:lblOffset val="100"/>
      </c:catAx>
      <c:valAx>
        <c:axId val="1490758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907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F2EBC-6D02-4174-B010-269CA5B4BB32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4CCD3-BA3A-4813-A61B-00D276D35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0548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FFF5A-35B1-499F-97B7-30306E820212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46AAA-2E50-4304-A6B3-ACE626FDAE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11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59" algn="l" defTabSz="816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318" algn="l" defTabSz="816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76" algn="l" defTabSz="816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635" algn="l" defTabSz="816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94" algn="l" defTabSz="816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954" algn="l" defTabSz="816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113" algn="l" defTabSz="816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271" algn="l" defTabSz="816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70B7F-3432-4DBE-B821-B38A127FB2D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" name="Заметки 7">
            <a:extLst>
              <a:ext uri="{FF2B5EF4-FFF2-40B4-BE49-F238E27FC236}">
                <a16:creationId xmlns:a16="http://schemas.microsoft.com/office/drawing/2014/main" xmlns="" id="{8A61ABD2-5CC3-4EC0-B74B-14F8575C1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2619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46AAA-2E50-4304-A6B3-ACE626FDAEA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Заметки 7">
            <a:extLst>
              <a:ext uri="{FF2B5EF4-FFF2-40B4-BE49-F238E27FC236}">
                <a16:creationId xmlns:a16="http://schemas.microsoft.com/office/drawing/2014/main" xmlns="" id="{FD59850D-A26F-4550-80A3-889ACB13F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685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46AAA-2E50-4304-A6B3-ACE626FDAEA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70B7F-3432-4DBE-B821-B38A127FB2D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39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05981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2120524"/>
            <a:ext cx="5711825" cy="118793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>
              <a:defRPr sz="2698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marL="0" marR="0" lvl="0" indent="0" defTabSz="9135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98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698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3794753"/>
            <a:ext cx="5711825" cy="2844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99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ru-RU" dirty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название площадки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4208103"/>
            <a:ext cx="5711825" cy="21828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35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99" b="1">
                <a:solidFill>
                  <a:srgbClr val="002060"/>
                </a:solidFill>
                <a:latin typeface="+mn-lt"/>
              </a:defRPr>
            </a:lvl1pPr>
          </a:lstStyle>
          <a:p>
            <a:pPr marL="0" marR="0" lvl="0" indent="0" algn="l" defTabSz="9135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99" b="1" dirty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23904"/>
            <a:ext cx="5711825" cy="28442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35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99">
                <a:solidFill>
                  <a:srgbClr val="002060"/>
                </a:solidFill>
                <a:latin typeface="+mn-lt"/>
              </a:defRPr>
            </a:lvl1pPr>
          </a:lstStyle>
          <a:p>
            <a:pPr marL="0" marR="0" lvl="0" indent="0" algn="l" defTabSz="9135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99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283686859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4144"/>
            <a:ext cx="4014788" cy="147955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357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Tx/>
              <a:buNone/>
              <a:tabLst/>
              <a:defRPr sz="699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3577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8" y="4575178"/>
            <a:ext cx="561975" cy="136922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699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699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400"/>
            <a:ext cx="6561138" cy="329895"/>
          </a:xfrm>
          <a:prstGeom prst="rect">
            <a:avLst/>
          </a:prstGeom>
        </p:spPr>
        <p:txBody>
          <a:bodyPr lIns="0" tIns="0" rIns="0" bIns="0"/>
          <a:lstStyle>
            <a:lvl1pPr>
              <a:defRPr sz="2298" b="1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5010"/>
            <a:ext cx="4014788" cy="24636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199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199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9" y="1475009"/>
            <a:ext cx="3940175" cy="2454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99">
                <a:latin typeface="Arial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440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7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6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9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9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1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27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59" indent="0">
              <a:buNone/>
              <a:defRPr sz="1800" b="1"/>
            </a:lvl2pPr>
            <a:lvl3pPr marL="816318" indent="0">
              <a:buNone/>
              <a:defRPr sz="1600" b="1"/>
            </a:lvl3pPr>
            <a:lvl4pPr marL="1224476" indent="0">
              <a:buNone/>
              <a:defRPr sz="1400" b="1"/>
            </a:lvl4pPr>
            <a:lvl5pPr marL="1632635" indent="0">
              <a:buNone/>
              <a:defRPr sz="1400" b="1"/>
            </a:lvl5pPr>
            <a:lvl6pPr marL="2040794" indent="0">
              <a:buNone/>
              <a:defRPr sz="1400" b="1"/>
            </a:lvl6pPr>
            <a:lvl7pPr marL="2448954" indent="0">
              <a:buNone/>
              <a:defRPr sz="1400" b="1"/>
            </a:lvl7pPr>
            <a:lvl8pPr marL="2857113" indent="0">
              <a:buNone/>
              <a:defRPr sz="1400" b="1"/>
            </a:lvl8pPr>
            <a:lvl9pPr marL="3265271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59" indent="0">
              <a:buNone/>
              <a:defRPr sz="1800" b="1"/>
            </a:lvl2pPr>
            <a:lvl3pPr marL="816318" indent="0">
              <a:buNone/>
              <a:defRPr sz="1600" b="1"/>
            </a:lvl3pPr>
            <a:lvl4pPr marL="1224476" indent="0">
              <a:buNone/>
              <a:defRPr sz="1400" b="1"/>
            </a:lvl4pPr>
            <a:lvl5pPr marL="1632635" indent="0">
              <a:buNone/>
              <a:defRPr sz="1400" b="1"/>
            </a:lvl5pPr>
            <a:lvl6pPr marL="2040794" indent="0">
              <a:buNone/>
              <a:defRPr sz="1400" b="1"/>
            </a:lvl6pPr>
            <a:lvl7pPr marL="2448954" indent="0">
              <a:buNone/>
              <a:defRPr sz="1400" b="1"/>
            </a:lvl7pPr>
            <a:lvl8pPr marL="2857113" indent="0">
              <a:buNone/>
              <a:defRPr sz="1400" b="1"/>
            </a:lvl8pPr>
            <a:lvl9pPr marL="3265271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1631157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4788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59" indent="0">
              <a:buNone/>
              <a:defRPr sz="1100"/>
            </a:lvl2pPr>
            <a:lvl3pPr marL="816318" indent="0">
              <a:buNone/>
              <a:defRPr sz="900"/>
            </a:lvl3pPr>
            <a:lvl4pPr marL="1224476" indent="0">
              <a:buNone/>
              <a:defRPr sz="800"/>
            </a:lvl4pPr>
            <a:lvl5pPr marL="1632635" indent="0">
              <a:buNone/>
              <a:defRPr sz="800"/>
            </a:lvl5pPr>
            <a:lvl6pPr marL="2040794" indent="0">
              <a:buNone/>
              <a:defRPr sz="800"/>
            </a:lvl6pPr>
            <a:lvl7pPr marL="2448954" indent="0">
              <a:buNone/>
              <a:defRPr sz="800"/>
            </a:lvl7pPr>
            <a:lvl8pPr marL="2857113" indent="0">
              <a:buNone/>
              <a:defRPr sz="800"/>
            </a:lvl8pPr>
            <a:lvl9pPr marL="326527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59" indent="0">
              <a:buNone/>
              <a:defRPr sz="2500"/>
            </a:lvl2pPr>
            <a:lvl3pPr marL="816318" indent="0">
              <a:buNone/>
              <a:defRPr sz="2100"/>
            </a:lvl3pPr>
            <a:lvl4pPr marL="1224476" indent="0">
              <a:buNone/>
              <a:defRPr sz="1800"/>
            </a:lvl4pPr>
            <a:lvl5pPr marL="1632635" indent="0">
              <a:buNone/>
              <a:defRPr sz="1800"/>
            </a:lvl5pPr>
            <a:lvl6pPr marL="2040794" indent="0">
              <a:buNone/>
              <a:defRPr sz="1800"/>
            </a:lvl6pPr>
            <a:lvl7pPr marL="2448954" indent="0">
              <a:buNone/>
              <a:defRPr sz="1800"/>
            </a:lvl7pPr>
            <a:lvl8pPr marL="2857113" indent="0">
              <a:buNone/>
              <a:defRPr sz="1800"/>
            </a:lvl8pPr>
            <a:lvl9pPr marL="3265271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59" indent="0">
              <a:buNone/>
              <a:defRPr sz="1100"/>
            </a:lvl2pPr>
            <a:lvl3pPr marL="816318" indent="0">
              <a:buNone/>
              <a:defRPr sz="900"/>
            </a:lvl3pPr>
            <a:lvl4pPr marL="1224476" indent="0">
              <a:buNone/>
              <a:defRPr sz="800"/>
            </a:lvl4pPr>
            <a:lvl5pPr marL="1632635" indent="0">
              <a:buNone/>
              <a:defRPr sz="800"/>
            </a:lvl5pPr>
            <a:lvl6pPr marL="2040794" indent="0">
              <a:buNone/>
              <a:defRPr sz="800"/>
            </a:lvl6pPr>
            <a:lvl7pPr marL="2448954" indent="0">
              <a:buNone/>
              <a:defRPr sz="800"/>
            </a:lvl7pPr>
            <a:lvl8pPr marL="2857113" indent="0">
              <a:buNone/>
              <a:defRPr sz="800"/>
            </a:lvl8pPr>
            <a:lvl9pPr marL="326527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81632" tIns="40816" rIns="81632" bIns="4081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81632" tIns="40816" rIns="81632" bIns="4081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81632" tIns="40816" rIns="81632" bIns="4081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81632" tIns="40816" rIns="81632" bIns="4081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81632" tIns="40816" rIns="81632" bIns="40816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4" r:id="rId13"/>
  </p:sldLayoutIdLst>
  <p:txStyles>
    <p:titleStyle>
      <a:lvl1pPr algn="ctr" defTabSz="816318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19" indent="-306119" algn="l" defTabSz="816318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58" indent="-255099" algn="l" defTabSz="81631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397" indent="-204079" algn="l" defTabSz="81631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556" indent="-204079" algn="l" defTabSz="81631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715" indent="-204079" algn="l" defTabSz="816318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874" indent="-204079" algn="l" defTabSz="81631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033" indent="-204079" algn="l" defTabSz="81631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92" indent="-204079" algn="l" defTabSz="81631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351" indent="-204079" algn="l" defTabSz="81631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3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59" algn="l" defTabSz="8163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18" algn="l" defTabSz="8163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76" algn="l" defTabSz="8163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635" algn="l" defTabSz="8163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94" algn="l" defTabSz="8163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954" algn="l" defTabSz="8163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113" algn="l" defTabSz="8163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271" algn="l" defTabSz="8163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185AEAB2-D8E0-4198-9AEE-09A616038DD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8784" y="430884"/>
            <a:ext cx="6645216" cy="4712616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38079" y="1395734"/>
            <a:ext cx="7484905" cy="174482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+mj-lt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+mj-lt"/>
              </a:rPr>
            </a:b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«</a:t>
            </a:r>
            <a:r>
              <a:rPr lang="ru-RU" sz="3200" dirty="0">
                <a:solidFill>
                  <a:schemeClr val="tx1"/>
                </a:solidFill>
                <a:latin typeface="+mj-lt"/>
              </a:rPr>
              <a:t>Раннее выявление рака шейки матки на основе ВПЧ-диагностики»</a:t>
            </a:r>
            <a:r>
              <a:rPr lang="ru-RU" sz="320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FB7D832-DE2E-4212-9059-0B1F3EB86A6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23478"/>
            <a:ext cx="2103302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451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16BB7F-DC7A-AB96-8FEE-45808A63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697" y="-20538"/>
            <a:ext cx="8229600" cy="857250"/>
          </a:xfrm>
        </p:spPr>
        <p:txBody>
          <a:bodyPr>
            <a:normAutofit/>
          </a:bodyPr>
          <a:lstStyle/>
          <a:p>
            <a:r>
              <a:rPr lang="ru-RU" sz="2800" b="1" dirty="0"/>
              <a:t>Почему скрининг рака шейки матки?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1A8AD67B-928B-AFDF-2BB0-DEEB5CE001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062561891"/>
              </p:ext>
            </p:extLst>
          </p:nvPr>
        </p:nvGraphicFramePr>
        <p:xfrm>
          <a:off x="5694678" y="915566"/>
          <a:ext cx="3481440" cy="222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8A3DE71-105A-AEBD-5DE1-6FA151D063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802923045"/>
              </p:ext>
            </p:extLst>
          </p:nvPr>
        </p:nvGraphicFramePr>
        <p:xfrm>
          <a:off x="5766652" y="2800891"/>
          <a:ext cx="3265416" cy="222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E04C45B-AD8F-2CC6-4273-8A7ED06B30EB}"/>
              </a:ext>
            </a:extLst>
          </p:cNvPr>
          <p:cNvSpPr txBox="1"/>
          <p:nvPr/>
        </p:nvSpPr>
        <p:spPr>
          <a:xfrm>
            <a:off x="179512" y="4227934"/>
            <a:ext cx="5253427" cy="584775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dirty="0"/>
              <a:t>НЕОБХОДИМОСТЬ ВНЕДРЕНИЯ НОВОЙ СТРАТЕГИИ СКРИНИНГА РШМ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87574"/>
            <a:ext cx="5515165" cy="3046988"/>
          </a:xfrm>
          <a:prstGeom prst="rect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у женщин рак шейки </a:t>
            </a:r>
            <a:r>
              <a:rPr lang="ru-RU" dirty="0" smtClean="0"/>
              <a:t>матки (</a:t>
            </a:r>
            <a:r>
              <a:rPr lang="ru-RU" dirty="0" err="1" smtClean="0"/>
              <a:t>РШМ</a:t>
            </a:r>
            <a:r>
              <a:rPr lang="ru-RU" dirty="0" smtClean="0"/>
              <a:t>) </a:t>
            </a:r>
            <a:r>
              <a:rPr lang="ru-RU" dirty="0"/>
              <a:t>занимает </a:t>
            </a:r>
            <a:r>
              <a:rPr lang="ru-RU" b="1" dirty="0"/>
              <a:t>2 место (10%) </a:t>
            </a:r>
            <a:r>
              <a:rPr lang="ru-RU" dirty="0"/>
              <a:t>после рака молочной железы (17,5%);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снижение показателя ранней </a:t>
            </a:r>
            <a:r>
              <a:rPr lang="ru-RU" b="1" dirty="0" err="1"/>
              <a:t>выявляемости</a:t>
            </a:r>
            <a:r>
              <a:rPr lang="ru-RU" dirty="0"/>
              <a:t> рака шейки матки (с 78,4 в 2018 г. до 58,5 в 2021 г.);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рост показателя степени запущенности </a:t>
            </a:r>
            <a:r>
              <a:rPr lang="ru-RU" dirty="0"/>
              <a:t>рака шейки матки (III-IV стадии) (с 21,6 в 2018 г. до 41,5 в 2021 г.);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dirty="0">
                <a:cs typeface="Arial" panose="020B0604020202020204" pitchFamily="34" charset="0"/>
              </a:rPr>
              <a:t>в 95% случаев причиной  развития РШМ являются </a:t>
            </a:r>
            <a:r>
              <a:rPr lang="ru-RU" altLang="ru-RU" dirty="0" err="1">
                <a:cs typeface="Arial" panose="020B0604020202020204" pitchFamily="34" charset="0"/>
              </a:rPr>
              <a:t>высокоонкогенные</a:t>
            </a:r>
            <a:r>
              <a:rPr lang="ru-RU" altLang="ru-RU" dirty="0">
                <a:cs typeface="Arial" panose="020B0604020202020204" pitchFamily="34" charset="0"/>
              </a:rPr>
              <a:t> типы ВПЧ;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неудовлетворенность женщин</a:t>
            </a:r>
            <a:r>
              <a:rPr lang="ru-RU" dirty="0"/>
              <a:t>, обратившихся в медицинские организации первичного звена сроками прохождения обследования и ожидания направления к онкологам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835723"/>
            <a:ext cx="4554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dirty="0"/>
              <a:t>А.Д. </a:t>
            </a:r>
            <a:r>
              <a:rPr lang="ru-RU" sz="700" dirty="0" err="1"/>
              <a:t>Каприн</a:t>
            </a:r>
            <a:r>
              <a:rPr lang="ru-RU" sz="700" dirty="0"/>
              <a:t>, В.В. </a:t>
            </a:r>
            <a:r>
              <a:rPr lang="ru-RU" sz="700" dirty="0" err="1"/>
              <a:t>Старинский</a:t>
            </a:r>
            <a:r>
              <a:rPr lang="ru-RU" sz="700" dirty="0"/>
              <a:t>, А.О. </a:t>
            </a:r>
            <a:r>
              <a:rPr lang="ru-RU" sz="700" dirty="0" err="1"/>
              <a:t>Шахзадова</a:t>
            </a:r>
            <a:r>
              <a:rPr lang="ru-RU" sz="700" dirty="0"/>
              <a:t> Состояние онкологической помощи населению России в 2021 году.</a:t>
            </a:r>
          </a:p>
          <a:p>
            <a:r>
              <a:rPr lang="ru-RU" sz="700" dirty="0"/>
              <a:t>А.Д. </a:t>
            </a:r>
            <a:r>
              <a:rPr lang="ru-RU" sz="700" dirty="0" err="1"/>
              <a:t>Каприн</a:t>
            </a:r>
            <a:r>
              <a:rPr lang="ru-RU" sz="700" dirty="0"/>
              <a:t>, В.В. </a:t>
            </a:r>
            <a:r>
              <a:rPr lang="ru-RU" sz="700" dirty="0" err="1"/>
              <a:t>Старинский</a:t>
            </a:r>
            <a:r>
              <a:rPr lang="ru-RU" sz="700" dirty="0"/>
              <a:t>, Г.В. Петрова Состояние онкологической помощи населению России в 2018 году.</a:t>
            </a:r>
            <a:endParaRPr lang="en-US" sz="7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3528" y="759523"/>
            <a:ext cx="8640960" cy="12027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9423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88008"/>
            <a:ext cx="8229600" cy="857250"/>
          </a:xfrm>
        </p:spPr>
        <p:txBody>
          <a:bodyPr>
            <a:normAutofit/>
          </a:bodyPr>
          <a:lstStyle/>
          <a:p>
            <a:r>
              <a:rPr lang="ru-RU" sz="2400" b="1" dirty="0"/>
              <a:t>Направления реализации скрининга на РШМ </a:t>
            </a:r>
            <a:br>
              <a:rPr lang="ru-RU" sz="2400" b="1" dirty="0"/>
            </a:br>
            <a:r>
              <a:rPr lang="ru-RU" sz="2400" b="1" dirty="0"/>
              <a:t>на основе ВПЧ теста в Республике Саха (Якутия)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1" y="1200151"/>
            <a:ext cx="8229600" cy="3459831"/>
          </a:xfrm>
        </p:spPr>
        <p:txBody>
          <a:bodyPr>
            <a:normAutofit lnSpcReduction="10000"/>
          </a:bodyPr>
          <a:lstStyle/>
          <a:p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Программы: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/>
              <a:t>Региональный проект «Развитие персонализированной медицины и биоинформатики на 2020-2024 гг.», ключевой параметр «ВПЧ генотипирование для индивидуального выявления по 14 генотипам высокого онкогенного риска рака шейки матки»;</a:t>
            </a:r>
          </a:p>
          <a:p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Национальная социальная инициатива Агентства стратегических инициатив: </a:t>
            </a:r>
            <a:r>
              <a:rPr lang="ru-RU" sz="1800" dirty="0"/>
              <a:t>Жизненная ситуация целевой модели «Здравоохранение» «Раннее выявление рака шейки матки на основе ВПЧ-диагностики в Республике Саха (Якутия) (приказ МЗ РС (Я) от 21 сентября 2021 г. № 01-07/1270);</a:t>
            </a:r>
          </a:p>
          <a:p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Научно-исследовательская работа: </a:t>
            </a:r>
            <a:r>
              <a:rPr lang="ru-RU" sz="1800" dirty="0"/>
              <a:t>государственный контракт №8746 на выполнение НИР «Раннее выявление рака шейки матки на основе ВПЧ-диагностики среди женщин сельского населения Республики Саха (Якутия)», заказчик: ГБУ РС (Я) «Академия наук Республики Саха (Якутия)»</a:t>
            </a:r>
          </a:p>
          <a:p>
            <a:endParaRPr lang="ru-RU" sz="1900" dirty="0"/>
          </a:p>
          <a:p>
            <a:endParaRPr lang="ru-RU" dirty="0"/>
          </a:p>
          <a:p>
            <a:endParaRPr lang="ru-RU" dirty="0"/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1520" y="1131590"/>
            <a:ext cx="8640960" cy="12027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45398"/>
            <a:ext cx="6139959" cy="48522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+mj-lt"/>
              </a:rPr>
              <a:t>Ключевые мероприятия проекта</a:t>
            </a:r>
          </a:p>
        </p:txBody>
      </p:sp>
      <p:sp>
        <p:nvSpPr>
          <p:cNvPr id="20" name="Текст 3">
            <a:extLst>
              <a:ext uri="{FF2B5EF4-FFF2-40B4-BE49-F238E27FC236}">
                <a16:creationId xmlns:a16="http://schemas.microsoft.com/office/drawing/2014/main" xmlns="" id="{936B6170-A09C-4A9B-B9B2-179D0EBD0566}"/>
              </a:ext>
            </a:extLst>
          </p:cNvPr>
          <p:cNvSpPr txBox="1">
            <a:spLocks/>
          </p:cNvSpPr>
          <p:nvPr/>
        </p:nvSpPr>
        <p:spPr>
          <a:xfrm>
            <a:off x="3866749" y="1758498"/>
            <a:ext cx="4774891" cy="180699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1200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591" indent="-342591" fontAlgn="base">
              <a:buFont typeface="+mj-lt"/>
              <a:buAutoNum type="arabicPeriod"/>
            </a:pPr>
            <a:endParaRPr lang="ru-RU" sz="1199" dirty="0"/>
          </a:p>
        </p:txBody>
      </p:sp>
      <p:sp>
        <p:nvSpPr>
          <p:cNvPr id="21" name="Текст 3">
            <a:extLst>
              <a:ext uri="{FF2B5EF4-FFF2-40B4-BE49-F238E27FC236}">
                <a16:creationId xmlns:a16="http://schemas.microsoft.com/office/drawing/2014/main" xmlns="" id="{9CBC2CED-6D5D-4B71-ADA2-7EB392387F79}"/>
              </a:ext>
            </a:extLst>
          </p:cNvPr>
          <p:cNvSpPr txBox="1">
            <a:spLocks/>
          </p:cNvSpPr>
          <p:nvPr/>
        </p:nvSpPr>
        <p:spPr>
          <a:xfrm>
            <a:off x="251520" y="627534"/>
            <a:ext cx="8796091" cy="45159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816318" rtl="0" eaLnBrk="1" latinLnBrk="0" hangingPunct="1">
              <a:spcBef>
                <a:spcPct val="20000"/>
              </a:spcBef>
              <a:buFont typeface="Arial" pitchFamily="34" charset="0"/>
              <a:buNone/>
              <a:defRPr sz="1199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 marL="663258" indent="-255099" algn="l" defTabSz="81631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97" indent="-204079" algn="l" defTabSz="816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556" indent="-204079" algn="l" defTabSz="81631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715" indent="-204079" algn="l" defTabSz="81631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874" indent="-204079" algn="l" defTabSz="816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033" indent="-204079" algn="l" defTabSz="816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192" indent="-204079" algn="l" defTabSz="816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351" indent="-204079" algn="l" defTabSz="816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292" indent="-171292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Внедрение алгоритма клинических рекомендаций (первичное ко-тестирование,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триаж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71292" indent="-171292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Организация одномоментного забора биоматериала на 2 анализа (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ВПЧ+цитология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 с последующим проведением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иммуноцитохимического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исследования</a:t>
            </a:r>
          </a:p>
          <a:p>
            <a:pPr marL="171292" indent="-171292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Внедрение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иммуноцитохимического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исследования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p16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Ki67</a:t>
            </a:r>
            <a:r>
              <a:rPr lang="ru-RU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в Республике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  <a:p>
            <a:pPr marL="171292" indent="-171292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Внедрение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самозабора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биоматериала</a:t>
            </a:r>
          </a:p>
          <a:p>
            <a:pPr marL="171292" indent="-171292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Утверждение тарифа в системе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ОМС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«Комплексное обследование в кабинете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онкоскрининга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на выявление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РШМ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» </a:t>
            </a:r>
            <a:endParaRPr lang="ru-RU" sz="2000" dirty="0" smtClean="0">
              <a:solidFill>
                <a:schemeClr val="tx1"/>
              </a:solidFill>
              <a:latin typeface="+mn-lt"/>
            </a:endParaRPr>
          </a:p>
          <a:p>
            <a:pPr marL="171292" indent="-171292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Создание 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единой системы сопровождения пациентов </a:t>
            </a:r>
          </a:p>
          <a:p>
            <a:pPr marL="171292" indent="-171292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Увеличение охвата информированности граждан. Создание у населения положительной привычки заботы о своем здоровье</a:t>
            </a:r>
          </a:p>
          <a:p>
            <a:pPr marL="171292" indent="-171292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Повышение квалификации медицинского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персонала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D3A30955-B89C-40F8-BB3C-5049CBFC7043}"/>
              </a:ext>
            </a:extLst>
          </p:cNvPr>
          <p:cNvCxnSpPr>
            <a:cxnSpLocks/>
          </p:cNvCxnSpPr>
          <p:nvPr/>
        </p:nvCxnSpPr>
        <p:spPr>
          <a:xfrm>
            <a:off x="241834" y="530618"/>
            <a:ext cx="839012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218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9420</TotalTime>
  <Words>350</Words>
  <Application>Microsoft Office PowerPoint</Application>
  <PresentationFormat>Экран (16:9)</PresentationFormat>
  <Paragraphs>29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«Раннее выявление рака шейки матки на основе ВПЧ-диагностики» </vt:lpstr>
      <vt:lpstr>Почему скрининг рака шейки матки?</vt:lpstr>
      <vt:lpstr>Направления реализации скрининга на РШМ  на основе ВПЧ теста в Республике Саха (Якутия)</vt:lpstr>
      <vt:lpstr>Ключевые мероприятия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Асекритова Александра</dc:creator>
  <cp:lastModifiedBy>AMS</cp:lastModifiedBy>
  <cp:revision>353</cp:revision>
  <dcterms:created xsi:type="dcterms:W3CDTF">2021-12-15T03:21:44Z</dcterms:created>
  <dcterms:modified xsi:type="dcterms:W3CDTF">2023-04-25T13:45:52Z</dcterms:modified>
</cp:coreProperties>
</file>