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3"/>
    <p:sldId id="292" r:id="rId4"/>
    <p:sldId id="291" r:id="rId5"/>
    <p:sldId id="290" r:id="rId6"/>
    <p:sldId id="270" r:id="rId7"/>
    <p:sldId id="287" r:id="rId8"/>
    <p:sldId id="288" r:id="rId9"/>
    <p:sldId id="293" r:id="rId10"/>
    <p:sldId id="294" r:id="rId11"/>
    <p:sldId id="295" r:id="rId12"/>
    <p:sldId id="296" r:id="rId13"/>
    <p:sldId id="297" r:id="rId14"/>
    <p:sldId id="29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9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CAAF8"/>
    <a:srgbClr val="CC0099"/>
    <a:srgbClr val="16DBF6"/>
    <a:srgbClr val="00FF00"/>
    <a:srgbClr val="0066FF"/>
    <a:srgbClr val="DBC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 showGuides="1">
      <p:cViewPr>
        <p:scale>
          <a:sx n="69" d="100"/>
          <a:sy n="69" d="100"/>
        </p:scale>
        <p:origin x="-1098" y="-108"/>
      </p:cViewPr>
      <p:guideLst>
        <p:guide orient="horz" pos="2169"/>
        <p:guide pos="29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DF989-801B-4902-B70B-F047EE627B08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09FBA-8646-4786-B269-B3F0ACA58546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GIF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Блок-схема: извлечение 30"/>
          <p:cNvSpPr/>
          <p:nvPr/>
        </p:nvSpPr>
        <p:spPr>
          <a:xfrm rot="20426550">
            <a:off x="472933" y="3388998"/>
            <a:ext cx="432048" cy="1397310"/>
          </a:xfrm>
          <a:prstGeom prst="flowChartExtra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4" name="Группа 33"/>
          <p:cNvGrpSpPr/>
          <p:nvPr/>
        </p:nvGrpSpPr>
        <p:grpSpPr>
          <a:xfrm>
            <a:off x="0" y="13690"/>
            <a:ext cx="1012376" cy="6844310"/>
            <a:chOff x="0" y="13690"/>
            <a:chExt cx="1012376" cy="6844310"/>
          </a:xfrm>
        </p:grpSpPr>
        <p:sp>
          <p:nvSpPr>
            <p:cNvPr id="26" name="Блок-схема: извлечение 25"/>
            <p:cNvSpPr/>
            <p:nvPr/>
          </p:nvSpPr>
          <p:spPr>
            <a:xfrm flipV="1">
              <a:off x="40959" y="13690"/>
              <a:ext cx="836525" cy="3631333"/>
            </a:xfrm>
            <a:prstGeom prst="flowChartExtract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Блок-схема: извлечение 26"/>
            <p:cNvSpPr/>
            <p:nvPr/>
          </p:nvSpPr>
          <p:spPr>
            <a:xfrm>
              <a:off x="0" y="3226667"/>
              <a:ext cx="836525" cy="3631333"/>
            </a:xfrm>
            <a:prstGeom prst="flowChartExtract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Блок-схема: извлечение 31"/>
            <p:cNvSpPr/>
            <p:nvPr/>
          </p:nvSpPr>
          <p:spPr>
            <a:xfrm rot="19281583">
              <a:off x="580328" y="3354400"/>
              <a:ext cx="432048" cy="881880"/>
            </a:xfrm>
            <a:prstGeom prst="flowChartExtra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Знак запрета 28"/>
            <p:cNvSpPr/>
            <p:nvPr/>
          </p:nvSpPr>
          <p:spPr>
            <a:xfrm rot="19084680">
              <a:off x="131031" y="3121038"/>
              <a:ext cx="658531" cy="643306"/>
            </a:xfrm>
            <a:prstGeom prst="noSmoking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30" name="Овал 29"/>
          <p:cNvSpPr/>
          <p:nvPr/>
        </p:nvSpPr>
        <p:spPr>
          <a:xfrm>
            <a:off x="167640" y="3242310"/>
            <a:ext cx="608330" cy="40259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http://ust-ilimsk.su/media/news/32/851c24aa-165b-49a3-ba8c-efcc7256e898.png"/>
          <p:cNvPicPr/>
          <p:nvPr/>
        </p:nvPicPr>
        <p:blipFill>
          <a:blip r:embed="rId1" cstate="screen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555776" y="3559393"/>
            <a:ext cx="4398142" cy="32986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6" descr="D:\Pictures\картинки с раб стола\0a1bd6b5717f7d51fc9d9db07056765b.jpg"/>
          <p:cNvPicPr>
            <a:picLocks noChangeAspect="1" noChangeArrowheads="1" noCrop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275" y="183716"/>
            <a:ext cx="2255195" cy="13681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11505" y="2914015"/>
            <a:ext cx="8208645" cy="9029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«Хорошо здоровым быть»</a:t>
            </a:r>
            <a:endParaRPr lang="ru-RU" sz="4800" b="1" dirty="0" smtClean="0">
              <a:solidFill>
                <a:srgbClr val="C00000"/>
              </a:solidFill>
              <a:latin typeface="Constantia" panose="02030602050306030303" pitchFamily="18" charset="0"/>
            </a:endParaRP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184265" y="5227320"/>
            <a:ext cx="2691765" cy="1285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Каянкина Наталья Владимировна</a:t>
            </a:r>
            <a:endParaRPr lang="ru-RU" b="1" dirty="0" smtClean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Constantia" panose="02030602050306030303" pitchFamily="18" charset="0"/>
              </a:rPr>
              <a:t>педагог психолог</a:t>
            </a:r>
            <a:endParaRPr lang="ru-RU" b="1" dirty="0">
              <a:solidFill>
                <a:schemeClr val="tx1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051685" y="1074420"/>
            <a:ext cx="5525770" cy="1041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2. Реализация </a:t>
            </a:r>
            <a:r>
              <a:rPr 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 проекта: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36245" y="2536825"/>
            <a:ext cx="8399145" cy="40716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Медико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Коррекционные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просветительская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Оздоровительно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физкультурные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051685" y="1074420"/>
            <a:ext cx="5525770" cy="1041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3. Заключительный этап </a:t>
            </a:r>
            <a:r>
              <a:rPr 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 проекта: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36245" y="2536825"/>
            <a:ext cx="8399145" cy="40716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051685" y="1074420"/>
            <a:ext cx="5525770" cy="1041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Партнеры </a:t>
            </a:r>
            <a:r>
              <a:rPr 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проекта: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36245" y="2536825"/>
            <a:ext cx="8399145" cy="40716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Детская поликлинника микр. Бабанаково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етодический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отдел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Кузбасский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РЦППМС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051685" y="1074420"/>
            <a:ext cx="5525770" cy="1041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Информационное сопровождение </a:t>
            </a:r>
            <a:endParaRPr lang="ru-RU" altLang="en-US" sz="2800" b="1">
              <a:latin typeface="Constantia" panose="02030602050306030303" pitchFamily="18" charset="0"/>
              <a:cs typeface="Constantia" panose="02030602050306030303" pitchFamily="18" charset="0"/>
              <a:sym typeface="+mn-e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 </a:t>
            </a:r>
            <a:r>
              <a:rPr 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проекта: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323850" y="2493010"/>
            <a:ext cx="8399145" cy="40716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сайт, ВК, МАХ  МБДОУ детский сад № 41 города Белово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Листовки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почта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сети партнеров проекта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809784" y="1020352"/>
            <a:ext cx="2012950" cy="5219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383540" y="2115820"/>
            <a:ext cx="8451850" cy="44926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en-US"/>
              <a:t>Сегодня</a:t>
            </a:r>
            <a:r>
              <a:rPr lang="en-US" altLang="ru-RU"/>
              <a:t> </a:t>
            </a:r>
            <a:r>
              <a:rPr lang="en-US" altLang="en-US"/>
              <a:t>значительная</a:t>
            </a:r>
            <a:r>
              <a:rPr lang="en-US" altLang="ru-RU"/>
              <a:t> </a:t>
            </a:r>
            <a:r>
              <a:rPr lang="en-US" altLang="en-US"/>
              <a:t>доля</a:t>
            </a:r>
            <a:r>
              <a:rPr lang="en-US" altLang="ru-RU"/>
              <a:t> </a:t>
            </a:r>
            <a:r>
              <a:rPr lang="en-US" altLang="en-US"/>
              <a:t>детей</a:t>
            </a:r>
            <a:r>
              <a:rPr lang="en-US" altLang="ru-RU"/>
              <a:t> </a:t>
            </a:r>
            <a:r>
              <a:rPr lang="en-US" altLang="en-US"/>
              <a:t>страдает</a:t>
            </a:r>
            <a:r>
              <a:rPr lang="en-US" altLang="ru-RU"/>
              <a:t> </a:t>
            </a:r>
            <a:r>
              <a:rPr lang="en-US" altLang="en-US"/>
              <a:t>нарушением</a:t>
            </a:r>
            <a:r>
              <a:rPr lang="en-US" altLang="ru-RU"/>
              <a:t> </a:t>
            </a:r>
            <a:r>
              <a:rPr lang="en-US" altLang="en-US"/>
              <a:t>речи</a:t>
            </a:r>
            <a:r>
              <a:rPr lang="en-US" altLang="ru-RU"/>
              <a:t>, </a:t>
            </a:r>
            <a:r>
              <a:rPr lang="en-US" altLang="en-US"/>
              <a:t>зрения</a:t>
            </a:r>
            <a:r>
              <a:rPr lang="en-US" altLang="ru-RU"/>
              <a:t>, </a:t>
            </a:r>
            <a:r>
              <a:rPr lang="en-US" altLang="en-US"/>
              <a:t>слуха</a:t>
            </a:r>
            <a:r>
              <a:rPr lang="en-US" altLang="ru-RU"/>
              <a:t>, </a:t>
            </a:r>
            <a:r>
              <a:rPr lang="en-US" altLang="en-US"/>
              <a:t>опорно</a:t>
            </a:r>
            <a:r>
              <a:rPr lang="en-US" altLang="ru-RU"/>
              <a:t>-</a:t>
            </a:r>
            <a:r>
              <a:rPr lang="en-US" altLang="en-US"/>
              <a:t>двигательного</a:t>
            </a:r>
            <a:r>
              <a:rPr lang="en-US" altLang="ru-RU"/>
              <a:t> </a:t>
            </a:r>
            <a:r>
              <a:rPr lang="en-US" altLang="en-US"/>
              <a:t>аппарата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других</a:t>
            </a:r>
            <a:r>
              <a:rPr lang="en-US" altLang="ru-RU"/>
              <a:t> </a:t>
            </a:r>
            <a:r>
              <a:rPr lang="en-US" altLang="en-US"/>
              <a:t>важных</a:t>
            </a:r>
            <a:r>
              <a:rPr lang="en-US" altLang="ru-RU"/>
              <a:t> </a:t>
            </a:r>
            <a:r>
              <a:rPr lang="en-US" altLang="en-US"/>
              <a:t>аспектов</a:t>
            </a:r>
            <a:r>
              <a:rPr lang="en-US" altLang="ru-RU"/>
              <a:t> </a:t>
            </a:r>
            <a:r>
              <a:rPr lang="en-US" altLang="en-US"/>
              <a:t>развития</a:t>
            </a:r>
            <a:r>
              <a:rPr lang="en-US" altLang="ru-RU"/>
              <a:t>. </a:t>
            </a:r>
            <a:r>
              <a:rPr lang="en-US" altLang="en-US"/>
              <a:t>Однако</a:t>
            </a:r>
            <a:r>
              <a:rPr lang="en-US" altLang="ru-RU"/>
              <a:t> </a:t>
            </a:r>
            <a:r>
              <a:rPr lang="en-US" altLang="en-US"/>
              <a:t>многие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этих</a:t>
            </a:r>
            <a:r>
              <a:rPr lang="en-US" altLang="ru-RU"/>
              <a:t> </a:t>
            </a:r>
            <a:r>
              <a:rPr lang="en-US" altLang="en-US"/>
              <a:t>проблем</a:t>
            </a:r>
            <a:r>
              <a:rPr lang="en-US" altLang="ru-RU"/>
              <a:t> </a:t>
            </a:r>
            <a:r>
              <a:rPr lang="en-US" altLang="en-US"/>
              <a:t>удается</a:t>
            </a:r>
            <a:r>
              <a:rPr lang="en-US" altLang="ru-RU"/>
              <a:t> </a:t>
            </a:r>
            <a:r>
              <a:rPr lang="en-US" altLang="en-US"/>
              <a:t>выявить</a:t>
            </a:r>
            <a:r>
              <a:rPr lang="en-US" altLang="ru-RU"/>
              <a:t> </a:t>
            </a:r>
            <a:r>
              <a:rPr lang="en-US" altLang="en-US"/>
              <a:t>только</a:t>
            </a:r>
            <a:r>
              <a:rPr lang="en-US" altLang="ru-RU"/>
              <a:t> </a:t>
            </a:r>
            <a:r>
              <a:rPr lang="en-US" altLang="en-US"/>
              <a:t>тогда</a:t>
            </a:r>
            <a:r>
              <a:rPr lang="en-US" altLang="ru-RU"/>
              <a:t>, </a:t>
            </a:r>
            <a:r>
              <a:rPr lang="en-US" altLang="en-US"/>
              <a:t>когда</a:t>
            </a:r>
            <a:r>
              <a:rPr lang="en-US" altLang="ru-RU"/>
              <a:t> </a:t>
            </a:r>
            <a:r>
              <a:rPr lang="en-US" altLang="en-US"/>
              <a:t>они</a:t>
            </a:r>
            <a:r>
              <a:rPr lang="en-US" altLang="ru-RU"/>
              <a:t> </a:t>
            </a:r>
            <a:r>
              <a:rPr lang="en-US" altLang="en-US"/>
              <a:t>начинают</a:t>
            </a:r>
            <a:r>
              <a:rPr lang="en-US" altLang="ru-RU"/>
              <a:t> </a:t>
            </a:r>
            <a:r>
              <a:rPr lang="en-US" altLang="en-US"/>
              <a:t>мешать</a:t>
            </a:r>
            <a:r>
              <a:rPr lang="en-US" altLang="ru-RU"/>
              <a:t> </a:t>
            </a:r>
            <a:r>
              <a:rPr lang="en-US" altLang="en-US"/>
              <a:t>нормальной</a:t>
            </a:r>
            <a:r>
              <a:rPr lang="en-US" altLang="ru-RU"/>
              <a:t> </a:t>
            </a:r>
            <a:r>
              <a:rPr lang="en-US" altLang="en-US"/>
              <a:t>жизнедеятельности</a:t>
            </a:r>
            <a:r>
              <a:rPr lang="en-US" altLang="ru-RU"/>
              <a:t> </a:t>
            </a:r>
            <a:r>
              <a:rPr lang="en-US" altLang="en-US"/>
              <a:t>ребенка</a:t>
            </a:r>
            <a:r>
              <a:rPr lang="en-US" altLang="ru-RU"/>
              <a:t>. </a:t>
            </a:r>
            <a:r>
              <a:rPr lang="en-US" altLang="en-US"/>
              <a:t>Одной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главных</a:t>
            </a:r>
            <a:r>
              <a:rPr lang="en-US" altLang="ru-RU"/>
              <a:t> </a:t>
            </a:r>
            <a:r>
              <a:rPr lang="en-US" altLang="en-US"/>
              <a:t>причин</a:t>
            </a:r>
            <a:r>
              <a:rPr lang="en-US" altLang="ru-RU"/>
              <a:t> </a:t>
            </a:r>
            <a:r>
              <a:rPr lang="en-US" altLang="en-US"/>
              <a:t>такой</a:t>
            </a:r>
            <a:r>
              <a:rPr lang="en-US" altLang="ru-RU"/>
              <a:t> </a:t>
            </a:r>
            <a:r>
              <a:rPr lang="en-US" altLang="en-US"/>
              <a:t>ситуации</a:t>
            </a:r>
            <a:r>
              <a:rPr lang="en-US" altLang="ru-RU"/>
              <a:t> </a:t>
            </a:r>
            <a:r>
              <a:rPr lang="en-US" altLang="en-US"/>
              <a:t>является</a:t>
            </a:r>
            <a:r>
              <a:rPr lang="en-US" altLang="ru-RU"/>
              <a:t> </a:t>
            </a:r>
            <a:r>
              <a:rPr lang="en-US" altLang="en-US"/>
              <a:t>недостаточность</a:t>
            </a:r>
            <a:r>
              <a:rPr lang="en-US" altLang="ru-RU"/>
              <a:t> </a:t>
            </a:r>
            <a:r>
              <a:rPr lang="en-US" altLang="en-US"/>
              <a:t>внимания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вопросам</a:t>
            </a:r>
            <a:r>
              <a:rPr lang="en-US" altLang="ru-RU"/>
              <a:t> </a:t>
            </a:r>
            <a:r>
              <a:rPr lang="en-US" altLang="en-US"/>
              <a:t>ранней</a:t>
            </a:r>
            <a:r>
              <a:rPr lang="en-US" altLang="ru-RU"/>
              <a:t> </a:t>
            </a:r>
            <a:r>
              <a:rPr lang="en-US" altLang="en-US"/>
              <a:t>диагностики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отсутствия</a:t>
            </a:r>
            <a:r>
              <a:rPr lang="en-US" altLang="ru-RU"/>
              <a:t> </a:t>
            </a:r>
            <a:r>
              <a:rPr lang="en-US" altLang="en-US"/>
              <a:t>должного</a:t>
            </a:r>
            <a:r>
              <a:rPr lang="en-US" altLang="ru-RU"/>
              <a:t> </a:t>
            </a:r>
            <a:r>
              <a:rPr lang="en-US" altLang="en-US"/>
              <a:t>скрининга</a:t>
            </a:r>
            <a:r>
              <a:rPr lang="ru-RU" altLang="en-US"/>
              <a:t>.</a:t>
            </a:r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37687" y="1020352"/>
            <a:ext cx="2557145" cy="5219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проекта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383540" y="2115820"/>
            <a:ext cx="8451850" cy="44926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r>
              <a:rPr lang="ru-RU" altLang="en-US"/>
              <a:t>П</a:t>
            </a:r>
            <a:r>
              <a:rPr lang="en-US" altLang="en-US"/>
              <a:t>опуляризация</a:t>
            </a:r>
            <a:r>
              <a:rPr lang="en-US" altLang="ru-RU"/>
              <a:t>  </a:t>
            </a:r>
            <a:r>
              <a:rPr lang="en-US" altLang="en-US"/>
              <a:t>ранней</a:t>
            </a:r>
            <a:r>
              <a:rPr lang="en-US" altLang="ru-RU"/>
              <a:t> </a:t>
            </a:r>
            <a:r>
              <a:rPr lang="en-US" altLang="en-US"/>
              <a:t>диагностики</a:t>
            </a:r>
            <a:r>
              <a:rPr lang="en-US" altLang="ru-RU"/>
              <a:t> </a:t>
            </a:r>
            <a:r>
              <a:rPr lang="ru-RU" altLang="en-US"/>
              <a:t>детей дошкольного возраста</a:t>
            </a:r>
            <a:r>
              <a:rPr lang="en-US" altLang="ru-RU"/>
              <a:t> </a:t>
            </a:r>
            <a:r>
              <a:rPr lang="ru-RU" altLang="en-US"/>
              <a:t>микр. Бабанаково,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своевременного</a:t>
            </a:r>
            <a:r>
              <a:rPr lang="en-US" altLang="ru-RU"/>
              <a:t> </a:t>
            </a:r>
            <a:r>
              <a:rPr lang="en-US" altLang="en-US"/>
              <a:t>выявления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предупреждения</a:t>
            </a:r>
            <a:r>
              <a:rPr lang="en-US" altLang="ru-RU"/>
              <a:t> </a:t>
            </a:r>
            <a:r>
              <a:rPr lang="en-US" altLang="en-US"/>
              <a:t>нарушений</a:t>
            </a:r>
            <a:r>
              <a:rPr lang="en-US" altLang="ru-RU"/>
              <a:t> </a:t>
            </a:r>
            <a:r>
              <a:rPr lang="en-US" altLang="en-US"/>
              <a:t>физического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психоэмоционального</a:t>
            </a:r>
            <a:r>
              <a:rPr lang="en-US" altLang="ru-RU"/>
              <a:t> </a:t>
            </a:r>
            <a:r>
              <a:rPr lang="en-US" altLang="en-US"/>
              <a:t>развития</a:t>
            </a:r>
            <a:r>
              <a:rPr lang="en-US" altLang="ru-RU"/>
              <a:t> </a:t>
            </a:r>
            <a:r>
              <a:rPr lang="en-US" altLang="en-US"/>
              <a:t>детей</a:t>
            </a:r>
            <a:r>
              <a:rPr lang="en-US" altLang="ru-RU"/>
              <a:t>.</a:t>
            </a:r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313215" y="1020352"/>
            <a:ext cx="3006090" cy="5219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 проекта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383540" y="2115820"/>
            <a:ext cx="8451850" cy="44926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Пропаганда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популяризация</a:t>
            </a:r>
            <a:r>
              <a:rPr lang="en-US" altLang="ru-RU"/>
              <a:t> </a:t>
            </a:r>
            <a:r>
              <a:rPr lang="en-US" altLang="en-US"/>
              <a:t>идей</a:t>
            </a:r>
            <a:r>
              <a:rPr lang="en-US" altLang="ru-RU"/>
              <a:t> </a:t>
            </a:r>
            <a:r>
              <a:rPr lang="en-US" altLang="en-US"/>
              <a:t>регулярного</a:t>
            </a:r>
            <a:r>
              <a:rPr lang="en-US" altLang="ru-RU"/>
              <a:t> </a:t>
            </a:r>
            <a:r>
              <a:rPr lang="en-US" altLang="en-US"/>
              <a:t>осмотра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проверки</a:t>
            </a:r>
            <a:r>
              <a:rPr lang="en-US" altLang="ru-RU"/>
              <a:t> </a:t>
            </a:r>
            <a:r>
              <a:rPr lang="en-US" altLang="en-US"/>
              <a:t>состояния</a:t>
            </a:r>
            <a:r>
              <a:rPr lang="en-US" altLang="ru-RU"/>
              <a:t> </a:t>
            </a:r>
            <a:r>
              <a:rPr lang="en-US" altLang="en-US"/>
              <a:t>здоровья</a:t>
            </a:r>
            <a:r>
              <a:rPr lang="en-US" altLang="ru-RU"/>
              <a:t> </a:t>
            </a:r>
            <a:r>
              <a:rPr lang="en-US" altLang="en-US"/>
              <a:t>детей</a:t>
            </a:r>
            <a:r>
              <a:rPr lang="en-US" altLang="ru-RU"/>
              <a:t> </a:t>
            </a:r>
            <a:r>
              <a:rPr lang="en-US" altLang="en-US"/>
              <a:t>младше</a:t>
            </a:r>
            <a:r>
              <a:rPr lang="ru-RU" altLang="en-US"/>
              <a:t>го дошкольного возраста.</a:t>
            </a:r>
            <a:endParaRPr lang="en-US" altLang="ru-RU"/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Реализация</a:t>
            </a:r>
            <a:r>
              <a:rPr lang="en-US" altLang="ru-RU"/>
              <a:t> </a:t>
            </a:r>
            <a:r>
              <a:rPr lang="ru-RU" altLang="en-US"/>
              <a:t>методов </a:t>
            </a:r>
            <a:r>
              <a:rPr lang="en-US" altLang="en-US"/>
              <a:t>первичной</a:t>
            </a:r>
            <a:r>
              <a:rPr lang="en-US" altLang="ru-RU"/>
              <a:t> </a:t>
            </a:r>
            <a:r>
              <a:rPr lang="en-US" altLang="en-US"/>
              <a:t>диагностики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тестирования</a:t>
            </a:r>
            <a:r>
              <a:rPr lang="en-US" altLang="ru-RU"/>
              <a:t> </a:t>
            </a:r>
            <a:r>
              <a:rPr lang="en-US" altLang="en-US"/>
              <a:t>основных</a:t>
            </a:r>
            <a:r>
              <a:rPr lang="en-US" altLang="ru-RU"/>
              <a:t> </a:t>
            </a:r>
            <a:r>
              <a:rPr lang="en-US" altLang="en-US"/>
              <a:t>показателей</a:t>
            </a:r>
            <a:r>
              <a:rPr lang="en-US" altLang="ru-RU"/>
              <a:t> </a:t>
            </a:r>
            <a:r>
              <a:rPr lang="en-US" altLang="en-US"/>
              <a:t>развития</a:t>
            </a:r>
            <a:r>
              <a:rPr lang="en-US" altLang="ru-RU"/>
              <a:t> </a:t>
            </a:r>
            <a:r>
              <a:rPr lang="en-US" altLang="en-US"/>
              <a:t>ребенка</a:t>
            </a:r>
            <a:r>
              <a:rPr lang="ru-RU" altLang="en-US"/>
              <a:t> поликлинокой микр Бабанаково</a:t>
            </a:r>
            <a:endParaRPr lang="en-US" altLang="ru-RU"/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Организация</a:t>
            </a:r>
            <a:r>
              <a:rPr lang="en-US" altLang="ru-RU"/>
              <a:t> </a:t>
            </a:r>
            <a:r>
              <a:rPr lang="en-US" altLang="en-US"/>
              <a:t>комплекса</a:t>
            </a:r>
            <a:r>
              <a:rPr lang="en-US" altLang="ru-RU"/>
              <a:t> </a:t>
            </a:r>
            <a:r>
              <a:rPr lang="en-US" altLang="en-US"/>
              <a:t>мероприятий</a:t>
            </a:r>
            <a:r>
              <a:rPr lang="en-US" altLang="ru-RU"/>
              <a:t> </a:t>
            </a:r>
            <a:r>
              <a:rPr lang="en-US" altLang="en-US"/>
              <a:t>по</a:t>
            </a:r>
            <a:r>
              <a:rPr lang="en-US" altLang="ru-RU"/>
              <a:t> </a:t>
            </a:r>
            <a:r>
              <a:rPr lang="en-US" altLang="en-US"/>
              <a:t>просвещению</a:t>
            </a:r>
            <a:r>
              <a:rPr lang="en-US" altLang="ru-RU"/>
              <a:t> </a:t>
            </a:r>
            <a:r>
              <a:rPr lang="en-US" altLang="en-US"/>
              <a:t>родителей</a:t>
            </a:r>
            <a:r>
              <a:rPr lang="ru-RU" altLang="en-US"/>
              <a:t> ( законных представителей) </a:t>
            </a:r>
            <a:r>
              <a:rPr lang="en-US" altLang="ru-RU"/>
              <a:t> </a:t>
            </a:r>
            <a:r>
              <a:rPr lang="ru-RU" altLang="en-US"/>
              <a:t>о необходимости регулярных проверок здоровья детей</a:t>
            </a:r>
            <a:r>
              <a:rPr lang="en-US" altLang="ru-RU"/>
              <a:t>.</a:t>
            </a:r>
            <a:endParaRPr lang="en-US" altLang="ru-RU"/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/>
              <a:t>    </a:t>
            </a:r>
            <a:r>
              <a:rPr lang="en-US" altLang="en-US"/>
              <a:t>Обучение</a:t>
            </a:r>
            <a:r>
              <a:rPr lang="en-US" altLang="ru-RU"/>
              <a:t> </a:t>
            </a:r>
            <a:r>
              <a:rPr lang="en-US" altLang="en-US"/>
              <a:t>детей</a:t>
            </a:r>
            <a:r>
              <a:rPr lang="en-US" altLang="ru-RU"/>
              <a:t> </a:t>
            </a:r>
            <a:r>
              <a:rPr lang="en-US" altLang="en-US"/>
              <a:t>навыкам</a:t>
            </a:r>
            <a:r>
              <a:rPr lang="en-US" altLang="ru-RU"/>
              <a:t> </a:t>
            </a:r>
            <a:r>
              <a:rPr lang="en-US" altLang="en-US"/>
              <a:t>самообслуживания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осознанного</a:t>
            </a:r>
            <a:r>
              <a:rPr lang="en-US" altLang="ru-RU"/>
              <a:t> </a:t>
            </a:r>
            <a:r>
              <a:rPr lang="en-US" altLang="en-US"/>
              <a:t>ухода</a:t>
            </a:r>
            <a:r>
              <a:rPr lang="en-US" altLang="ru-RU"/>
              <a:t> </a:t>
            </a:r>
            <a:r>
              <a:rPr lang="en-US" altLang="en-US"/>
              <a:t>за</a:t>
            </a:r>
            <a:r>
              <a:rPr lang="en-US" altLang="ru-RU"/>
              <a:t> </a:t>
            </a:r>
            <a:r>
              <a:rPr lang="en-US" altLang="en-US"/>
              <a:t>своим</a:t>
            </a:r>
            <a:r>
              <a:rPr lang="en-US" altLang="ru-RU"/>
              <a:t> </a:t>
            </a:r>
            <a:r>
              <a:rPr lang="en-US" altLang="en-US"/>
              <a:t>телом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>
                <a:cs typeface="+mn-lt"/>
                <a:sym typeface="+mn-ea"/>
              </a:rPr>
              <a:t>осознавать</a:t>
            </a:r>
            <a:r>
              <a:rPr lang="en-US" altLang="ru-RU">
                <a:cs typeface="+mn-lt"/>
                <a:sym typeface="+mn-ea"/>
              </a:rPr>
              <a:t> </a:t>
            </a:r>
            <a:r>
              <a:rPr lang="en-US" altLang="en-US">
                <a:cs typeface="+mn-lt"/>
                <a:sym typeface="+mn-ea"/>
              </a:rPr>
              <a:t>ценность</a:t>
            </a:r>
            <a:r>
              <a:rPr lang="en-US" altLang="ru-RU">
                <a:cs typeface="+mn-lt"/>
                <a:sym typeface="+mn-ea"/>
              </a:rPr>
              <a:t> </a:t>
            </a:r>
            <a:r>
              <a:rPr lang="en-US" altLang="en-US">
                <a:cs typeface="+mn-lt"/>
                <a:sym typeface="+mn-ea"/>
              </a:rPr>
              <a:t>своего</a:t>
            </a:r>
            <a:r>
              <a:rPr lang="en-US" altLang="ru-RU">
                <a:cs typeface="+mn-lt"/>
                <a:sym typeface="+mn-ea"/>
              </a:rPr>
              <a:t> </a:t>
            </a:r>
            <a:r>
              <a:rPr lang="en-US" altLang="en-US">
                <a:cs typeface="+mn-lt"/>
                <a:sym typeface="+mn-ea"/>
              </a:rPr>
              <a:t>здоровья</a:t>
            </a:r>
            <a:r>
              <a:rPr lang="en-US" altLang="ru-RU">
                <a:cs typeface="+mn-lt"/>
                <a:sym typeface="+mn-ea"/>
              </a:rPr>
              <a:t> </a:t>
            </a:r>
            <a:r>
              <a:rPr lang="en-US" altLang="en-US">
                <a:cs typeface="+mn-lt"/>
                <a:sym typeface="+mn-ea"/>
              </a:rPr>
              <a:t>и</a:t>
            </a:r>
            <a:r>
              <a:rPr lang="en-US" altLang="ru-RU">
                <a:cs typeface="+mn-lt"/>
                <a:sym typeface="+mn-ea"/>
              </a:rPr>
              <a:t> </a:t>
            </a:r>
            <a:r>
              <a:rPr lang="en-US" altLang="en-US">
                <a:cs typeface="+mn-lt"/>
                <a:sym typeface="+mn-ea"/>
              </a:rPr>
              <a:t>приобретать</a:t>
            </a:r>
            <a:r>
              <a:rPr lang="en-US" altLang="ru-RU">
                <a:cs typeface="+mn-lt"/>
                <a:sym typeface="+mn-ea"/>
              </a:rPr>
              <a:t> </a:t>
            </a:r>
            <a:r>
              <a:rPr lang="en-US" altLang="en-US">
                <a:cs typeface="+mn-lt"/>
                <a:sym typeface="+mn-ea"/>
              </a:rPr>
              <a:t>полезные</a:t>
            </a:r>
            <a:r>
              <a:rPr lang="en-US" altLang="ru-RU">
                <a:cs typeface="+mn-lt"/>
                <a:sym typeface="+mn-ea"/>
              </a:rPr>
              <a:t> </a:t>
            </a:r>
            <a:r>
              <a:rPr lang="en-US" altLang="en-US">
                <a:cs typeface="+mn-lt"/>
                <a:sym typeface="+mn-ea"/>
              </a:rPr>
              <a:t>привычки</a:t>
            </a:r>
            <a:r>
              <a:rPr lang="en-US" altLang="ru-RU">
                <a:cs typeface="+mn-lt"/>
                <a:sym typeface="+mn-ea"/>
              </a:rPr>
              <a:t>.</a:t>
            </a:r>
            <a:endParaRPr lang="ru-RU" altLang="en-US">
              <a:cs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602014" y="1020352"/>
            <a:ext cx="4428490" cy="5219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Целевая группа проекта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383540" y="2115820"/>
            <a:ext cx="8451850" cy="44926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Дети</a:t>
            </a:r>
            <a:r>
              <a:rPr lang="en-US" altLang="ru-RU"/>
              <a:t> </a:t>
            </a:r>
            <a:r>
              <a:rPr lang="en-US" altLang="en-US"/>
              <a:t>младшего</a:t>
            </a:r>
            <a:r>
              <a:rPr lang="en-US" altLang="ru-RU"/>
              <a:t> </a:t>
            </a:r>
            <a:r>
              <a:rPr lang="en-US" altLang="en-US"/>
              <a:t>дошкольного</a:t>
            </a:r>
            <a:r>
              <a:rPr lang="en-US" altLang="ru-RU"/>
              <a:t> </a:t>
            </a:r>
            <a:r>
              <a:rPr lang="en-US" altLang="en-US"/>
              <a:t>возраста</a:t>
            </a:r>
            <a:r>
              <a:rPr lang="en-US" altLang="ru-RU"/>
              <a:t> (</a:t>
            </a:r>
            <a:r>
              <a:rPr lang="en-US" altLang="en-US"/>
              <a:t>до</a:t>
            </a:r>
            <a:r>
              <a:rPr lang="en-US" altLang="ru-RU"/>
              <a:t> 7 </a:t>
            </a:r>
            <a:r>
              <a:rPr lang="en-US" altLang="en-US"/>
              <a:t>лет</a:t>
            </a:r>
            <a:r>
              <a:rPr lang="en-US" altLang="ru-RU"/>
              <a:t>).</a:t>
            </a:r>
            <a:endParaRPr lang="en-US" altLang="ru-RU"/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Родители</a:t>
            </a:r>
            <a:r>
              <a:rPr lang="ru-RU" altLang="en-US"/>
              <a:t> ( законные представители)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близкие</a:t>
            </a:r>
            <a:r>
              <a:rPr lang="en-US" altLang="ru-RU"/>
              <a:t> </a:t>
            </a:r>
            <a:r>
              <a:rPr lang="en-US" altLang="en-US"/>
              <a:t>родственников</a:t>
            </a:r>
            <a:r>
              <a:rPr lang="en-US" altLang="ru-RU"/>
              <a:t> </a:t>
            </a:r>
            <a:r>
              <a:rPr lang="en-US" altLang="en-US"/>
              <a:t>детей</a:t>
            </a:r>
            <a:r>
              <a:rPr lang="en-US" altLang="ru-RU"/>
              <a:t>.</a:t>
            </a:r>
            <a:endParaRPr lang="en-US" altLang="ru-RU"/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/>
              <a:t>Врачи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специалисты</a:t>
            </a:r>
            <a:r>
              <a:rPr lang="en-US" altLang="ru-RU"/>
              <a:t> </a:t>
            </a:r>
            <a:r>
              <a:rPr lang="ru-RU" altLang="en-US"/>
              <a:t>МБДОУ детский сад № 41 города Белово</a:t>
            </a:r>
            <a:r>
              <a:rPr lang="en-US" altLang="ru-RU"/>
              <a:t> (</a:t>
            </a:r>
            <a:r>
              <a:rPr lang="en-US" altLang="en-US"/>
              <a:t>логопеды</a:t>
            </a:r>
            <a:r>
              <a:rPr lang="en-US" altLang="ru-RU"/>
              <a:t>, </a:t>
            </a:r>
            <a:r>
              <a:rPr lang="en-US" altLang="en-US"/>
              <a:t>дефектологи</a:t>
            </a:r>
            <a:r>
              <a:rPr lang="en-US" altLang="ru-RU"/>
              <a:t>, </a:t>
            </a:r>
            <a:r>
              <a:rPr lang="en-US" altLang="en-US"/>
              <a:t>педиатры</a:t>
            </a:r>
            <a:r>
              <a:rPr lang="en-US" altLang="ru-RU"/>
              <a:t>, </a:t>
            </a:r>
            <a:r>
              <a:rPr lang="en-US" altLang="en-US"/>
              <a:t>психологи</a:t>
            </a:r>
            <a:r>
              <a:rPr lang="en-US" altLang="ru-RU"/>
              <a:t>).</a:t>
            </a:r>
            <a:endParaRPr lang="en-US" altLang="ru-RU"/>
          </a:p>
          <a:p>
            <a:pPr fontAlgn="auto">
              <a:lnSpc>
                <a:spcPct val="150000"/>
              </a:lnSpc>
            </a:pPr>
            <a:r>
              <a:rPr lang="en-US" altLang="en-US"/>
              <a:t>Эти</a:t>
            </a:r>
            <a:r>
              <a:rPr lang="en-US" altLang="ru-RU"/>
              <a:t> </a:t>
            </a:r>
            <a:r>
              <a:rPr lang="en-US" altLang="en-US"/>
              <a:t>группы</a:t>
            </a:r>
            <a:r>
              <a:rPr lang="en-US" altLang="ru-RU"/>
              <a:t> </a:t>
            </a:r>
            <a:r>
              <a:rPr lang="en-US" altLang="en-US"/>
              <a:t>объединены</a:t>
            </a:r>
            <a:r>
              <a:rPr lang="en-US" altLang="ru-RU"/>
              <a:t> </a:t>
            </a:r>
            <a:r>
              <a:rPr lang="en-US" altLang="en-US"/>
              <a:t>общими</a:t>
            </a:r>
            <a:r>
              <a:rPr lang="en-US" altLang="ru-RU"/>
              <a:t> </a:t>
            </a:r>
            <a:r>
              <a:rPr lang="en-US" altLang="en-US"/>
              <a:t>интересами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необходимостью</a:t>
            </a:r>
            <a:r>
              <a:rPr lang="en-US" altLang="ru-RU"/>
              <a:t> </a:t>
            </a:r>
            <a:r>
              <a:rPr lang="en-US" altLang="en-US"/>
              <a:t>повышения</a:t>
            </a:r>
            <a:r>
              <a:rPr lang="en-US" altLang="ru-RU"/>
              <a:t> </a:t>
            </a:r>
            <a:r>
              <a:rPr lang="en-US" altLang="en-US"/>
              <a:t>уровня</a:t>
            </a:r>
            <a:r>
              <a:rPr lang="en-US" altLang="ru-RU"/>
              <a:t> </a:t>
            </a:r>
            <a:r>
              <a:rPr lang="en-US" altLang="en-US"/>
              <a:t>осведомленности</a:t>
            </a:r>
            <a:r>
              <a:rPr lang="en-US" altLang="ru-RU"/>
              <a:t> </a:t>
            </a:r>
            <a:r>
              <a:rPr lang="en-US" altLang="en-US"/>
              <a:t>о</a:t>
            </a:r>
            <a:r>
              <a:rPr lang="en-US" altLang="ru-RU"/>
              <a:t> </a:t>
            </a:r>
            <a:r>
              <a:rPr lang="en-US" altLang="en-US"/>
              <a:t>важности</a:t>
            </a:r>
            <a:r>
              <a:rPr lang="en-US" altLang="ru-RU"/>
              <a:t> </a:t>
            </a:r>
            <a:r>
              <a:rPr lang="en-US" altLang="en-US"/>
              <a:t>ранних</a:t>
            </a:r>
            <a:r>
              <a:rPr lang="en-US" altLang="ru-RU"/>
              <a:t> </a:t>
            </a:r>
            <a:r>
              <a:rPr lang="en-US" altLang="en-US"/>
              <a:t>диагностических</a:t>
            </a:r>
            <a:r>
              <a:rPr lang="en-US" altLang="ru-RU"/>
              <a:t> </a:t>
            </a:r>
            <a:r>
              <a:rPr lang="en-US" altLang="en-US"/>
              <a:t>процедур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профилактической</a:t>
            </a:r>
            <a:r>
              <a:rPr lang="en-US" altLang="ru-RU"/>
              <a:t> </a:t>
            </a:r>
            <a:r>
              <a:rPr lang="en-US" altLang="en-US"/>
              <a:t>работы</a:t>
            </a:r>
            <a:r>
              <a:rPr lang="en-US" altLang="ru-RU"/>
              <a:t>, </a:t>
            </a:r>
            <a:r>
              <a:rPr lang="en-US" altLang="en-US"/>
              <a:t>направленных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сохранение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укрепление</a:t>
            </a:r>
            <a:r>
              <a:rPr lang="en-US" altLang="ru-RU"/>
              <a:t> </a:t>
            </a:r>
            <a:r>
              <a:rPr lang="en-US" altLang="en-US"/>
              <a:t>здоровья</a:t>
            </a:r>
            <a:r>
              <a:rPr lang="en-US" altLang="ru-RU"/>
              <a:t> </a:t>
            </a:r>
            <a:r>
              <a:rPr lang="en-US" altLang="en-US"/>
              <a:t>детей</a:t>
            </a:r>
            <a:r>
              <a:rPr lang="en-US" altLang="ru-RU"/>
              <a:t>.</a:t>
            </a:r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051685" y="1074420"/>
            <a:ext cx="5525770" cy="1041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И</a:t>
            </a:r>
            <a:r>
              <a:rPr lang="en-US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дея</a:t>
            </a:r>
            <a:r>
              <a:rPr lang="en-US" alt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 </a:t>
            </a:r>
            <a:r>
              <a:rPr lang="en-US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базируется</a:t>
            </a:r>
            <a:r>
              <a:rPr lang="en-US" alt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 </a:t>
            </a:r>
            <a:endParaRPr lang="en-US" altLang="ru-RU" sz="2800" b="1">
              <a:latin typeface="Constantia" panose="02030602050306030303" pitchFamily="18" charset="0"/>
              <a:cs typeface="Constantia" panose="02030602050306030303" pitchFamily="18" charset="0"/>
              <a:sym typeface="+mn-e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на</a:t>
            </a:r>
            <a:r>
              <a:rPr lang="en-US" alt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 </a:t>
            </a:r>
            <a:r>
              <a:rPr lang="en-US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трёх</a:t>
            </a:r>
            <a:r>
              <a:rPr lang="en-US" alt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 </a:t>
            </a:r>
            <a:r>
              <a:rPr lang="en-US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ключевых</a:t>
            </a:r>
            <a:r>
              <a:rPr lang="en-US" alt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 </a:t>
            </a:r>
            <a:r>
              <a:rPr lang="en-US" altLang="en-US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принципах</a:t>
            </a:r>
            <a:r>
              <a:rPr lang="en-US" alt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:</a:t>
            </a:r>
            <a:endParaRPr lang="en-US" altLang="ru-RU" sz="2800" b="1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383540" y="2115820"/>
            <a:ext cx="8451850" cy="44926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обследования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осмотров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позволит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выявлять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возможных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минимизируя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ухудшения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( законные представители)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здоровом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жизни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правильном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уходе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ребёнком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методах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Через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учиться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заботиться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своём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осознавать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ценность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своего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приобретать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привычки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051685" y="1074420"/>
            <a:ext cx="5525770" cy="1041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Социальная значимость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36245" y="2536825"/>
            <a:ext cx="8399145" cy="40716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Повышение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осведомленности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( законных представителей)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регулярных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проверок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Своевременное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распространенных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Улучшение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психоэмоциональных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051685" y="1074420"/>
            <a:ext cx="5525770" cy="1041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Реализация проекта: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36245" y="2536825"/>
            <a:ext cx="8399145" cy="40716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 этап : подготовительный этап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 этап : реализация проекта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3 этап : заключительный этап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Блок-схема: альтернативный процесс 20"/>
          <p:cNvSpPr/>
          <p:nvPr/>
        </p:nvSpPr>
        <p:spPr>
          <a:xfrm>
            <a:off x="1403648" y="908720"/>
            <a:ext cx="6624736" cy="10800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051685" y="1074420"/>
            <a:ext cx="5525770" cy="1041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Подготовительный этап</a:t>
            </a:r>
            <a:r>
              <a:rPr lang="ru-RU" sz="2800" b="1">
                <a:latin typeface="Constantia" panose="02030602050306030303" pitchFamily="18" charset="0"/>
                <a:cs typeface="Constantia" panose="02030602050306030303" pitchFamily="18" charset="0"/>
                <a:sym typeface="+mn-ea"/>
              </a:rPr>
              <a:t> проекта: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36245" y="2536825"/>
            <a:ext cx="8399145" cy="40716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организационных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</a:t>
            </a: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аспределение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между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специалистов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детской поликлинники микр. Бабанаково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детского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сада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целях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задачах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3426</Words>
  <Application>WPS Presentation</Application>
  <PresentationFormat>Экран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34" baseType="lpstr">
      <vt:lpstr>Arial</vt:lpstr>
      <vt:lpstr>SimSun</vt:lpstr>
      <vt:lpstr>Wingdings</vt:lpstr>
      <vt:lpstr>Constantia</vt:lpstr>
      <vt:lpstr>Calibri</vt:lpstr>
      <vt:lpstr>Times New Roman</vt:lpstr>
      <vt:lpstr>Tahoma</vt:lpstr>
      <vt:lpstr>Franklin Gothic Heavy</vt:lpstr>
      <vt:lpstr>Aharoni</vt:lpstr>
      <vt:lpstr>Microsoft YaHei</vt:lpstr>
      <vt:lpstr>Arial Unicode MS</vt:lpstr>
      <vt:lpstr>Liberation Mono</vt:lpstr>
      <vt:lpstr>Source Sans Pro Black</vt:lpstr>
      <vt:lpstr>Source Code Pro Black</vt:lpstr>
      <vt:lpstr>Segoe UI Light</vt:lpstr>
      <vt:lpstr>Sitka Banner</vt:lpstr>
      <vt:lpstr>Trebuchet MS</vt:lpstr>
      <vt:lpstr>Wingdings</vt:lpstr>
      <vt:lpstr>Bahnschrift Light SemiCondensed</vt:lpstr>
      <vt:lpstr>Corbel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HP</cp:lastModifiedBy>
  <cp:revision>112</cp:revision>
  <dcterms:created xsi:type="dcterms:W3CDTF">2015-05-02T20:44:00Z</dcterms:created>
  <dcterms:modified xsi:type="dcterms:W3CDTF">2026-03-04T15:43:27Z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CE97187360FC4DA2AF8F6E44D6EA3976_12</vt:lpwstr>
  </property>
  <property fmtid="{D5CDD505-2E9C-101B-9397-08002B2CF9AE}" pid="3" name="KSOProductBuildVer">
    <vt:lpwstr>1049-12.2.0.23196</vt:lpwstr>
  </property>
</Properties>
</file>