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57" r:id="rId4"/>
    <p:sldId id="258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1" r:id="rId14"/>
    <p:sldId id="272" r:id="rId15"/>
    <p:sldId id="274" r:id="rId16"/>
    <p:sldId id="275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AFXd54dNTDJz8rXD7mLzpIwL4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5BC967-ABAA-40F4-A626-612B490385CB}">
  <a:tblStyle styleId="{2E5BC967-ABAA-40F4-A626-612B490385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64E0BC2-8F91-4E70-96F8-311A0B22A75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8" name="Google Shape;2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c83a325d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c83a325d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2" name="Google Shape;2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0" title="главный слайд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0"/>
          <p:cNvSpPr txBox="1">
            <a:spLocks noGrp="1"/>
          </p:cNvSpPr>
          <p:nvPr>
            <p:ph type="ctrTitle"/>
          </p:nvPr>
        </p:nvSpPr>
        <p:spPr>
          <a:xfrm>
            <a:off x="1941341" y="2497431"/>
            <a:ext cx="8309317" cy="792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 sz="4400" b="1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subTitle" idx="1"/>
          </p:nvPr>
        </p:nvSpPr>
        <p:spPr>
          <a:xfrm>
            <a:off x="1524000" y="5501692"/>
            <a:ext cx="9144000" cy="570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EAFEB"/>
              </a:buClr>
              <a:buSzPts val="1800"/>
              <a:buNone/>
              <a:defRPr sz="1800">
                <a:solidFill>
                  <a:srgbClr val="8EAFE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 + текст + рисунок">
  <p:cSld name="Заг + текст + рисунок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1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23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•"/>
              <a:defRPr>
                <a:solidFill>
                  <a:srgbClr val="26262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  <a:defRPr>
                <a:solidFill>
                  <a:srgbClr val="262626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  <a:defRPr>
                <a:solidFill>
                  <a:srgbClr val="262626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  <a:defRPr>
                <a:solidFill>
                  <a:srgbClr val="262626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  <a:defRPr>
                <a:solidFill>
                  <a:srgbClr val="26262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>
            <a:spLocks noGrp="1"/>
          </p:cNvSpPr>
          <p:nvPr>
            <p:ph type="pic" idx="2"/>
          </p:nvPr>
        </p:nvSpPr>
        <p:spPr>
          <a:xfrm>
            <a:off x="6172202" y="1825625"/>
            <a:ext cx="5183186" cy="4223483"/>
          </a:xfrm>
          <a:prstGeom prst="roundRect">
            <a:avLst>
              <a:gd name="adj" fmla="val 4495"/>
            </a:avLst>
          </a:prstGeom>
          <a:solidFill>
            <a:srgbClr val="D8D8D8"/>
          </a:solidFill>
          <a:ln w="22225" cap="flat" cmpd="sng">
            <a:solidFill>
              <a:srgbClr val="0055EF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ного текста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2"/>
          <p:cNvSpPr txBox="1">
            <a:spLocks noGrp="1"/>
          </p:cNvSpPr>
          <p:nvPr>
            <p:ph type="title"/>
          </p:nvPr>
        </p:nvSpPr>
        <p:spPr>
          <a:xfrm>
            <a:off x="839788" y="597877"/>
            <a:ext cx="3932237" cy="1112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  <a:defRPr sz="3200" b="1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body" idx="1"/>
          </p:nvPr>
        </p:nvSpPr>
        <p:spPr>
          <a:xfrm>
            <a:off x="5183188" y="597877"/>
            <a:ext cx="6172200" cy="5263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3200"/>
              <a:buChar char="•"/>
              <a:defRPr sz="3200"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800"/>
              <a:buChar char="•"/>
              <a:defRPr sz="2800"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 sz="2000"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 sz="2000"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33" title="основной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 + пункты/текст">
  <p:cSld name="1_Заг + пункты/текст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3" title="основной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4096407" y="4281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1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4096407" y="2119916"/>
            <a:ext cx="6610815" cy="3950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DC9E"/>
              </a:buClr>
              <a:buSzPts val="2800"/>
              <a:buFont typeface="Arial"/>
              <a:buChar char="•"/>
              <a:defRPr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2400"/>
              <a:buFont typeface="Arial"/>
              <a:buChar char="•"/>
              <a:defRPr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2000"/>
              <a:buFont typeface="Arial"/>
              <a:buChar char="•"/>
              <a:defRPr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1800"/>
              <a:buFont typeface="Arial"/>
              <a:buChar char="•"/>
              <a:defRPr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1800"/>
              <a:buFont typeface="Arial"/>
              <a:buChar char="•"/>
              <a:defRPr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>
            <a:spLocks noGrp="1"/>
          </p:cNvSpPr>
          <p:nvPr>
            <p:ph type="pic" idx="2"/>
          </p:nvPr>
        </p:nvSpPr>
        <p:spPr>
          <a:xfrm>
            <a:off x="721875" y="537704"/>
            <a:ext cx="2872664" cy="2882149"/>
          </a:xfrm>
          <a:prstGeom prst="roundRect">
            <a:avLst>
              <a:gd name="adj" fmla="val 50000"/>
            </a:avLst>
          </a:prstGeom>
          <a:solidFill>
            <a:srgbClr val="8DA9DB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 + пункты/текст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1" title="основной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1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8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570FF"/>
              </a:buClr>
              <a:buSzPts val="2800"/>
              <a:buFont typeface="Arial"/>
              <a:buChar char="•"/>
              <a:defRPr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570FF"/>
              </a:buClr>
              <a:buSzPts val="2400"/>
              <a:buFont typeface="Arial"/>
              <a:buChar char="•"/>
              <a:defRPr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570FF"/>
              </a:buClr>
              <a:buSzPts val="2000"/>
              <a:buFont typeface="Arial"/>
              <a:buChar char="•"/>
              <a:defRPr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570FF"/>
              </a:buClr>
              <a:buSzPts val="1800"/>
              <a:buFont typeface="Arial"/>
              <a:buChar char="•"/>
              <a:defRPr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570FF"/>
              </a:buClr>
              <a:buSzPts val="1800"/>
              <a:buFont typeface="Arial"/>
              <a:buChar char="•"/>
              <a:defRPr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 + пункты/текст1">
  <p:cSld name="1_Заг + пункты/текст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4" title="основной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1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8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DC9E"/>
              </a:buClr>
              <a:buSzPts val="2800"/>
              <a:buFont typeface="Arial"/>
              <a:buChar char="•"/>
              <a:defRPr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2400"/>
              <a:buFont typeface="Arial"/>
              <a:buChar char="•"/>
              <a:defRPr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2000"/>
              <a:buFont typeface="Arial"/>
              <a:buChar char="•"/>
              <a:defRPr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1800"/>
              <a:buFont typeface="Arial"/>
              <a:buChar char="•"/>
              <a:defRPr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1800"/>
              <a:buFont typeface="Arial"/>
              <a:buChar char="•"/>
              <a:defRPr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 + пункты/текст1">
  <p:cSld name="Заг + пункты/текст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5" title="основной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1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8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DC9E"/>
              </a:buClr>
              <a:buSzPts val="2800"/>
              <a:buFont typeface="Arial"/>
              <a:buChar char="•"/>
              <a:defRPr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2400"/>
              <a:buFont typeface="Arial"/>
              <a:buChar char="•"/>
              <a:defRPr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2000"/>
              <a:buFont typeface="Arial"/>
              <a:buChar char="•"/>
              <a:defRPr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1800"/>
              <a:buFont typeface="Arial"/>
              <a:buChar char="•"/>
              <a:defRPr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1800"/>
              <a:buFont typeface="Arial"/>
              <a:buChar char="•"/>
              <a:defRPr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 раздела">
  <p:cSld name="Заг раздела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26" title="основной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7561" y="2069938"/>
            <a:ext cx="9556877" cy="271812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6"/>
          <p:cNvSpPr txBox="1">
            <a:spLocks noGrp="1"/>
          </p:cNvSpPr>
          <p:nvPr>
            <p:ph type="title"/>
          </p:nvPr>
        </p:nvSpPr>
        <p:spPr>
          <a:xfrm>
            <a:off x="1975942" y="2887608"/>
            <a:ext cx="8261134" cy="11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линический случай">
  <p:cSld name="Клинический случай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7" title="основной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7"/>
          <p:cNvSpPr txBox="1">
            <a:spLocks noGrp="1"/>
          </p:cNvSpPr>
          <p:nvPr>
            <p:ph type="body" idx="1"/>
          </p:nvPr>
        </p:nvSpPr>
        <p:spPr>
          <a:xfrm>
            <a:off x="838200" y="2124221"/>
            <a:ext cx="10515600" cy="3887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DC9E"/>
              </a:buClr>
              <a:buSzPts val="2800"/>
              <a:buFont typeface="Arial"/>
              <a:buChar char="•"/>
              <a:defRPr b="0" i="0">
                <a:solidFill>
                  <a:srgbClr val="2832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2400"/>
              <a:buFont typeface="Arial"/>
              <a:buChar char="•"/>
              <a:defRPr b="0" i="0">
                <a:solidFill>
                  <a:srgbClr val="2832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2000"/>
              <a:buFont typeface="Arial"/>
              <a:buChar char="•"/>
              <a:defRPr b="0" i="0">
                <a:solidFill>
                  <a:srgbClr val="2832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1800"/>
              <a:buFont typeface="Arial"/>
              <a:buChar char="•"/>
              <a:defRPr b="0" i="0">
                <a:solidFill>
                  <a:srgbClr val="28324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1800"/>
              <a:buFont typeface="Arial"/>
              <a:buChar char="•"/>
              <a:defRPr b="0" i="0">
                <a:solidFill>
                  <a:srgbClr val="28324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23374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1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Клинический случай">
  <p:cSld name="1_Клинический случай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8" title="основной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8"/>
          <p:cNvSpPr txBox="1">
            <a:spLocks noGrp="1"/>
          </p:cNvSpPr>
          <p:nvPr>
            <p:ph type="body" idx="1"/>
          </p:nvPr>
        </p:nvSpPr>
        <p:spPr>
          <a:xfrm>
            <a:off x="838200" y="2124221"/>
            <a:ext cx="10515600" cy="3887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DC9E"/>
              </a:buClr>
              <a:buSzPts val="2800"/>
              <a:buFont typeface="Arial"/>
              <a:buChar char="•"/>
              <a:defRPr b="0" i="0">
                <a:solidFill>
                  <a:srgbClr val="2832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2400"/>
              <a:buFont typeface="Arial"/>
              <a:buChar char="•"/>
              <a:defRPr b="0" i="0">
                <a:solidFill>
                  <a:srgbClr val="2832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2000"/>
              <a:buFont typeface="Arial"/>
              <a:buChar char="•"/>
              <a:defRPr b="0" i="0">
                <a:solidFill>
                  <a:srgbClr val="2832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1800"/>
              <a:buFont typeface="Arial"/>
              <a:buChar char="•"/>
              <a:defRPr b="0" i="0">
                <a:solidFill>
                  <a:srgbClr val="28324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1800"/>
              <a:buFont typeface="Arial"/>
              <a:buChar char="•"/>
              <a:defRPr b="0" i="0">
                <a:solidFill>
                  <a:srgbClr val="28324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23374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1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Клинический случай">
  <p:cSld name="2_Клинический случай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9" title="основной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9"/>
          <p:cNvSpPr txBox="1">
            <a:spLocks noGrp="1"/>
          </p:cNvSpPr>
          <p:nvPr>
            <p:ph type="body" idx="1"/>
          </p:nvPr>
        </p:nvSpPr>
        <p:spPr>
          <a:xfrm>
            <a:off x="838200" y="2124221"/>
            <a:ext cx="10515600" cy="3887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DC9E"/>
              </a:buClr>
              <a:buSzPts val="2800"/>
              <a:buFont typeface="Arial"/>
              <a:buChar char="•"/>
              <a:defRPr b="0" i="0">
                <a:solidFill>
                  <a:srgbClr val="2832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2400"/>
              <a:buFont typeface="Arial"/>
              <a:buChar char="•"/>
              <a:defRPr b="0" i="0">
                <a:solidFill>
                  <a:srgbClr val="2832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2000"/>
              <a:buFont typeface="Arial"/>
              <a:buChar char="•"/>
              <a:defRPr b="0" i="0">
                <a:solidFill>
                  <a:srgbClr val="2832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1800"/>
              <a:buFont typeface="Arial"/>
              <a:buChar char="•"/>
              <a:defRPr b="0" i="0">
                <a:solidFill>
                  <a:srgbClr val="28324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1800"/>
              <a:buFont typeface="Arial"/>
              <a:buChar char="•"/>
              <a:defRPr b="0" i="0">
                <a:solidFill>
                  <a:srgbClr val="28324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23374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1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л заг + текст + рисунок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839788" y="696912"/>
            <a:ext cx="3932237" cy="1112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  <a:defRPr sz="3200" b="1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>
            <a:spLocks noGrp="1"/>
          </p:cNvSpPr>
          <p:nvPr>
            <p:ph type="pic" idx="2"/>
          </p:nvPr>
        </p:nvSpPr>
        <p:spPr>
          <a:xfrm>
            <a:off x="5183188" y="696913"/>
            <a:ext cx="6172200" cy="5164138"/>
          </a:xfrm>
          <a:prstGeom prst="roundRect">
            <a:avLst>
              <a:gd name="adj" fmla="val 7405"/>
            </a:avLst>
          </a:prstGeom>
          <a:solidFill>
            <a:srgbClr val="D8D8D8"/>
          </a:solidFill>
          <a:ln w="22225" cap="flat" cmpd="sng">
            <a:solidFill>
              <a:srgbClr val="0055E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>
            <a:spLocks noGrp="1"/>
          </p:cNvSpPr>
          <p:nvPr>
            <p:ph type="ctrTitle"/>
          </p:nvPr>
        </p:nvSpPr>
        <p:spPr>
          <a:xfrm>
            <a:off x="1016453" y="2022063"/>
            <a:ext cx="10159093" cy="23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364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207"/>
              <a:buFont typeface="Arial"/>
              <a:buNone/>
            </a:pPr>
            <a:r>
              <a:rPr lang="ru-RU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«СПОКОЙНЫЙ КИШЕЧНИК: КОМФОРТНОЕ ПИЩЕВАРЕНИЕ»</a:t>
            </a:r>
            <a:endParaRPr sz="3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</a:pPr>
            <a:endParaRPr sz="5400" b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"/>
          <p:cNvSpPr txBox="1">
            <a:spLocks noGrp="1"/>
          </p:cNvSpPr>
          <p:nvPr>
            <p:ph type="subTitle" idx="1"/>
          </p:nvPr>
        </p:nvSpPr>
        <p:spPr>
          <a:xfrm>
            <a:off x="1524000" y="5501692"/>
            <a:ext cx="9144000" cy="570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EAFEB"/>
              </a:buClr>
              <a:buSzPts val="18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EAFEB"/>
              </a:buClr>
              <a:buSzPts val="1800"/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ПРОЕКТНЫЙ ОФИС ГАСТРОЭНТЕРОЛОГОВ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1709530" y="3736777"/>
            <a:ext cx="80345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rgbClr val="8DA9DB"/>
                </a:solidFill>
                <a:latin typeface="Calibri"/>
                <a:ea typeface="Calibri"/>
                <a:cs typeface="Calibri"/>
                <a:sym typeface="Calibri"/>
              </a:rPr>
              <a:t>Цифровая программа для возвращения к жизни без страха и ограничений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2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21925" y="-3701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2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21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ПУТЬ ОТ СТРАХА К СВОБОДЕ ЗА 30 ДНЕЙ. </a:t>
            </a:r>
            <a:endParaRPr sz="2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2"/>
          <p:cNvSpPr txBox="1"/>
          <p:nvPr/>
        </p:nvSpPr>
        <p:spPr>
          <a:xfrm>
            <a:off x="8028625" y="1160275"/>
            <a:ext cx="4185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2"/>
          <p:cNvSpPr txBox="1"/>
          <p:nvPr/>
        </p:nvSpPr>
        <p:spPr>
          <a:xfrm>
            <a:off x="676275" y="1543048"/>
            <a:ext cx="7029300" cy="4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ru-RU" sz="21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1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Неделя 3. </a:t>
            </a:r>
            <a:r>
              <a:rPr lang="ru-RU" sz="2100" b="1" i="0" u="none" strike="noStrike" cap="none">
                <a:solidFill>
                  <a:srgbClr val="328E81"/>
                </a:solidFill>
                <a:latin typeface="Calibri"/>
                <a:ea typeface="Calibri"/>
                <a:cs typeface="Calibri"/>
                <a:sym typeface="Calibri"/>
              </a:rPr>
              <a:t>Действия.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8E81"/>
              </a:buClr>
              <a:buSzPts val="2100"/>
              <a:buFont typeface="Arial"/>
              <a:buNone/>
            </a:pPr>
            <a:r>
              <a:rPr lang="ru-RU" sz="2100" b="1" i="0" u="none" strike="noStrike" cap="none">
                <a:solidFill>
                  <a:srgbClr val="328E8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21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«Как мне жить с этим?»</a:t>
            </a:r>
            <a:endParaRPr sz="21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None/>
            </a:pPr>
            <a:r>
              <a:rPr lang="ru-RU" sz="2100" b="0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Модуль 6. </a:t>
            </a:r>
            <a:r>
              <a:rPr lang="ru-RU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Лечение и питание.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None/>
            </a:pPr>
            <a:r>
              <a:rPr lang="ru-RU" sz="2100" b="0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Модуль 7</a:t>
            </a:r>
            <a:r>
              <a:rPr lang="ru-RU" sz="21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ru-RU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Сон.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None/>
            </a:pPr>
            <a:r>
              <a:rPr lang="ru-RU" sz="2100" b="0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Модуль 8</a:t>
            </a:r>
            <a:r>
              <a:rPr lang="ru-RU" sz="21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ru-RU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Эмоции и техники.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100" b="1" i="0" u="none" strike="noStrike" cap="none">
                <a:solidFill>
                  <a:srgbClr val="328E81"/>
                </a:solidFill>
                <a:latin typeface="Arial"/>
                <a:ea typeface="Arial"/>
                <a:cs typeface="Arial"/>
                <a:sym typeface="Arial"/>
              </a:rPr>
              <a:t>Результат: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✅ У меня есть простые, работающие инструменты на каждый день.</a:t>
            </a:r>
            <a:br>
              <a:rPr lang="ru-RU" sz="21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9" name="Google Shape;199;p12"/>
          <p:cNvCxnSpPr/>
          <p:nvPr/>
        </p:nvCxnSpPr>
        <p:spPr>
          <a:xfrm>
            <a:off x="676275" y="1543050"/>
            <a:ext cx="10701234" cy="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0" name="Google Shape;20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5575" y="1543049"/>
            <a:ext cx="4067325" cy="415467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2"/>
          <p:cNvSpPr txBox="1"/>
          <p:nvPr/>
        </p:nvSpPr>
        <p:spPr>
          <a:xfrm>
            <a:off x="7705575" y="5697725"/>
            <a:ext cx="3092700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</a:rPr>
              <a:t>Мария, неделя 3.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3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-69108" y="20320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3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21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ПУТЬ ОТ СТРАХА К СВОБОДЕ ЗА 30 ДНЕЙ. </a:t>
            </a:r>
            <a:endParaRPr sz="2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3"/>
          <p:cNvSpPr txBox="1"/>
          <p:nvPr/>
        </p:nvSpPr>
        <p:spPr>
          <a:xfrm>
            <a:off x="8028625" y="1160275"/>
            <a:ext cx="4185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0" name="Google Shape;210;p13"/>
          <p:cNvCxnSpPr/>
          <p:nvPr/>
        </p:nvCxnSpPr>
        <p:spPr>
          <a:xfrm>
            <a:off x="676275" y="1543050"/>
            <a:ext cx="10701234" cy="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1" name="Google Shape;211;p13"/>
          <p:cNvSpPr txBox="1">
            <a:spLocks noGrp="1"/>
          </p:cNvSpPr>
          <p:nvPr>
            <p:ph type="body" idx="1"/>
          </p:nvPr>
        </p:nvSpPr>
        <p:spPr>
          <a:xfrm>
            <a:off x="654350" y="1543049"/>
            <a:ext cx="6007800" cy="43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None/>
            </a:pPr>
            <a:r>
              <a:rPr lang="ru-RU" sz="2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1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Неделя 4. </a:t>
            </a:r>
            <a:r>
              <a:rPr lang="ru-RU" sz="2100" b="1" dirty="0">
                <a:solidFill>
                  <a:srgbClr val="328E81"/>
                </a:solidFill>
                <a:latin typeface="Calibri"/>
                <a:ea typeface="Calibri"/>
                <a:cs typeface="Calibri"/>
                <a:sym typeface="Calibri"/>
              </a:rPr>
              <a:t>Свобода.</a:t>
            </a:r>
            <a:endParaRPr sz="2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8E81"/>
              </a:buClr>
              <a:buSzPts val="2500"/>
              <a:buNone/>
            </a:pPr>
            <a:r>
              <a:rPr lang="ru-RU" sz="2100" b="1" dirty="0">
                <a:solidFill>
                  <a:srgbClr val="328E8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2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«Теперь я знаю и умею»</a:t>
            </a:r>
            <a:endParaRPr sz="21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ts val="1900"/>
              <a:buFont typeface="Arial"/>
              <a:buNone/>
            </a:pPr>
            <a:r>
              <a:rPr lang="ru-RU" sz="1600" b="0" i="0" u="sng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Модуль 9</a:t>
            </a:r>
            <a:r>
              <a:rPr lang="ru-RU" sz="16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Мой личный план действий.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71E42"/>
              </a:buClr>
              <a:buSzPts val="1900"/>
              <a:buFont typeface="Arial"/>
              <a:buNone/>
            </a:pPr>
            <a:r>
              <a:rPr lang="ru-RU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инструменты на каждый день (дневник,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71E42"/>
              </a:buClr>
              <a:buSzPts val="1900"/>
              <a:buFont typeface="Arial"/>
              <a:buNone/>
            </a:pPr>
            <a:r>
              <a:rPr lang="ru-RU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Чек-листы)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71E42"/>
              </a:buClr>
              <a:buSzPts val="1900"/>
              <a:buFont typeface="Arial"/>
              <a:buNone/>
            </a:pPr>
            <a:endParaRPr lang="ru-RU" sz="1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71E42"/>
              </a:buClr>
              <a:buSzPts val="1900"/>
              <a:buFont typeface="Arial"/>
              <a:buNone/>
            </a:pPr>
            <a:endParaRPr lang="ru-RU" sz="1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71E42"/>
              </a:buClr>
              <a:buSzPts val="1900"/>
              <a:buFont typeface="Arial"/>
              <a:buNone/>
            </a:pP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None/>
            </a:pPr>
            <a:endParaRPr sz="16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0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243"/>
              <a:buFont typeface="Arial"/>
              <a:buNone/>
            </a:pPr>
            <a:endParaRPr lang="ru-RU" sz="1600" b="1" i="0" u="none" strike="noStrike" cap="none" dirty="0">
              <a:solidFill>
                <a:srgbClr val="328E8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243"/>
              <a:buFont typeface="Arial"/>
              <a:buNone/>
            </a:pPr>
            <a:r>
              <a:rPr lang="ru-RU" sz="1600" b="1" i="0" u="none" strike="noStrike" cap="none" dirty="0">
                <a:solidFill>
                  <a:srgbClr val="328E81"/>
                </a:solidFill>
                <a:latin typeface="Arial"/>
                <a:ea typeface="Arial"/>
                <a:cs typeface="Arial"/>
                <a:sym typeface="Arial"/>
              </a:rPr>
              <a:t>Результат:</a:t>
            </a:r>
            <a:endParaRPr sz="1600" dirty="0"/>
          </a:p>
          <a:p>
            <a:pPr marL="381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43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✅ Я управляю своей жизнью, а не симптомами.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3172" y="1543049"/>
            <a:ext cx="4185300" cy="415467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3"/>
          <p:cNvSpPr txBox="1"/>
          <p:nvPr/>
        </p:nvSpPr>
        <p:spPr>
          <a:xfrm>
            <a:off x="7203175" y="5697725"/>
            <a:ext cx="25770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</a:rPr>
              <a:t>Мария, неделя 4.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0" name="Google Shape;222;p14">
            <a:extLst>
              <a:ext uri="{FF2B5EF4-FFF2-40B4-BE49-F238E27FC236}">
                <a16:creationId xmlns:a16="http://schemas.microsoft.com/office/drawing/2014/main" id="{D9F2110F-917F-44F8-8F3E-44ECC06840BE}"/>
              </a:ext>
            </a:extLst>
          </p:cNvPr>
          <p:cNvSpPr txBox="1"/>
          <p:nvPr/>
        </p:nvSpPr>
        <p:spPr>
          <a:xfrm>
            <a:off x="1908475" y="2882500"/>
            <a:ext cx="5225589" cy="250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8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EF"/>
              </a:buClr>
              <a:buSzPts val="220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Инструменты на каждый день: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5EF"/>
              </a:buClr>
              <a:buSzPts val="2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89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5EF"/>
              </a:buClr>
              <a:buSzPts val="2200"/>
              <a:buFont typeface="Arial"/>
              <a:buNone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Дневник наблюдений — понимание своих триггеров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5EF"/>
              </a:buClr>
              <a:buSzPts val="2200"/>
              <a:buFont typeface="Arial"/>
              <a:buNone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Чек-лист красных флагов — чёткость, когда к врачу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5EF"/>
              </a:buClr>
              <a:buSzPts val="2200"/>
              <a:buFont typeface="Arial"/>
              <a:buNone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Дыхательные техники 4-7-8 — помощь здесь и сейчас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5EF"/>
              </a:buClr>
              <a:buSzPts val="2200"/>
              <a:buFont typeface="Arial"/>
              <a:buNone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План питания FODMAP — еда как друг, а не враг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5EF"/>
              </a:buClr>
              <a:buSzPts val="2200"/>
              <a:buFont typeface="Arial"/>
              <a:buNone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Формирование полезных привычек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5EF"/>
              </a:buClr>
              <a:buSzPts val="2200"/>
              <a:buFont typeface="Arial"/>
              <a:buNone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Личный план действий при приступе — алгоритм вместо паники, знает когда необходимо обратиться к врачу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5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76962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5"/>
          <p:cNvSpPr txBox="1">
            <a:spLocks noGrp="1"/>
          </p:cNvSpPr>
          <p:nvPr>
            <p:ph type="body" idx="1"/>
          </p:nvPr>
        </p:nvSpPr>
        <p:spPr>
          <a:xfrm>
            <a:off x="434975" y="1336697"/>
            <a:ext cx="6066600" cy="4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89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55EF"/>
              </a:buClr>
              <a:buSzPts val="2200"/>
              <a:buNone/>
            </a:pPr>
            <a:r>
              <a:rPr lang="ru-RU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Физически. </a:t>
            </a:r>
            <a:r>
              <a:rPr lang="ru-RU" sz="2000" b="1">
                <a:solidFill>
                  <a:srgbClr val="328E81"/>
                </a:solidFill>
                <a:latin typeface="Calibri"/>
                <a:ea typeface="Calibri"/>
                <a:cs typeface="Calibri"/>
                <a:sym typeface="Calibri"/>
              </a:rPr>
              <a:t>Снижение частоты и силы симптомов.</a:t>
            </a:r>
            <a:endParaRPr sz="2000"/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ts val="1800"/>
              <a:buChar char="•"/>
            </a:pP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Реже болит/пучит живот.</a:t>
            </a:r>
            <a:endParaRPr sz="2000"/>
          </a:p>
          <a:p>
            <a:pPr marL="285750" lvl="0" indent="-2857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B71E42"/>
              </a:buClr>
              <a:buSzPts val="1800"/>
              <a:buChar char="•"/>
            </a:pP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Реже случаются "аварийные" позывы.</a:t>
            </a:r>
            <a:endParaRPr sz="2000"/>
          </a:p>
          <a:p>
            <a:pPr marL="285750" lvl="0" indent="-2857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B71E42"/>
              </a:buClr>
              <a:buSzPts val="1800"/>
              <a:buChar char="•"/>
            </a:pP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Стул становится более предсказуемым.</a:t>
            </a:r>
            <a:endParaRPr sz="2000"/>
          </a:p>
          <a:p>
            <a:pPr marL="8890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55EF"/>
              </a:buClr>
              <a:buSzPts val="2200"/>
              <a:buFont typeface="Arial"/>
              <a:buNone/>
            </a:pPr>
            <a:r>
              <a:rPr lang="ru-RU" sz="2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Эмоционально.</a:t>
            </a:r>
            <a:r>
              <a:rPr lang="ru-RU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i="0" u="none" strike="noStrike" cap="none">
                <a:solidFill>
                  <a:srgbClr val="328E81"/>
                </a:solidFill>
                <a:latin typeface="Calibri"/>
                <a:ea typeface="Calibri"/>
                <a:cs typeface="Calibri"/>
                <a:sym typeface="Calibri"/>
              </a:rPr>
              <a:t>Снижение тревоги, рост уверенности.</a:t>
            </a:r>
            <a:endParaRPr sz="1800" b="0" i="0" u="none" strike="noStrike" cap="none">
              <a:solidFill>
                <a:srgbClr val="328E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ts val="1800"/>
              <a:buChar char="•"/>
            </a:pP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Меньше «катастрофических» мыслей о здоровье.</a:t>
            </a:r>
            <a:endParaRPr sz="2000"/>
          </a:p>
          <a:p>
            <a:pPr marL="285750" lvl="0" indent="-2857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B71E42"/>
              </a:buClr>
              <a:buSzPts val="1800"/>
              <a:buChar char="•"/>
            </a:pP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Появляется уверенность: «Я справлюсь с приступом».</a:t>
            </a:r>
            <a:endParaRPr sz="2000"/>
          </a:p>
          <a:p>
            <a:pPr marL="285750" lvl="0" indent="-2857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B71E42"/>
              </a:buClr>
              <a:buSzPts val="1800"/>
              <a:buChar char="•"/>
            </a:pP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Меньше фиксации на ощущениях в животе.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1800" lvl="0" indent="-203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55EF"/>
              </a:buClr>
              <a:buSzPts val="2200"/>
              <a:buNone/>
            </a:pPr>
            <a:endParaRPr sz="21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5"/>
          <p:cNvSpPr txBox="1"/>
          <p:nvPr/>
        </p:nvSpPr>
        <p:spPr>
          <a:xfrm>
            <a:off x="6732156" y="1336708"/>
            <a:ext cx="5200800" cy="2154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89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21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Социально. </a:t>
            </a:r>
            <a:r>
              <a:rPr lang="ru-RU" sz="1600" b="1" i="0" u="none" strike="noStrike" cap="none">
                <a:solidFill>
                  <a:srgbClr val="328E81"/>
                </a:solidFill>
                <a:latin typeface="Calibri"/>
                <a:ea typeface="Calibri"/>
                <a:cs typeface="Calibri"/>
                <a:sym typeface="Calibri"/>
              </a:rPr>
              <a:t>Возвращение к нормальной жизни.</a:t>
            </a:r>
            <a:endParaRPr sz="1600" b="0" i="0" u="none" strike="noStrike" cap="none">
              <a:solidFill>
                <a:srgbClr val="328E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Char char="•"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Снова ходит на встречи, в гости, кафе.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Char char="•"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Решает поехать в путешествие.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Char char="•"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 отменяет планы из-за страха симптомов.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Char char="•"/>
            </a:pPr>
            <a:r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Улучшается качество сна.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5"/>
          <p:cNvSpPr txBox="1">
            <a:spLocks noGrp="1"/>
          </p:cNvSpPr>
          <p:nvPr>
            <p:ph type="title"/>
          </p:nvPr>
        </p:nvSpPr>
        <p:spPr>
          <a:xfrm>
            <a:off x="838200" y="501683"/>
            <a:ext cx="10515600" cy="8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1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КЛЮЧЕВЫЕ ИНДИКАТОРЫ УСПЕХА. КАК МЕНЯЕТСЯ ЖИЗНЬ?</a:t>
            </a:r>
            <a:endParaRPr sz="3500">
              <a:solidFill>
                <a:srgbClr val="002060"/>
              </a:solidFill>
            </a:endParaRPr>
          </a:p>
        </p:txBody>
      </p:sp>
      <p:cxnSp>
        <p:nvCxnSpPr>
          <p:cNvPr id="234" name="Google Shape;234;p15"/>
          <p:cNvCxnSpPr/>
          <p:nvPr/>
        </p:nvCxnSpPr>
        <p:spPr>
          <a:xfrm>
            <a:off x="557316" y="1336708"/>
            <a:ext cx="7157934" cy="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5" name="Google Shape;23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5975" y="3544810"/>
            <a:ext cx="2926950" cy="292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6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6"/>
          <p:cNvSpPr txBox="1">
            <a:spLocks noGrp="1"/>
          </p:cNvSpPr>
          <p:nvPr>
            <p:ph type="title"/>
          </p:nvPr>
        </p:nvSpPr>
        <p:spPr>
          <a:xfrm>
            <a:off x="838200" y="800085"/>
            <a:ext cx="10515600" cy="57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1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РЕЗУЛЬТАТ РАБОТЫ В ПРОЕКТЕ: МАРИЯ ЧЕРЕЗ 30 ДНЕЙ</a:t>
            </a:r>
            <a:br>
              <a:rPr lang="ru-RU" sz="2100"/>
            </a:br>
            <a:endParaRPr sz="2100"/>
          </a:p>
        </p:txBody>
      </p:sp>
      <p:sp>
        <p:nvSpPr>
          <p:cNvPr id="242" name="Google Shape;242;p16"/>
          <p:cNvSpPr txBox="1">
            <a:spLocks noGrp="1"/>
          </p:cNvSpPr>
          <p:nvPr>
            <p:ph type="body" idx="1"/>
          </p:nvPr>
        </p:nvSpPr>
        <p:spPr>
          <a:xfrm>
            <a:off x="904874" y="1585886"/>
            <a:ext cx="5572125" cy="418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DC9E"/>
              </a:buClr>
              <a:buSzPct val="144144"/>
              <a:buFont typeface="Arial"/>
              <a:buNone/>
            </a:pPr>
            <a:endParaRPr sz="2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92664"/>
              <a:buFont typeface="Calibri"/>
              <a:buNone/>
            </a:pPr>
            <a:r>
              <a:rPr lang="ru-RU" sz="21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Тот же человек. Другая жизнь:</a:t>
            </a:r>
            <a:endParaRPr sz="2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92664"/>
              <a:buFont typeface="Arial"/>
              <a:buNone/>
            </a:pPr>
            <a:endParaRPr sz="2100" b="1" i="0" u="none" strike="noStrike" cap="none">
              <a:solidFill>
                <a:srgbClr val="BA216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92664"/>
              <a:buChar char="•"/>
            </a:pPr>
            <a:r>
              <a:rPr lang="ru-RU" sz="2100">
                <a:latin typeface="Calibri"/>
                <a:ea typeface="Calibri"/>
                <a:cs typeface="Calibri"/>
                <a:sym typeface="Calibri"/>
              </a:rPr>
              <a:t>Свободно п</a:t>
            </a:r>
            <a:r>
              <a:rPr lang="ru-RU" sz="21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ланирует свой день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92664"/>
              <a:buChar char="•"/>
            </a:pPr>
            <a:r>
              <a:rPr lang="ru-RU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Работает и занимается любимым делом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92664"/>
              <a:buChar char="•"/>
            </a:pPr>
            <a:r>
              <a:rPr lang="ru-RU" sz="21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Может позавтракать в кафе перед работой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92664"/>
              <a:buChar char="•"/>
            </a:pPr>
            <a:r>
              <a:rPr lang="ru-RU" sz="21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Идёт на любимый концерт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92664"/>
              <a:buChar char="•"/>
            </a:pPr>
            <a:r>
              <a:rPr lang="ru-RU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Спокойно путешествует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92664"/>
              <a:buChar char="•"/>
            </a:pPr>
            <a:r>
              <a:rPr lang="ru-RU" sz="21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Засыпает с мыслью: «Завтра будет хороший день»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2664"/>
              <a:buFont typeface="Calibri"/>
              <a:buNone/>
            </a:pPr>
            <a:r>
              <a:rPr lang="ru-RU" sz="2100" b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8E81"/>
              </a:buClr>
              <a:buSzPct val="102960"/>
              <a:buFont typeface="Calibri"/>
              <a:buNone/>
            </a:pPr>
            <a:r>
              <a:rPr lang="ru-RU" sz="2100" b="1" u="none" strike="noStrike" cap="none">
                <a:solidFill>
                  <a:srgbClr val="328E81"/>
                </a:solidFill>
                <a:latin typeface="Calibri"/>
                <a:ea typeface="Calibri"/>
                <a:cs typeface="Calibri"/>
                <a:sym typeface="Calibri"/>
              </a:rPr>
              <a:t>Она не вылечила СРК. </a:t>
            </a:r>
            <a:endParaRPr sz="2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8E81"/>
              </a:buClr>
              <a:buSzPct val="102960"/>
              <a:buFont typeface="Calibri"/>
              <a:buNone/>
            </a:pPr>
            <a:r>
              <a:rPr lang="ru-RU" sz="2100" b="1" u="none" strike="noStrike" cap="none">
                <a:solidFill>
                  <a:srgbClr val="328E81"/>
                </a:solidFill>
                <a:latin typeface="Calibri"/>
                <a:ea typeface="Calibri"/>
                <a:cs typeface="Calibri"/>
                <a:sym typeface="Calibri"/>
              </a:rPr>
              <a:t>Она вернула себе качество жизни.</a:t>
            </a:r>
            <a:endParaRPr sz="2100">
              <a:solidFill>
                <a:srgbClr val="328E81"/>
              </a:solidFill>
            </a:endParaRPr>
          </a:p>
        </p:txBody>
      </p:sp>
      <p:cxnSp>
        <p:nvCxnSpPr>
          <p:cNvPr id="243" name="Google Shape;243;p16"/>
          <p:cNvCxnSpPr/>
          <p:nvPr/>
        </p:nvCxnSpPr>
        <p:spPr>
          <a:xfrm>
            <a:off x="676275" y="1543050"/>
            <a:ext cx="10701234" cy="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4" name="Google Shape;24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3274" y="1543050"/>
            <a:ext cx="3942080" cy="394208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6"/>
          <p:cNvSpPr txBox="1"/>
          <p:nvPr/>
        </p:nvSpPr>
        <p:spPr>
          <a:xfrm>
            <a:off x="7153275" y="5485125"/>
            <a:ext cx="26916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</a:rPr>
              <a:t>Мария через 30 дней.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c83a325d52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7147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>
                <a:solidFill>
                  <a:srgbClr val="0B5394"/>
                </a:solidFill>
              </a:rPr>
              <a:t>Команда проекта:</a:t>
            </a:r>
            <a:endParaRPr sz="2100" dirty="0">
              <a:solidFill>
                <a:srgbClr val="0B539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/>
              <a:t> 	 </a:t>
            </a:r>
            <a:r>
              <a:rPr lang="ru-RU" sz="1800" dirty="0"/>
              <a:t>Врачи</a:t>
            </a:r>
            <a:r>
              <a:rPr lang="ru-RU" sz="1300" dirty="0"/>
              <a:t> (</a:t>
            </a:r>
            <a:r>
              <a:rPr lang="ru-RU" sz="1300" b="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контроль медицинского контента, настройка алгоритмов и маршрутизации)</a:t>
            </a:r>
            <a:endParaRPr sz="1700" dirty="0"/>
          </a:p>
        </p:txBody>
      </p:sp>
      <p:pic>
        <p:nvPicPr>
          <p:cNvPr id="260" name="Google Shape;260;g3c83a325d52_0_0"/>
          <p:cNvPicPr preferRelativeResize="0"/>
          <p:nvPr/>
        </p:nvPicPr>
        <p:blipFill rotWithShape="1">
          <a:blip r:embed="rId3">
            <a:alphaModFix/>
          </a:blip>
          <a:srcRect l="17133" r="20060" b="43933"/>
          <a:stretch/>
        </p:blipFill>
        <p:spPr>
          <a:xfrm>
            <a:off x="838200" y="1643150"/>
            <a:ext cx="1257300" cy="108175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1" name="Google Shape;261;g3c83a325d5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9800" y="1659519"/>
            <a:ext cx="1257300" cy="108175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2" name="Google Shape;262;g3c83a325d52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1400" y="1602061"/>
            <a:ext cx="1085575" cy="1061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3" name="Google Shape;263;g3c83a325d52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38699" y="1610763"/>
            <a:ext cx="1257301" cy="1219675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4" name="Google Shape;264;g3c83a325d52_0_0"/>
          <p:cNvSpPr txBox="1"/>
          <p:nvPr/>
        </p:nvSpPr>
        <p:spPr>
          <a:xfrm>
            <a:off x="470968" y="4552153"/>
            <a:ext cx="8673031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ru-RU" sz="1600" b="1" dirty="0">
                <a:solidFill>
                  <a:schemeClr val="dk1"/>
                </a:solidFill>
              </a:rPr>
              <a:t>      Психологи</a:t>
            </a:r>
            <a:r>
              <a:rPr lang="ru-RU" sz="1200" dirty="0">
                <a:solidFill>
                  <a:schemeClr val="dk1"/>
                </a:solidFill>
              </a:rPr>
              <a:t> (модули по стрессу, тревоге, боли, снижение тревоги и </a:t>
            </a:r>
            <a:r>
              <a:rPr lang="ru-RU" sz="1200" dirty="0" err="1">
                <a:solidFill>
                  <a:schemeClr val="dk1"/>
                </a:solidFill>
              </a:rPr>
              <a:t>катастрофизации</a:t>
            </a:r>
            <a:r>
              <a:rPr lang="ru-RU" sz="1200" dirty="0">
                <a:solidFill>
                  <a:schemeClr val="dk1"/>
                </a:solidFill>
              </a:rPr>
              <a:t>)</a:t>
            </a:r>
            <a:endParaRPr sz="1200" dirty="0">
              <a:solidFill>
                <a:schemeClr val="dk1"/>
              </a:solidFill>
            </a:endParaRPr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ru-RU" sz="1600" b="1" dirty="0">
                <a:solidFill>
                  <a:schemeClr val="dk1"/>
                </a:solidFill>
              </a:rPr>
              <a:t>      IT - специалисты</a:t>
            </a:r>
            <a:r>
              <a:rPr lang="ru-RU" sz="1200" dirty="0">
                <a:solidFill>
                  <a:schemeClr val="dk1"/>
                </a:solidFill>
              </a:rPr>
              <a:t> (платформа, интеграции, аналитика)</a:t>
            </a:r>
            <a:endParaRPr sz="1200" dirty="0">
              <a:solidFill>
                <a:schemeClr val="dk1"/>
              </a:solidFill>
            </a:endParaRPr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ru-RU" sz="1600" b="1" dirty="0">
                <a:solidFill>
                  <a:schemeClr val="dk1"/>
                </a:solidFill>
              </a:rPr>
              <a:t>      Диетологи</a:t>
            </a:r>
            <a:r>
              <a:rPr lang="ru-RU" sz="1200" dirty="0">
                <a:solidFill>
                  <a:schemeClr val="dk1"/>
                </a:solidFill>
              </a:rPr>
              <a:t> (питание, дневники, чек‑листы)</a:t>
            </a:r>
            <a:endParaRPr sz="1200" dirty="0">
              <a:solidFill>
                <a:schemeClr val="dk1"/>
              </a:solidFill>
            </a:endParaRPr>
          </a:p>
        </p:txBody>
      </p:sp>
      <p:graphicFrame>
        <p:nvGraphicFramePr>
          <p:cNvPr id="265" name="Google Shape;265;g3c83a325d52_0_0"/>
          <p:cNvGraphicFramePr/>
          <p:nvPr>
            <p:extLst>
              <p:ext uri="{D42A27DB-BD31-4B8C-83A1-F6EECF244321}">
                <p14:modId xmlns:p14="http://schemas.microsoft.com/office/powerpoint/2010/main" val="1594980468"/>
              </p:ext>
            </p:extLst>
          </p:nvPr>
        </p:nvGraphicFramePr>
        <p:xfrm>
          <a:off x="647100" y="2830438"/>
          <a:ext cx="5868000" cy="1142970"/>
        </p:xfrm>
        <a:graphic>
          <a:graphicData uri="http://schemas.openxmlformats.org/drawingml/2006/table">
            <a:tbl>
              <a:tblPr>
                <a:noFill/>
                <a:tableStyleId>{864E0BC2-8F91-4E70-96F8-311A0B22A75F}</a:tableStyleId>
              </a:tblPr>
              <a:tblGrid>
                <a:gridCol w="14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0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50" b="1" dirty="0" err="1">
                          <a:solidFill>
                            <a:schemeClr val="dk1"/>
                          </a:solidFill>
                        </a:rPr>
                        <a:t>Севинж</a:t>
                      </a:r>
                      <a:r>
                        <a:rPr lang="ru-RU" sz="1050" b="1" dirty="0">
                          <a:solidFill>
                            <a:schemeClr val="dk1"/>
                          </a:solidFill>
                        </a:rPr>
                        <a:t> Керимова,</a:t>
                      </a:r>
                      <a:r>
                        <a:rPr lang="ru-RU" sz="1050" dirty="0">
                          <a:solidFill>
                            <a:schemeClr val="dk1"/>
                          </a:solidFill>
                        </a:rPr>
                        <a:t> врач-гастроэнтеролог, руководитель проекта </a:t>
                      </a:r>
                      <a:endParaRPr sz="105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5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1" dirty="0"/>
                        <a:t>Ирина Рожина</a:t>
                      </a:r>
                      <a:r>
                        <a:rPr lang="ru-RU" sz="1050" dirty="0"/>
                        <a:t>, </a:t>
                      </a:r>
                      <a:r>
                        <a:rPr lang="ru-RU" sz="1050" dirty="0">
                          <a:solidFill>
                            <a:schemeClr val="dk1"/>
                          </a:solidFill>
                        </a:rPr>
                        <a:t>врач-гастроэнтеролог, </a:t>
                      </a:r>
                      <a:r>
                        <a:rPr lang="ru-RU" sz="1050" dirty="0"/>
                        <a:t>вдохновитель, мотиватор, рабочая пчелка</a:t>
                      </a:r>
                      <a:endParaRPr sz="105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50" b="1" dirty="0">
                          <a:solidFill>
                            <a:schemeClr val="dk1"/>
                          </a:solidFill>
                        </a:rPr>
                        <a:t>Наталья Сон</a:t>
                      </a:r>
                      <a:r>
                        <a:rPr lang="ru-RU" sz="1050" dirty="0">
                          <a:solidFill>
                            <a:schemeClr val="dk1"/>
                          </a:solidFill>
                        </a:rPr>
                        <a:t>, врач-гастроэнтеролог, координатор, генератор идей</a:t>
                      </a:r>
                      <a:endParaRPr sz="105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b="1" dirty="0">
                          <a:solidFill>
                            <a:schemeClr val="dk1"/>
                          </a:solidFill>
                        </a:rPr>
                        <a:t>Ольга Нармаева</a:t>
                      </a:r>
                      <a:r>
                        <a:rPr lang="ru-RU" sz="1050" dirty="0">
                          <a:solidFill>
                            <a:schemeClr val="dk1"/>
                          </a:solidFill>
                        </a:rPr>
                        <a:t>, </a:t>
                      </a:r>
                      <a:endParaRPr sz="105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dirty="0">
                          <a:solidFill>
                            <a:schemeClr val="dk1"/>
                          </a:solidFill>
                        </a:rPr>
                        <a:t>врач-инфекционист, </a:t>
                      </a:r>
                      <a:endParaRPr sz="105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50" dirty="0">
                          <a:solidFill>
                            <a:schemeClr val="dk1"/>
                          </a:solidFill>
                        </a:rPr>
                        <a:t>исполнитель, рабочая пчелка</a:t>
                      </a:r>
                      <a:endParaRPr sz="105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6" name="Google Shape;266;g3c83a325d52_0_0"/>
          <p:cNvSpPr/>
          <p:nvPr/>
        </p:nvSpPr>
        <p:spPr>
          <a:xfrm>
            <a:off x="838200" y="5306351"/>
            <a:ext cx="259275" cy="8957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DA9DB"/>
          </a:solidFill>
          <a:ln w="27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650" tIns="27650" rIns="27650" bIns="276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3"/>
          </a:p>
        </p:txBody>
      </p:sp>
      <p:sp>
        <p:nvSpPr>
          <p:cNvPr id="267" name="Google Shape;267;g3c83a325d52_0_0"/>
          <p:cNvSpPr/>
          <p:nvPr/>
        </p:nvSpPr>
        <p:spPr>
          <a:xfrm>
            <a:off x="838200" y="4727606"/>
            <a:ext cx="270600" cy="104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DA9DB"/>
          </a:solidFill>
          <a:ln w="27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650" tIns="27650" rIns="27650" bIns="276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3" dirty="0"/>
          </a:p>
        </p:txBody>
      </p:sp>
      <p:sp>
        <p:nvSpPr>
          <p:cNvPr id="268" name="Google Shape;268;g3c83a325d52_0_0"/>
          <p:cNvSpPr/>
          <p:nvPr/>
        </p:nvSpPr>
        <p:spPr>
          <a:xfrm>
            <a:off x="847725" y="5014264"/>
            <a:ext cx="249750" cy="13359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DA9DB"/>
          </a:solidFill>
          <a:ln w="27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650" tIns="27650" rIns="27650" bIns="276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/>
          </a:p>
        </p:txBody>
      </p:sp>
      <p:sp>
        <p:nvSpPr>
          <p:cNvPr id="269" name="Google Shape;269;g3c83a325d52_0_0"/>
          <p:cNvSpPr/>
          <p:nvPr/>
        </p:nvSpPr>
        <p:spPr>
          <a:xfrm>
            <a:off x="1256250" y="960005"/>
            <a:ext cx="421200" cy="20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C3D03A-418A-4652-863A-B99EF63300F7}"/>
              </a:ext>
            </a:extLst>
          </p:cNvPr>
          <p:cNvSpPr txBox="1"/>
          <p:nvPr/>
        </p:nvSpPr>
        <p:spPr>
          <a:xfrm>
            <a:off x="6267724" y="1659518"/>
            <a:ext cx="5924277" cy="2652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44144"/>
              <a:buNone/>
            </a:pPr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Запуск прототипа чат-бота открывает новые возможности:</a:t>
            </a:r>
            <a:endParaRPr lang="ru-RU" sz="1400" dirty="0"/>
          </a:p>
          <a:p>
            <a:pPr marL="457200" lvl="0" indent="-391983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DC9E"/>
              </a:buClr>
              <a:buSzPct val="144144"/>
              <a:buFont typeface="Arial"/>
              <a:buChar char="•"/>
            </a:pPr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📊 Пилотное исследование</a:t>
            </a:r>
            <a:endParaRPr lang="ru-RU" sz="1400" dirty="0"/>
          </a:p>
          <a:p>
            <a:pPr marL="457200" lvl="0" indent="-391983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DC9E"/>
              </a:buClr>
              <a:buSzPct val="144144"/>
              <a:buFont typeface="Arial"/>
              <a:buChar char="•"/>
            </a:pPr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🏥 Интеграция в работу поликлиник</a:t>
            </a:r>
            <a:endParaRPr lang="ru-RU" sz="1400" dirty="0"/>
          </a:p>
          <a:p>
            <a:pPr marL="457200" lvl="0" indent="-391983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DC9E"/>
              </a:buClr>
              <a:buSzPct val="144144"/>
              <a:buFont typeface="Arial"/>
              <a:buChar char="•"/>
            </a:pPr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🌍 Масштабирование на регионы</a:t>
            </a:r>
            <a:endParaRPr lang="ru-RU" sz="1400" dirty="0"/>
          </a:p>
          <a:p>
            <a: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DC9E"/>
              </a:buClr>
              <a:buSzPct val="144144"/>
              <a:buFont typeface="Arial"/>
              <a:buNone/>
            </a:pPr>
            <a:endParaRPr lang="ru-RU" sz="14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51351"/>
              <a:buNone/>
            </a:pPr>
            <a:r>
              <a:rPr lang="ru-RU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Первая цифровая школа управления СРК на русском языке </a:t>
            </a:r>
            <a:endParaRPr lang="ru-RU" sz="1600" dirty="0"/>
          </a:p>
          <a:p>
            <a:pPr marL="508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51351"/>
              <a:buNone/>
            </a:pPr>
            <a:r>
              <a:rPr lang="ru-RU" u="sng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 участием врачей и психологов</a:t>
            </a:r>
            <a:r>
              <a:rPr lang="ru-RU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ru-RU" dirty="0"/>
          </a:p>
        </p:txBody>
      </p:sp>
      <p:pic>
        <p:nvPicPr>
          <p:cNvPr id="15" name="Google Shape;254;p17">
            <a:extLst>
              <a:ext uri="{FF2B5EF4-FFF2-40B4-BE49-F238E27FC236}">
                <a16:creationId xmlns:a16="http://schemas.microsoft.com/office/drawing/2014/main" id="{2761874A-C7FE-4988-BF01-6A6AF130F91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43999" y="3973408"/>
            <a:ext cx="2740341" cy="2519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18" descr="Закат на травянистом лугу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0375" y="1290026"/>
            <a:ext cx="6419850" cy="1497137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8"/>
          <p:cNvSpPr txBox="1">
            <a:spLocks noGrp="1"/>
          </p:cNvSpPr>
          <p:nvPr>
            <p:ph type="body" idx="1"/>
          </p:nvPr>
        </p:nvSpPr>
        <p:spPr>
          <a:xfrm>
            <a:off x="3805237" y="1613144"/>
            <a:ext cx="5076825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08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ru-RU" b="1"/>
              <a:t>Благодарим за внимание:)</a:t>
            </a:r>
            <a:endParaRPr b="1"/>
          </a:p>
        </p:txBody>
      </p:sp>
      <p:sp>
        <p:nvSpPr>
          <p:cNvPr id="277" name="Google Shape;277;p18"/>
          <p:cNvSpPr txBox="1"/>
          <p:nvPr/>
        </p:nvSpPr>
        <p:spPr>
          <a:xfrm>
            <a:off x="3048000" y="3086275"/>
            <a:ext cx="7607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9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Проект «СПОКОЙНЫЙ КИШЕЧНИК: КОМФОРТНОЕ ПИЩЕВАРЕНИЕ»</a:t>
            </a:r>
            <a:endParaRPr sz="15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78" name="Google Shape;278;p18"/>
          <p:cNvSpPr txBox="1"/>
          <p:nvPr/>
        </p:nvSpPr>
        <p:spPr>
          <a:xfrm>
            <a:off x="3295637" y="3601649"/>
            <a:ext cx="6096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90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«Не просто меньше боли. Больше жизни»</a:t>
            </a:r>
            <a:endParaRPr sz="1900" i="0" u="none" strike="noStrike" cap="none">
              <a:solidFill>
                <a:srgbClr val="0070C0"/>
              </a:solidFill>
            </a:endParaRPr>
          </a:p>
        </p:txBody>
      </p:sp>
      <p:sp>
        <p:nvSpPr>
          <p:cNvPr id="279" name="Google Shape;279;p18"/>
          <p:cNvSpPr txBox="1"/>
          <p:nvPr/>
        </p:nvSpPr>
        <p:spPr>
          <a:xfrm>
            <a:off x="619125" y="3970958"/>
            <a:ext cx="4400700" cy="19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Наша команда: 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Керимова Севиндж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Рожина Ирина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Сон Наталья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Нармаева Ольга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Никулина Екатерина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Кукина Галина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📱 Прототип в разработке — здесь будет QR-код.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8"/>
          <p:cNvSpPr txBox="1"/>
          <p:nvPr/>
        </p:nvSpPr>
        <p:spPr>
          <a:xfrm>
            <a:off x="619125" y="5742631"/>
            <a:ext cx="39624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*все изображения сгенерированы ИИ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2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"/>
          <p:cNvSpPr txBox="1">
            <a:spLocks noGrp="1"/>
          </p:cNvSpPr>
          <p:nvPr>
            <p:ph type="title"/>
          </p:nvPr>
        </p:nvSpPr>
        <p:spPr>
          <a:xfrm>
            <a:off x="838200" y="671457"/>
            <a:ext cx="10539309" cy="68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21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КАЖДАЯ ИСТОРИЯ – НЕ СТАТИСТИКА, А ИСТОРИЯ ЖИЗНИ. ЭТО ИСТОРИЯ МАРИИ. </a:t>
            </a:r>
            <a:endParaRPr sz="2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"/>
          <p:cNvSpPr txBox="1">
            <a:spLocks noGrp="1"/>
          </p:cNvSpPr>
          <p:nvPr>
            <p:ph type="body" idx="1"/>
          </p:nvPr>
        </p:nvSpPr>
        <p:spPr>
          <a:xfrm>
            <a:off x="565450" y="1626775"/>
            <a:ext cx="6435300" cy="4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15"/>
              <a:buFont typeface="Calibri"/>
              <a:buNone/>
            </a:pPr>
            <a:r>
              <a:rPr lang="ru-RU" sz="21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Мария, 34 года</a:t>
            </a:r>
            <a:r>
              <a:rPr lang="ru-RU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15"/>
              <a:buFont typeface="Calibri"/>
              <a:buNone/>
            </a:pPr>
            <a:r>
              <a:rPr lang="ru-RU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Каждый поход в кафе — игра в русскую рулетку. 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15"/>
              <a:buFont typeface="Calibri"/>
              <a:buNone/>
            </a:pPr>
            <a:r>
              <a:rPr lang="ru-RU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Каждая важная встреча начинается с вопроса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15"/>
              <a:buFont typeface="Calibri"/>
              <a:buNone/>
            </a:pPr>
            <a:r>
              <a:rPr lang="ru-RU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"А вдруг?”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15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15"/>
              <a:buFont typeface="Calibri"/>
              <a:buNone/>
            </a:pPr>
            <a:r>
              <a:rPr lang="ru-RU" sz="21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Она:</a:t>
            </a:r>
            <a:endParaRPr sz="2100" u="sng"/>
          </a:p>
          <a:p>
            <a:pPr marL="0" marR="0" lvl="0" indent="-1279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15"/>
              <a:buFont typeface="Arial"/>
              <a:buChar char="•"/>
            </a:pPr>
            <a:r>
              <a:rPr lang="ru-RU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Отказывается от поездок и путешествий</a:t>
            </a:r>
            <a:endParaRPr sz="2100"/>
          </a:p>
          <a:p>
            <a:pPr marL="0" marR="0" lvl="0" indent="-1279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15"/>
              <a:buFont typeface="Arial"/>
              <a:buChar char="•"/>
            </a:pPr>
            <a:r>
              <a:rPr lang="ru-RU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Пропускает встречи с друзьями</a:t>
            </a:r>
            <a:endParaRPr sz="2100"/>
          </a:p>
          <a:p>
            <a:pPr marL="0" marR="0" lvl="0" indent="-1279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15"/>
              <a:buFont typeface="Arial"/>
              <a:buChar char="•"/>
            </a:pPr>
            <a:r>
              <a:rPr lang="ru-RU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Засыпает с мыслью о завтрашнем дне как об испытании</a:t>
            </a:r>
            <a:endParaRPr/>
          </a:p>
          <a:p>
            <a:pPr marL="0" marR="0" lvl="0" indent="-1279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15"/>
              <a:buFont typeface="Arial"/>
              <a:buChar char="•"/>
            </a:pPr>
            <a:r>
              <a:rPr lang="ru-RU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Вынуждена постоянно брать «больничный» </a:t>
            </a:r>
            <a:endParaRPr sz="2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15"/>
              <a:buFont typeface="Arial"/>
              <a:buNone/>
            </a:pPr>
            <a:endParaRPr sz="21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15"/>
              <a:buFont typeface="Calibri"/>
              <a:buNone/>
            </a:pPr>
            <a:r>
              <a:rPr lang="ru-RU" sz="21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Её диагноз: не болезнь, </a:t>
            </a:r>
            <a:r>
              <a:rPr lang="ru-RU" sz="2100" b="0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 существование в заложниках у собственного кишечника</a:t>
            </a:r>
            <a:endParaRPr sz="21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15"/>
              <a:buFont typeface="Calibri"/>
              <a:buNone/>
            </a:pPr>
            <a:r>
              <a:rPr lang="ru-RU" sz="21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100"/>
          </a:p>
          <a:p>
            <a:pPr marL="508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270"/>
          </a:p>
        </p:txBody>
      </p:sp>
      <p:cxnSp>
        <p:nvCxnSpPr>
          <p:cNvPr id="76" name="Google Shape;76;p2"/>
          <p:cNvCxnSpPr/>
          <p:nvPr/>
        </p:nvCxnSpPr>
        <p:spPr>
          <a:xfrm>
            <a:off x="676275" y="1543050"/>
            <a:ext cx="10701234" cy="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7" name="Google Shape;7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5334" y="1543050"/>
            <a:ext cx="4186291" cy="418629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"/>
          <p:cNvSpPr txBox="1"/>
          <p:nvPr/>
        </p:nvSpPr>
        <p:spPr>
          <a:xfrm>
            <a:off x="7481675" y="5729350"/>
            <a:ext cx="40536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</a:rPr>
              <a:t>Мария, 34 года. 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</a:rPr>
              <a:t>Диагноз: синдром раздраженного кишечника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3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"/>
          <p:cNvSpPr txBox="1">
            <a:spLocks noGrp="1"/>
          </p:cNvSpPr>
          <p:nvPr>
            <p:ph type="title"/>
          </p:nvPr>
        </p:nvSpPr>
        <p:spPr>
          <a:xfrm>
            <a:off x="931016" y="337153"/>
            <a:ext cx="1104434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1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СИНДРОМ РАЗДРАЖЕННОГО КИШЕЧНИКА (СРК) – НЕ БОЛЕЗНЬ, А ОБРАЗ ЖИЗНИ? </a:t>
            </a:r>
            <a:endParaRPr sz="21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"/>
          <p:cNvSpPr txBox="1">
            <a:spLocks noGrp="1"/>
          </p:cNvSpPr>
          <p:nvPr>
            <p:ph type="body" idx="1"/>
          </p:nvPr>
        </p:nvSpPr>
        <p:spPr>
          <a:xfrm>
            <a:off x="3726708" y="1386201"/>
            <a:ext cx="7779270" cy="3228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45720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DC9E"/>
              </a:buClr>
              <a:buSzPct val="123348"/>
              <a:buFont typeface="Arial"/>
              <a:buNone/>
            </a:pPr>
            <a:r>
              <a:rPr lang="ru-RU" sz="2929" b="1" dirty="0">
                <a:solidFill>
                  <a:srgbClr val="328E81"/>
                </a:solidFill>
                <a:latin typeface="Calibri"/>
                <a:ea typeface="Calibri"/>
                <a:cs typeface="Calibri"/>
                <a:sym typeface="Calibri"/>
              </a:rPr>
              <a:t>СРК — это сбой в разговоре мозга и кишечника.</a:t>
            </a:r>
            <a:endParaRPr sz="2929" dirty="0"/>
          </a:p>
          <a:p>
            <a:pPr marL="45720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DC9E"/>
              </a:buClr>
              <a:buSzPct val="111888"/>
              <a:buFont typeface="Arial"/>
              <a:buNone/>
            </a:pPr>
            <a:endParaRPr sz="3229" dirty="0"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34927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97141"/>
              <a:buChar char="•"/>
            </a:pPr>
            <a:r>
              <a:rPr lang="ru-RU" sz="2900" dirty="0">
                <a:latin typeface="Calibri"/>
                <a:ea typeface="Calibri"/>
                <a:cs typeface="Calibri"/>
                <a:sym typeface="Calibri"/>
              </a:rPr>
              <a:t>Кишечник болит, «вздувается», ускоряется или замирает — без воспаления и повреждений.</a:t>
            </a:r>
            <a:endParaRPr sz="3400" dirty="0"/>
          </a:p>
          <a:p>
            <a:pPr marL="520700" lvl="0" indent="-34928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98094"/>
              <a:buChar char="•"/>
            </a:pPr>
            <a:r>
              <a:rPr lang="ru-RU" sz="2900" dirty="0">
                <a:latin typeface="Calibri"/>
                <a:ea typeface="Calibri"/>
                <a:cs typeface="Calibri"/>
                <a:sym typeface="Calibri"/>
              </a:rPr>
              <a:t>Анализы в порядке, но самочувствие плохое</a:t>
            </a:r>
            <a:endParaRPr sz="3400" dirty="0"/>
          </a:p>
          <a:p>
            <a:pPr marL="520700" lvl="0" indent="-34928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98094"/>
              <a:buChar char="•"/>
            </a:pPr>
            <a:r>
              <a:rPr lang="ru-RU" sz="2900" dirty="0">
                <a:latin typeface="Calibri"/>
                <a:ea typeface="Calibri"/>
                <a:cs typeface="Calibri"/>
                <a:sym typeface="Calibri"/>
              </a:rPr>
              <a:t>Каждый пятый в мире знаком с этим состоянием.</a:t>
            </a:r>
            <a:endParaRPr sz="3400" dirty="0"/>
          </a:p>
          <a:p>
            <a:pPr marL="520700" lvl="0" indent="-34928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98094"/>
              <a:buChar char="•"/>
            </a:pPr>
            <a:r>
              <a:rPr lang="ru-RU" sz="2900" dirty="0">
                <a:latin typeface="Calibri"/>
                <a:ea typeface="Calibri"/>
                <a:cs typeface="Calibri"/>
                <a:sym typeface="Calibri"/>
              </a:rPr>
              <a:t>Это не опасно, но жить спокойно и полноценно не получается годами.</a:t>
            </a:r>
            <a:endParaRPr sz="29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DC9E"/>
              </a:buClr>
              <a:buSzPct val="111888"/>
              <a:buFont typeface="Arial"/>
              <a:buNone/>
            </a:pPr>
            <a:endParaRPr sz="3229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11888"/>
              <a:buNone/>
            </a:pPr>
            <a:r>
              <a:rPr lang="ru-RU" sz="3229" b="1" dirty="0">
                <a:solidFill>
                  <a:srgbClr val="328E8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b="0" i="0" u="none" strike="noStrike" cap="none" dirty="0">
                <a:solidFill>
                  <a:srgbClr val="328E81"/>
                </a:solidFill>
                <a:latin typeface="Calibri"/>
                <a:ea typeface="Calibri"/>
                <a:cs typeface="Calibri"/>
                <a:sym typeface="Calibri"/>
              </a:rPr>
              <a:t>Проблема не в боли.</a:t>
            </a:r>
            <a:endParaRPr dirty="0"/>
          </a:p>
          <a:p>
            <a:pPr marL="45720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11888"/>
              <a:buNone/>
            </a:pPr>
            <a:r>
              <a:rPr lang="ru-RU" sz="3200" b="0" i="0" u="none" strike="noStrike" cap="none" dirty="0">
                <a:solidFill>
                  <a:srgbClr val="328E81"/>
                </a:solidFill>
                <a:latin typeface="Calibri"/>
                <a:ea typeface="Calibri"/>
                <a:cs typeface="Calibri"/>
                <a:sym typeface="Calibri"/>
              </a:rPr>
              <a:t> Проблема — в невозможности жить нормальной жизнью.</a:t>
            </a:r>
            <a:endParaRPr sz="3200" dirty="0"/>
          </a:p>
          <a:p>
            <a:pPr marL="45720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DC9E"/>
              </a:buClr>
              <a:buSzPct val="111887"/>
              <a:buFont typeface="Arial"/>
              <a:buNone/>
            </a:pPr>
            <a:endParaRPr sz="2729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" name="Google Shape;86;p3"/>
          <p:cNvCxnSpPr/>
          <p:nvPr/>
        </p:nvCxnSpPr>
        <p:spPr>
          <a:xfrm>
            <a:off x="745383" y="1390649"/>
            <a:ext cx="10701234" cy="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" name="Google Shape;99;p4">
            <a:extLst>
              <a:ext uri="{FF2B5EF4-FFF2-40B4-BE49-F238E27FC236}">
                <a16:creationId xmlns:a16="http://schemas.microsoft.com/office/drawing/2014/main" id="{25D69FC5-332D-44A1-BDA8-FB142C64A1B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642" y="1386201"/>
            <a:ext cx="3566872" cy="314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95;p4">
            <a:extLst>
              <a:ext uri="{FF2B5EF4-FFF2-40B4-BE49-F238E27FC236}">
                <a16:creationId xmlns:a16="http://schemas.microsoft.com/office/drawing/2014/main" id="{D1FABC3A-BE9A-4191-B641-D9D3C772FAAC}"/>
              </a:ext>
            </a:extLst>
          </p:cNvPr>
          <p:cNvSpPr txBox="1">
            <a:spLocks/>
          </p:cNvSpPr>
          <p:nvPr/>
        </p:nvSpPr>
        <p:spPr>
          <a:xfrm>
            <a:off x="0" y="4643448"/>
            <a:ext cx="4501364" cy="118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DC9E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7940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🧑‍🤝‍🧑 </a:t>
            </a:r>
            <a:r>
              <a:rPr lang="ru-RU" sz="1600" b="1" dirty="0">
                <a:latin typeface="Calibri"/>
                <a:ea typeface="Calibri"/>
                <a:cs typeface="Calibri"/>
                <a:sym typeface="Calibri"/>
              </a:rPr>
              <a:t>10–13% 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населения страдают СРК</a:t>
            </a:r>
            <a:endParaRPr lang="ru-RU" sz="1600" dirty="0"/>
          </a:p>
          <a:p>
            <a:pPr indent="-27940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1200" i="1" dirty="0">
                <a:latin typeface="Calibri"/>
                <a:ea typeface="Calibri"/>
                <a:cs typeface="Calibri"/>
                <a:sym typeface="Calibri"/>
              </a:rPr>
              <a:t>(Рос. журнал </a:t>
            </a:r>
            <a:r>
              <a:rPr lang="ru-RU" sz="1400" i="1" dirty="0">
                <a:latin typeface="Calibri"/>
                <a:ea typeface="Calibri"/>
                <a:cs typeface="Calibri"/>
                <a:sym typeface="Calibri"/>
              </a:rPr>
              <a:t>гастроэнтерологии</a:t>
            </a:r>
            <a:r>
              <a:rPr lang="ru-RU" sz="1200" i="1" dirty="0">
                <a:latin typeface="Calibri"/>
                <a:ea typeface="Calibri"/>
                <a:cs typeface="Calibri"/>
                <a:sym typeface="Calibri"/>
              </a:rPr>
              <a:t>, 2021)</a:t>
            </a:r>
            <a:endParaRPr lang="ru-RU" sz="1200" dirty="0"/>
          </a:p>
          <a:p>
            <a:pPr indent="-27940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ru-RU" sz="1600" dirty="0">
              <a:latin typeface="Calibri"/>
              <a:ea typeface="Calibri"/>
              <a:cs typeface="Calibri"/>
              <a:sym typeface="Calibri"/>
            </a:endParaRPr>
          </a:p>
          <a:p>
            <a:pPr indent="-27940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🚺 Женщины — </a:t>
            </a:r>
            <a:r>
              <a:rPr lang="ru-RU" sz="1600" b="1" dirty="0">
                <a:latin typeface="Calibri"/>
                <a:ea typeface="Calibri"/>
                <a:cs typeface="Calibri"/>
                <a:sym typeface="Calibri"/>
              </a:rPr>
              <a:t>в 2 раза чаще</a:t>
            </a:r>
            <a:endParaRPr lang="ru-RU" sz="1600" dirty="0"/>
          </a:p>
          <a:p>
            <a:pPr indent="-27940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1200" i="1" dirty="0">
                <a:latin typeface="Calibri"/>
                <a:ea typeface="Calibri"/>
                <a:cs typeface="Calibri"/>
                <a:sym typeface="Calibri"/>
              </a:rPr>
              <a:t>(данные международных исследований)</a:t>
            </a:r>
            <a:endParaRPr lang="ru-RU" sz="1200" dirty="0"/>
          </a:p>
        </p:txBody>
      </p:sp>
      <p:sp>
        <p:nvSpPr>
          <p:cNvPr id="13" name="Google Shape;95;p4">
            <a:extLst>
              <a:ext uri="{FF2B5EF4-FFF2-40B4-BE49-F238E27FC236}">
                <a16:creationId xmlns:a16="http://schemas.microsoft.com/office/drawing/2014/main" id="{B691FE23-97F1-45FC-BA71-C219A16CBC3D}"/>
              </a:ext>
            </a:extLst>
          </p:cNvPr>
          <p:cNvSpPr txBox="1">
            <a:spLocks/>
          </p:cNvSpPr>
          <p:nvPr/>
        </p:nvSpPr>
        <p:spPr>
          <a:xfrm>
            <a:off x="3783514" y="4494015"/>
            <a:ext cx="4501364" cy="178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DC9E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27940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ru-RU" sz="1100" dirty="0">
              <a:latin typeface="Calibri"/>
              <a:ea typeface="Calibri"/>
              <a:cs typeface="Calibri"/>
              <a:sym typeface="Calibri"/>
            </a:endParaRPr>
          </a:p>
          <a:p>
            <a:pPr indent="-27940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⏳ </a:t>
            </a:r>
            <a:r>
              <a:rPr lang="ru-RU" sz="1600" b="1" dirty="0">
                <a:latin typeface="Calibri"/>
                <a:ea typeface="Calibri"/>
                <a:cs typeface="Calibri"/>
                <a:sym typeface="Calibri"/>
              </a:rPr>
              <a:t>30–50 лет 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— самый частый возраст</a:t>
            </a:r>
            <a:endParaRPr lang="ru-RU" sz="1600" dirty="0"/>
          </a:p>
          <a:p>
            <a:pPr indent="-27940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1200" i="1" dirty="0">
                <a:latin typeface="Calibri"/>
                <a:ea typeface="Calibri"/>
                <a:cs typeface="Calibri"/>
                <a:sym typeface="Calibri"/>
              </a:rPr>
              <a:t>(Рос. журнал гастроэнтерологии, 2021)</a:t>
            </a:r>
            <a:endParaRPr lang="ru-RU" sz="1200" dirty="0"/>
          </a:p>
          <a:p>
            <a:pPr indent="-27940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ru-RU" sz="1600" dirty="0">
              <a:latin typeface="Calibri"/>
              <a:ea typeface="Calibri"/>
              <a:cs typeface="Calibri"/>
              <a:sym typeface="Calibri"/>
            </a:endParaRPr>
          </a:p>
          <a:p>
            <a:pPr indent="-27940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📉 </a:t>
            </a:r>
            <a:r>
              <a:rPr lang="ru-RU" sz="1600" b="1" dirty="0">
                <a:latin typeface="Calibri"/>
                <a:ea typeface="Calibri"/>
                <a:cs typeface="Calibri"/>
                <a:sym typeface="Calibri"/>
              </a:rPr>
              <a:t>Только 25–30% 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обращаются к врачу</a:t>
            </a:r>
            <a:endParaRPr lang="ru-RU" sz="1600" dirty="0"/>
          </a:p>
          <a:p>
            <a:pPr indent="-27940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Остальные остаются один на один с симп</a:t>
            </a:r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томами</a:t>
            </a:r>
            <a:endParaRPr lang="ru-RU" sz="1400" dirty="0"/>
          </a:p>
          <a:p>
            <a:pPr indent="-27940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1200" i="1" dirty="0">
                <a:latin typeface="Calibri"/>
                <a:ea typeface="Calibri"/>
                <a:cs typeface="Calibri"/>
                <a:sym typeface="Calibri"/>
              </a:rPr>
              <a:t>(Рос. журнал гастроэнтерологии, 2021)</a:t>
            </a:r>
          </a:p>
        </p:txBody>
      </p:sp>
      <p:cxnSp>
        <p:nvCxnSpPr>
          <p:cNvPr id="14" name="Google Shape;86;p3">
            <a:extLst>
              <a:ext uri="{FF2B5EF4-FFF2-40B4-BE49-F238E27FC236}">
                <a16:creationId xmlns:a16="http://schemas.microsoft.com/office/drawing/2014/main" id="{1657E006-9FE7-4DDE-A91F-1E733FD63BD6}"/>
              </a:ext>
            </a:extLst>
          </p:cNvPr>
          <p:cNvCxnSpPr/>
          <p:nvPr/>
        </p:nvCxnSpPr>
        <p:spPr>
          <a:xfrm>
            <a:off x="554883" y="4533899"/>
            <a:ext cx="10701234" cy="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98;p4">
            <a:extLst>
              <a:ext uri="{FF2B5EF4-FFF2-40B4-BE49-F238E27FC236}">
                <a16:creationId xmlns:a16="http://schemas.microsoft.com/office/drawing/2014/main" id="{A8CD556B-850C-4AEC-B8B4-0E8E9D2BE559}"/>
              </a:ext>
            </a:extLst>
          </p:cNvPr>
          <p:cNvSpPr txBox="1"/>
          <p:nvPr/>
        </p:nvSpPr>
        <p:spPr>
          <a:xfrm>
            <a:off x="7690638" y="4615177"/>
            <a:ext cx="4768062" cy="15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📌 Источники: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· </a:t>
            </a:r>
            <a:r>
              <a:rPr lang="ru-RU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Российский журнал гастроэнтерологии, гепатологии, колопроктологии. Том 31, № 5, 2021.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· </a:t>
            </a:r>
            <a:r>
              <a:rPr lang="ru-RU" sz="1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Lovell</a:t>
            </a:r>
            <a:r>
              <a:rPr lang="ru-RU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R.M., Ford A.C. Global </a:t>
            </a:r>
            <a:r>
              <a:rPr lang="ru-RU" sz="1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prevalence</a:t>
            </a:r>
            <a:r>
              <a:rPr lang="ru-RU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IBS // </a:t>
            </a:r>
            <a:r>
              <a:rPr lang="ru-RU" sz="1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Clin</a:t>
            </a:r>
            <a:r>
              <a:rPr lang="ru-RU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Gastroenterol</a:t>
            </a:r>
            <a:r>
              <a:rPr lang="ru-RU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Hepatol</a:t>
            </a:r>
            <a:r>
              <a:rPr lang="ru-RU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2012;10:712–721.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· Римские критерии IV (2016)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838200" y="2794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1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 КАКИМИ ПРОБЛЕМАМИ СТАЛКИВАЕТСЯ ПАЦИЕНТ?</a:t>
            </a:r>
            <a:endParaRPr sz="2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5"/>
          <p:cNvSpPr txBox="1">
            <a:spLocks noGrp="1"/>
          </p:cNvSpPr>
          <p:nvPr>
            <p:ph type="body" idx="1"/>
          </p:nvPr>
        </p:nvSpPr>
        <p:spPr>
          <a:xfrm>
            <a:off x="616226" y="1895613"/>
            <a:ext cx="6765235" cy="3829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r>
              <a:rPr lang="ru-RU" sz="2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Страх остаться один на один со своей проблемой</a:t>
            </a:r>
            <a:endParaRPr sz="2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alibri"/>
              <a:buNone/>
            </a:pPr>
            <a:r>
              <a:rPr lang="ru-RU" sz="21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Пациенту с СРК не хватает </a:t>
            </a:r>
            <a:r>
              <a:rPr lang="ru-RU" sz="21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самого главного: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alibri"/>
              <a:buNone/>
            </a:pPr>
            <a:r>
              <a:rPr lang="ru-RU" sz="2100" b="0" i="0" u="sng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понимания и поддержки.  </a:t>
            </a:r>
            <a:br>
              <a:rPr lang="ru-RU" sz="21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1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lang="ru-RU" sz="21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1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2100" u="sng">
                <a:latin typeface="Calibri"/>
                <a:ea typeface="Calibri"/>
                <a:cs typeface="Calibri"/>
                <a:sym typeface="Calibri"/>
              </a:rPr>
              <a:t>Замкнутый круг страданий</a:t>
            </a:r>
            <a:r>
              <a:rPr lang="ru-RU" sz="2100" b="0" i="0" u="sng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ru-RU" sz="21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1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 Страх → Симптом → Стыд → Изоляция → Новый страх</a:t>
            </a:r>
            <a:endParaRPr sz="21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endParaRPr sz="21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alibri"/>
              <a:buNone/>
            </a:pPr>
            <a:r>
              <a:rPr lang="ru-RU" sz="21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ru-RU" sz="21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Реальность пациента:</a:t>
            </a:r>
            <a:br>
              <a:rPr lang="ru-RU" sz="21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1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Врач говорит: «Анализы в норме»</a:t>
            </a:r>
            <a:br>
              <a:rPr lang="ru-RU" sz="21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1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Близкие говорят: «Перестань думать </a:t>
            </a:r>
            <a:r>
              <a:rPr lang="ru-RU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 плохом</a:t>
            </a:r>
            <a:r>
              <a:rPr lang="ru-RU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br>
              <a:rPr lang="ru-RU" sz="21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1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Интернет говорит: «У тебя </a:t>
            </a:r>
            <a:r>
              <a:rPr lang="ru-RU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онкология</a:t>
            </a:r>
            <a:r>
              <a:rPr lang="ru-RU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alibri"/>
              <a:buNone/>
            </a:pPr>
            <a:br>
              <a:rPr lang="ru-RU" sz="21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1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итоге проблема не решается, а тревога растет.</a:t>
            </a:r>
            <a:endParaRPr sz="200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" name="Google Shape;107;p5"/>
          <p:cNvCxnSpPr/>
          <p:nvPr/>
        </p:nvCxnSpPr>
        <p:spPr>
          <a:xfrm>
            <a:off x="676275" y="1543050"/>
            <a:ext cx="10701234" cy="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8" name="Google Shape;10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2319" y="1543050"/>
            <a:ext cx="4092380" cy="4092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6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41564" y="13855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913158" y="648808"/>
            <a:ext cx="11161643" cy="1032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72727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br>
              <a:rPr lang="ru-RU" sz="2100"/>
            </a:br>
            <a:r>
              <a:rPr lang="ru-RU" sz="21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ДЛЯ ЧЕГО МЫ  РАЗРАБОТАЛИ НАШ ПРОЕКТ?</a:t>
            </a:r>
            <a:br>
              <a:rPr lang="ru-RU" sz="2100" i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-RU" sz="21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3886710" y="1609951"/>
            <a:ext cx="7962390" cy="460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27"/>
              <a:buNone/>
            </a:pPr>
            <a:r>
              <a:rPr lang="ru-RU" sz="21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Наша цель — вернуть контроль над жизнью.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27"/>
              <a:buNone/>
            </a:pPr>
            <a:r>
              <a:rPr lang="ru-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Мы создаём школу управления жизнью с СРК — ежедневную цифровую поддержку, которая помогает снизить тревогу, уменьшить симптомы и снова чувствовать себя здоровым. </a:t>
            </a:r>
            <a:endParaRPr sz="21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27"/>
              <a:buNone/>
            </a:pPr>
            <a:endParaRPr sz="21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27"/>
              <a:buNone/>
            </a:pPr>
            <a:r>
              <a:rPr lang="ru-RU" sz="21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Конкретные результаты для системы здравоохранения:</a:t>
            </a:r>
            <a:endParaRPr sz="21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27"/>
              <a:buNone/>
            </a:pPr>
            <a:r>
              <a:rPr lang="ru-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📈 Повышение приверженности пациентов немедикаментозным стратегиям.</a:t>
            </a:r>
            <a:endParaRPr sz="21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27"/>
              <a:buNone/>
            </a:pPr>
            <a:r>
              <a:rPr lang="ru-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🩺 Снижение повторных необоснованных обращений к врачу.</a:t>
            </a:r>
            <a:endParaRPr sz="21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27"/>
              <a:buNone/>
            </a:pPr>
            <a:r>
              <a:rPr lang="ru-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😊 Повышение удовлетворённости пациентов качеством помощи.</a:t>
            </a:r>
            <a:endParaRPr sz="210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027"/>
              <a:buNone/>
            </a:pPr>
            <a:endParaRPr sz="2100">
              <a:solidFill>
                <a:srgbClr val="002060"/>
              </a:solidFill>
            </a:endParaRPr>
          </a:p>
        </p:txBody>
      </p:sp>
      <p:pic>
        <p:nvPicPr>
          <p:cNvPr id="116" name="Google Shape;11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121" y="1547367"/>
            <a:ext cx="3078888" cy="24817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6"/>
          <p:cNvCxnSpPr/>
          <p:nvPr/>
        </p:nvCxnSpPr>
        <p:spPr>
          <a:xfrm>
            <a:off x="676275" y="1543050"/>
            <a:ext cx="10701234" cy="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p6"/>
          <p:cNvSpPr txBox="1"/>
          <p:nvPr/>
        </p:nvSpPr>
        <p:spPr>
          <a:xfrm>
            <a:off x="582121" y="4257675"/>
            <a:ext cx="2973552" cy="1856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🧠 </a:t>
            </a:r>
            <a:r>
              <a:rPr lang="ru-RU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Понять</a:t>
            </a: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— как работает связь: мозг - кишечник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🛠 </a:t>
            </a:r>
            <a:r>
              <a:rPr lang="ru-RU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Действовать</a:t>
            </a: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— простые техники при стрессе и симптомах СРК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💙 </a:t>
            </a:r>
            <a:r>
              <a:rPr lang="ru-RU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Жить</a:t>
            </a: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— без постоянной фиксации внимания на животе и страха обострений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34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-114300" y="-110517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4"/>
          <p:cNvSpPr txBox="1">
            <a:spLocks noGrp="1"/>
          </p:cNvSpPr>
          <p:nvPr>
            <p:ph type="title"/>
          </p:nvPr>
        </p:nvSpPr>
        <p:spPr>
          <a:xfrm>
            <a:off x="723900" y="11051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РОЛЬ СПЕЦИАЛИСТОВ. Почему вместе - эффективнее. В чем уникальность проекта?</a:t>
            </a:r>
            <a:endParaRPr sz="2100" dirty="0"/>
          </a:p>
        </p:txBody>
      </p:sp>
      <p:sp>
        <p:nvSpPr>
          <p:cNvPr id="135" name="Google Shape;135;p34"/>
          <p:cNvSpPr txBox="1"/>
          <p:nvPr/>
        </p:nvSpPr>
        <p:spPr>
          <a:xfrm>
            <a:off x="314326" y="5188040"/>
            <a:ext cx="6315074" cy="1308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-RU" sz="17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Только вместе мы закрываем проблемы тела и психики.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ru-RU" sz="17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Ни один специалист по отдельности не даёт такого эффекта</a:t>
            </a:r>
            <a:r>
              <a:rPr lang="ru-RU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" name="Google Shape;136;p34"/>
          <p:cNvCxnSpPr/>
          <p:nvPr/>
        </p:nvCxnSpPr>
        <p:spPr>
          <a:xfrm>
            <a:off x="400049" y="1152525"/>
            <a:ext cx="11225250" cy="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137" name="Google Shape;137;p34"/>
          <p:cNvGraphicFramePr/>
          <p:nvPr>
            <p:extLst>
              <p:ext uri="{D42A27DB-BD31-4B8C-83A1-F6EECF244321}">
                <p14:modId xmlns:p14="http://schemas.microsoft.com/office/powerpoint/2010/main" val="343405144"/>
              </p:ext>
            </p:extLst>
          </p:nvPr>
        </p:nvGraphicFramePr>
        <p:xfrm>
          <a:off x="566700" y="1332190"/>
          <a:ext cx="7186650" cy="3962310"/>
        </p:xfrm>
        <a:graphic>
          <a:graphicData uri="http://schemas.openxmlformats.org/drawingml/2006/table">
            <a:tbl>
              <a:tblPr>
                <a:noFill/>
                <a:tableStyleId>{2E5BC967-ABAA-40F4-A626-612B490385CB}</a:tableStyleId>
              </a:tblPr>
              <a:tblGrid>
                <a:gridCol w="1709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7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1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7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814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400" u="none" strike="noStrike" cap="none" dirty="0"/>
                        <a:t>👩‍⚕️ </a:t>
                      </a:r>
                      <a:r>
                        <a:rPr lang="ru-RU" sz="1400" b="1" u="none" strike="noStrike" cap="none" dirty="0"/>
                        <a:t>Гастроэнтеролог</a:t>
                      </a:r>
                      <a:r>
                        <a:rPr lang="ru-RU" sz="1400" u="none" strike="noStrike" cap="none" dirty="0"/>
                        <a:t> 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u="sng" strike="noStrike" cap="none" dirty="0"/>
                        <a:t>Медицинский контент</a:t>
                      </a:r>
                      <a:r>
                        <a:rPr lang="ru-RU" sz="1400" u="none" strike="noStrike" cap="none" dirty="0"/>
                        <a:t>: диагностика, «красные флаги», лечение, питание, FODMAP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u="none" strike="noStrike" cap="none"/>
                        <a:t>Проверка всех фактов по клиническим рекомендациям РФ и Римским критериям IV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u="none" strike="noStrike" cap="none"/>
                        <a:t>Ответы на вопросы о безопасности симптомов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85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u="none" strike="noStrike" cap="none"/>
                        <a:t>🧠 </a:t>
                      </a:r>
                      <a:r>
                        <a:rPr lang="ru-RU" sz="1400" b="1" u="none" strike="noStrike" cap="none"/>
                        <a:t>Психолог 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u="sng" strike="noStrike" cap="none"/>
                        <a:t>Психологические техники: </a:t>
                      </a:r>
                      <a:r>
                        <a:rPr lang="ru-RU" sz="1400" u="none" strike="noStrike" cap="none"/>
                        <a:t>работа с тревогой, дыхание 4-7-8, заземление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u="none" strike="noStrike" cap="none"/>
                        <a:t>Адаптация техник под висцеральную боль (специфику СРК)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u="none" strike="noStrike" cap="none"/>
                        <a:t>Снятие страха и </a:t>
                      </a:r>
                      <a:r>
                        <a:rPr lang="ru-RU" sz="1200" u="none" strike="noStrike" cap="none"/>
                        <a:t>катастрофизации 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14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u="none" strike="noStrike" cap="none"/>
                        <a:t>💡 </a:t>
                      </a:r>
                      <a:r>
                        <a:rPr lang="ru-RU" sz="1400" b="1" u="none" strike="noStrike" cap="none"/>
                        <a:t>Синтез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u="none" strike="noStrike" cap="none" dirty="0"/>
                        <a:t>Каждый модуль содержит и медицинскую, и психологическую часть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u="none" strike="noStrike" cap="none"/>
                        <a:t>Единый, понятный пациенту язык без «врачебного» и «психологического» жаргона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u="none" strike="noStrike" cap="none" dirty="0"/>
                        <a:t>Человек получает целостную помощь: и тело, и психика.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8" name="Google Shape;138;p34" descr="👩‍⚕️"/>
          <p:cNvSpPr/>
          <p:nvPr/>
        </p:nvSpPr>
        <p:spPr>
          <a:xfrm>
            <a:off x="304800" y="304800"/>
            <a:ext cx="1524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F3F349-C1CE-4D9F-A60C-16281A2E9052}"/>
              </a:ext>
            </a:extLst>
          </p:cNvPr>
          <p:cNvSpPr txBox="1"/>
          <p:nvPr/>
        </p:nvSpPr>
        <p:spPr>
          <a:xfrm>
            <a:off x="7924799" y="1333795"/>
            <a:ext cx="3971926" cy="3975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27"/>
              <a:buNone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🩺 </a:t>
            </a:r>
            <a:r>
              <a:rPr lang="ru-RU" sz="1600" b="1" dirty="0">
                <a:latin typeface="Calibri"/>
                <a:ea typeface="Calibri"/>
                <a:cs typeface="Calibri"/>
                <a:sym typeface="Calibri"/>
              </a:rPr>
              <a:t>Врачи + психологи</a:t>
            </a:r>
            <a:endParaRPr lang="ru-RU" sz="1600" dirty="0"/>
          </a:p>
          <a:p>
            <a:pPr marL="508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27"/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Не просто лекции, а интеграция медицины и психотерапии в одном продукте. </a:t>
            </a:r>
            <a:endParaRPr lang="ru-RU" dirty="0"/>
          </a:p>
          <a:p>
            <a:pPr marL="508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27"/>
              <a:buNone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📱 </a:t>
            </a:r>
            <a:r>
              <a:rPr lang="ru-RU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Цифровой помощник, который будет рядом 24/7 </a:t>
            </a:r>
            <a:endParaRPr lang="ru-RU" dirty="0"/>
          </a:p>
          <a:p>
            <a:pPr marL="508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27"/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Первый персонализированный чат-бот по СРК на русском языке.</a:t>
            </a:r>
            <a:endParaRPr lang="ru-RU" dirty="0"/>
          </a:p>
          <a:p>
            <a:pPr marL="508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27"/>
              <a:buNone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📘 </a:t>
            </a:r>
            <a:r>
              <a:rPr lang="ru-RU" sz="1600" b="1" dirty="0">
                <a:latin typeface="Calibri"/>
                <a:ea typeface="Calibri"/>
                <a:cs typeface="Calibri"/>
                <a:sym typeface="Calibri"/>
              </a:rPr>
              <a:t>Всё на доказательствах</a:t>
            </a:r>
            <a:endParaRPr lang="ru-RU" sz="1600" dirty="0"/>
          </a:p>
          <a:p>
            <a:pPr marL="508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27"/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Контент строго по клиническим рекомендациям РФ и Римским критериям IV. </a:t>
            </a:r>
            <a:endParaRPr lang="ru-RU" dirty="0"/>
          </a:p>
          <a:p>
            <a:pPr marL="508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27"/>
              <a:buNone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🧭 </a:t>
            </a:r>
            <a:r>
              <a:rPr lang="ru-RU" sz="1600" b="1" dirty="0">
                <a:latin typeface="Calibri"/>
                <a:ea typeface="Calibri"/>
                <a:cs typeface="Calibri"/>
                <a:sym typeface="Calibri"/>
              </a:rPr>
              <a:t>Доступные ответы на вопросы между визитами</a:t>
            </a:r>
          </a:p>
          <a:p>
            <a:pPr marL="508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27"/>
              <a:buNone/>
            </a:pPr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Снижает нагрузку на врачей поликлиники.</a:t>
            </a:r>
            <a:endParaRPr lang="ru-RU" dirty="0"/>
          </a:p>
        </p:txBody>
      </p:sp>
      <p:sp>
        <p:nvSpPr>
          <p:cNvPr id="10" name="Google Shape;126;p7">
            <a:extLst>
              <a:ext uri="{FF2B5EF4-FFF2-40B4-BE49-F238E27FC236}">
                <a16:creationId xmlns:a16="http://schemas.microsoft.com/office/drawing/2014/main" id="{5990F0D7-FB0E-420E-9CD1-1DB17A7FC272}"/>
              </a:ext>
            </a:extLst>
          </p:cNvPr>
          <p:cNvSpPr txBox="1"/>
          <p:nvPr/>
        </p:nvSpPr>
        <p:spPr>
          <a:xfrm>
            <a:off x="6722211" y="5253315"/>
            <a:ext cx="5386426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ru-RU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ВАЖНО: </a:t>
            </a:r>
            <a:r>
              <a:rPr lang="ru-RU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Бот подключается после того, как врач исключил органическую патологию и поставил диагноз СРК. </a:t>
            </a:r>
            <a:endParaRPr lang="ru-RU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Мы </a:t>
            </a:r>
            <a:r>
              <a:rPr lang="ru-RU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 заменяем диагностику</a:t>
            </a:r>
            <a:r>
              <a:rPr lang="ru-RU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а </a:t>
            </a:r>
            <a:r>
              <a:rPr lang="ru-RU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сопровождаем </a:t>
            </a:r>
            <a:r>
              <a:rPr lang="ru-RU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пациента на пути к контролю над симптомами.</a:t>
            </a:r>
            <a:endParaRPr lang="ru-RU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8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0" y="-36628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8"/>
          <p:cNvSpPr txBox="1">
            <a:spLocks noGrp="1"/>
          </p:cNvSpPr>
          <p:nvPr>
            <p:ph type="title"/>
          </p:nvPr>
        </p:nvSpPr>
        <p:spPr>
          <a:xfrm>
            <a:off x="671511" y="-14486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333333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21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ДЛЯ КОГО МЫ РАЗРАБОТАЛИ ЭТОТ ПРОЕКТ?</a:t>
            </a:r>
            <a:endParaRPr sz="63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8"/>
          <p:cNvSpPr txBox="1">
            <a:spLocks noGrp="1"/>
          </p:cNvSpPr>
          <p:nvPr>
            <p:ph type="body" idx="1"/>
          </p:nvPr>
        </p:nvSpPr>
        <p:spPr>
          <a:xfrm>
            <a:off x="569064" y="922067"/>
            <a:ext cx="6305656" cy="2580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None/>
            </a:pPr>
            <a:r>
              <a:rPr lang="ru-RU" sz="1600" b="1" i="0" u="sng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1. Обычные люди, имеющие симптомы СРК.</a:t>
            </a:r>
            <a:endParaRPr sz="16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B71E42"/>
              </a:buClr>
              <a:buSzPts val="1800"/>
              <a:buNone/>
            </a:pPr>
            <a:r>
              <a:rPr lang="ru-RU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● </a:t>
            </a:r>
            <a:r>
              <a:rPr lang="ru-RU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«Страдающие искатели» </a:t>
            </a:r>
            <a:endParaRPr sz="1200" b="1" dirty="0"/>
          </a:p>
          <a:p>
            <a:pPr marL="0" marR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Взрослые 25-50 лет, чаще женщины с диагнозом СРК, которые прошли обследования</a:t>
            </a:r>
            <a:r>
              <a:rPr lang="ru-RU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 выявили серьезной органики. Они активны в поиске решений, но устали, разочарованы и находятся в состоянии «выгорания от болезни».</a:t>
            </a:r>
            <a:endParaRPr lang="ru-RU" sz="140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B71E42"/>
              </a:buClr>
              <a:buSzPts val="1800"/>
              <a:buFont typeface="Arial"/>
              <a:buNone/>
            </a:pPr>
            <a:r>
              <a:rPr lang="ru-RU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● </a:t>
            </a:r>
            <a:r>
              <a:rPr lang="ru-RU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«Молодые новички» </a:t>
            </a:r>
            <a:endParaRPr sz="1200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027"/>
              <a:buNone/>
            </a:pPr>
            <a:r>
              <a:rPr lang="ru-RU" sz="1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Люди 18-30 лет, впервые столкнувшиеся с выраженными симптомами (часто после стресса или инфекции). Они напуганы, не понимают, что происходит, активно «гуглят» симптомы (что усиливает тревогу).</a:t>
            </a:r>
            <a:r>
              <a:rPr lang="ru-RU" sz="1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2273" y="356757"/>
            <a:ext cx="1800223" cy="1810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77475" y="1767318"/>
            <a:ext cx="1819273" cy="186040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8"/>
          <p:cNvSpPr txBox="1"/>
          <p:nvPr/>
        </p:nvSpPr>
        <p:spPr>
          <a:xfrm>
            <a:off x="8581913" y="366282"/>
            <a:ext cx="21051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Елена , 44 года.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«анализы в норме, а проблема не уходит. Устала бояться еды и аварийных позывов в туалет».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8367675" y="2180084"/>
            <a:ext cx="19098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Антон, 22 года  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«Впервые столкнулся, по симптомам в интернете -  онкология, паника»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p8"/>
          <p:cNvCxnSpPr/>
          <p:nvPr/>
        </p:nvCxnSpPr>
        <p:spPr>
          <a:xfrm>
            <a:off x="8596238" y="685800"/>
            <a:ext cx="2076450" cy="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" name="Google Shape;151;p8"/>
          <p:cNvCxnSpPr/>
          <p:nvPr/>
        </p:nvCxnSpPr>
        <p:spPr>
          <a:xfrm>
            <a:off x="8367714" y="2483882"/>
            <a:ext cx="1909761" cy="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2" name="Google Shape;152;p8"/>
          <p:cNvCxnSpPr/>
          <p:nvPr/>
        </p:nvCxnSpPr>
        <p:spPr>
          <a:xfrm>
            <a:off x="671511" y="909593"/>
            <a:ext cx="5350617" cy="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59;p9">
            <a:extLst>
              <a:ext uri="{FF2B5EF4-FFF2-40B4-BE49-F238E27FC236}">
                <a16:creationId xmlns:a16="http://schemas.microsoft.com/office/drawing/2014/main" id="{8EE7034A-D2BD-4DA7-A723-57771225A9AB}"/>
              </a:ext>
            </a:extLst>
          </p:cNvPr>
          <p:cNvSpPr txBox="1">
            <a:spLocks/>
          </p:cNvSpPr>
          <p:nvPr/>
        </p:nvSpPr>
        <p:spPr>
          <a:xfrm>
            <a:off x="569064" y="3987238"/>
            <a:ext cx="6610350" cy="2393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570F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570F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570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570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570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Clr>
                <a:srgbClr val="B71E42"/>
              </a:buClr>
              <a:buSzPct val="104575"/>
              <a:buFont typeface="Arial"/>
              <a:buNone/>
            </a:pPr>
            <a:r>
              <a:rPr lang="ru-RU" sz="1600" b="1" u="sng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ru-RU" sz="1400" b="1" u="sng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Посредники: </a:t>
            </a:r>
            <a:endParaRPr lang="ru-RU" sz="1400" dirty="0"/>
          </a:p>
          <a:p>
            <a:pPr marL="0" indent="0">
              <a:spcBef>
                <a:spcPts val="800"/>
              </a:spcBef>
              <a:buClr>
                <a:srgbClr val="B71E42"/>
              </a:buClr>
              <a:buSzPct val="112044"/>
              <a:buFont typeface="Arial"/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● </a:t>
            </a:r>
            <a:r>
              <a:rPr lang="ru-RU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Врачи первичного звена: терапевты и гастроэнтерологи поликлиник</a:t>
            </a:r>
            <a:endParaRPr lang="ru-RU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800"/>
              </a:spcBef>
              <a:buClr>
                <a:srgbClr val="B71E42"/>
              </a:buClr>
              <a:buSzPct val="106951"/>
              <a:buFont typeface="Arial"/>
              <a:buNone/>
            </a:pPr>
            <a:r>
              <a:rPr lang="ru-RU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Часто нет времени для глубокой работы с СРК и подробного консультирования.</a:t>
            </a:r>
          </a:p>
          <a:p>
            <a:pPr marL="0" indent="0">
              <a:spcBef>
                <a:spcPts val="800"/>
              </a:spcBef>
              <a:buClr>
                <a:srgbClr val="B71E42"/>
              </a:buClr>
              <a:buSzPct val="106951"/>
              <a:buFont typeface="Arial"/>
              <a:buNone/>
            </a:pPr>
            <a:r>
              <a:rPr lang="ru-RU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Бот - инструмент для врача, а не конкурент.</a:t>
            </a:r>
            <a:endParaRPr lang="ru-RU" sz="1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800"/>
              </a:spcBef>
              <a:buClr>
                <a:srgbClr val="B71E42"/>
              </a:buClr>
              <a:buSzPct val="112044"/>
              <a:buFont typeface="Arial"/>
              <a:buNone/>
            </a:pPr>
            <a:r>
              <a:rPr lang="ru-RU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 </a:t>
            </a:r>
            <a:r>
              <a:rPr lang="ru-RU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Семьи и партнеры пациентов</a:t>
            </a:r>
            <a:endParaRPr lang="ru-RU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800"/>
              </a:spcBef>
              <a:spcAft>
                <a:spcPts val="800"/>
              </a:spcAft>
              <a:buClr>
                <a:srgbClr val="B71E42"/>
              </a:buClr>
              <a:buSzPct val="106951"/>
              <a:buFont typeface="Arial"/>
              <a:buNone/>
            </a:pPr>
            <a:r>
              <a:rPr lang="ru-RU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Непонимание со стороны близких усугубляет стресс. </a:t>
            </a:r>
          </a:p>
        </p:txBody>
      </p:sp>
      <p:pic>
        <p:nvPicPr>
          <p:cNvPr id="13" name="Google Shape;160;p9">
            <a:extLst>
              <a:ext uri="{FF2B5EF4-FFF2-40B4-BE49-F238E27FC236}">
                <a16:creationId xmlns:a16="http://schemas.microsoft.com/office/drawing/2014/main" id="{C5CF1936-1BCB-40F5-96A7-4670D646E9C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76964" y="3823121"/>
            <a:ext cx="1909799" cy="178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3;p9">
            <a:extLst>
              <a:ext uri="{FF2B5EF4-FFF2-40B4-BE49-F238E27FC236}">
                <a16:creationId xmlns:a16="http://schemas.microsoft.com/office/drawing/2014/main" id="{DC5B0FA7-5FC2-4CE9-8519-5FA00F6307E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29794" y="4776839"/>
            <a:ext cx="1819273" cy="171487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61;p9">
            <a:extLst>
              <a:ext uri="{FF2B5EF4-FFF2-40B4-BE49-F238E27FC236}">
                <a16:creationId xmlns:a16="http://schemas.microsoft.com/office/drawing/2014/main" id="{995A61D9-CF53-4D4A-94B8-C307B76510A9}"/>
              </a:ext>
            </a:extLst>
          </p:cNvPr>
          <p:cNvSpPr txBox="1"/>
          <p:nvPr/>
        </p:nvSpPr>
        <p:spPr>
          <a:xfrm>
            <a:off x="8986763" y="3890816"/>
            <a:ext cx="30957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Врач – терапевт поликлиники. «</a:t>
            </a:r>
            <a:r>
              <a:rPr lang="ru-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Выписывает спазмолитики, но пациент возвращается. Что делать с пациентом, когда анализы в норме?»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F0D395-0683-4106-8BC4-27B3156CDC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4908" y="4127532"/>
            <a:ext cx="3029975" cy="12193"/>
          </a:xfrm>
          <a:prstGeom prst="rect">
            <a:avLst/>
          </a:prstGeom>
        </p:spPr>
      </p:pic>
      <p:sp>
        <p:nvSpPr>
          <p:cNvPr id="18" name="Google Shape;164;p9">
            <a:extLst>
              <a:ext uri="{FF2B5EF4-FFF2-40B4-BE49-F238E27FC236}">
                <a16:creationId xmlns:a16="http://schemas.microsoft.com/office/drawing/2014/main" id="{855687CC-D03E-430D-8DF9-31ADC9C91D6F}"/>
              </a:ext>
            </a:extLst>
          </p:cNvPr>
          <p:cNvSpPr txBox="1"/>
          <p:nvPr/>
        </p:nvSpPr>
        <p:spPr>
          <a:xfrm>
            <a:off x="8186594" y="5586961"/>
            <a:ext cx="21432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Близкий человек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Да перестань ты думать о плохом!»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" name="Google Shape;165;p9">
            <a:extLst>
              <a:ext uri="{FF2B5EF4-FFF2-40B4-BE49-F238E27FC236}">
                <a16:creationId xmlns:a16="http://schemas.microsoft.com/office/drawing/2014/main" id="{01F6897D-B9D9-4B06-AF45-8FDF2A595F0F}"/>
              </a:ext>
            </a:extLst>
          </p:cNvPr>
          <p:cNvCxnSpPr/>
          <p:nvPr/>
        </p:nvCxnSpPr>
        <p:spPr>
          <a:xfrm>
            <a:off x="8020050" y="5838825"/>
            <a:ext cx="2257425" cy="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0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-69108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0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10962" y="0"/>
            <a:ext cx="121700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0"/>
          <p:cNvSpPr txBox="1">
            <a:spLocks noGrp="1"/>
          </p:cNvSpPr>
          <p:nvPr>
            <p:ph type="title"/>
          </p:nvPr>
        </p:nvSpPr>
        <p:spPr>
          <a:xfrm>
            <a:off x="769100" y="450175"/>
            <a:ext cx="10515600" cy="8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22222"/>
              <a:buNone/>
            </a:pPr>
            <a:br>
              <a:rPr lang="ru-RU" sz="18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-RU" sz="18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-RU" sz="18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-RU" sz="18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333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</a:t>
            </a:r>
            <a:r>
              <a:rPr lang="ru-RU" sz="23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ТРУКТУРА ПРОГРАММЫ И  ФОРМАТ </a:t>
            </a:r>
            <a:r>
              <a:rPr lang="ru-RU" sz="23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РЕАЛИЗАЦИИ: </a:t>
            </a:r>
            <a:r>
              <a:rPr lang="ru-RU" sz="2300" b="1" i="0" u="none" strike="noStrike" cap="none">
                <a:solidFill>
                  <a:srgbClr val="328E81"/>
                </a:solidFill>
                <a:latin typeface="Calibri"/>
                <a:ea typeface="Calibri"/>
                <a:cs typeface="Calibri"/>
                <a:sym typeface="Calibri"/>
              </a:rPr>
              <a:t>4 НЕДЕЛИ</a:t>
            </a:r>
            <a:r>
              <a:rPr lang="ru-RU" sz="23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ru-RU" sz="23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3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ПУТЬ ОТ СТРАХА К СВОБОДЕ ЗА </a:t>
            </a:r>
            <a:r>
              <a:rPr lang="ru-RU" sz="2300" cap="none">
                <a:solidFill>
                  <a:srgbClr val="328E81"/>
                </a:solidFill>
                <a:latin typeface="Calibri"/>
                <a:ea typeface="Calibri"/>
                <a:cs typeface="Calibri"/>
                <a:sym typeface="Calibri"/>
              </a:rPr>
              <a:t>30 ДНЕЙ</a:t>
            </a:r>
            <a:r>
              <a:rPr lang="ru-RU" sz="23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 </a:t>
            </a:r>
            <a:br>
              <a:rPr lang="ru-RU" sz="23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-RU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0"/>
          <p:cNvSpPr txBox="1">
            <a:spLocks noGrp="1"/>
          </p:cNvSpPr>
          <p:nvPr>
            <p:ph type="body" idx="1"/>
          </p:nvPr>
        </p:nvSpPr>
        <p:spPr>
          <a:xfrm>
            <a:off x="685800" y="1901800"/>
            <a:ext cx="6762900" cy="39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alibri"/>
              <a:buNone/>
            </a:pPr>
            <a:r>
              <a:rPr lang="ru-RU" sz="21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Неделя 1. </a:t>
            </a:r>
            <a:r>
              <a:rPr lang="ru-RU" sz="2100" b="1">
                <a:solidFill>
                  <a:srgbClr val="328E81"/>
                </a:solidFill>
                <a:latin typeface="Calibri"/>
                <a:ea typeface="Calibri"/>
                <a:cs typeface="Calibri"/>
                <a:sym typeface="Calibri"/>
              </a:rPr>
              <a:t>П</a:t>
            </a:r>
            <a:r>
              <a:rPr lang="ru-RU" sz="2100" b="1" i="0" u="none" strike="noStrike" cap="none">
                <a:solidFill>
                  <a:srgbClr val="328E81"/>
                </a:solidFill>
                <a:latin typeface="Calibri"/>
                <a:ea typeface="Calibri"/>
                <a:cs typeface="Calibri"/>
                <a:sym typeface="Calibri"/>
              </a:rPr>
              <a:t>онимание</a:t>
            </a:r>
            <a:r>
              <a:rPr lang="ru-RU" sz="2100" b="1">
                <a:solidFill>
                  <a:srgbClr val="328E8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1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300"/>
              <a:buFont typeface="Calibri"/>
              <a:buNone/>
            </a:pPr>
            <a:r>
              <a:rPr lang="ru-RU" sz="210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«Почему это со мной?»</a:t>
            </a:r>
            <a:endParaRPr sz="2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endParaRPr sz="21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ts val="1900"/>
              <a:buFont typeface="Arial"/>
              <a:buNone/>
            </a:pPr>
            <a:r>
              <a:rPr lang="ru-RU" sz="2100" b="0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Модуль 1</a:t>
            </a:r>
            <a:r>
              <a:rPr lang="ru-RU" sz="21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ru-RU" sz="2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Что такое СРК? Ось мозг - кишечник.</a:t>
            </a:r>
            <a:endParaRPr sz="2100"/>
          </a:p>
          <a:p>
            <a:pPr marL="0" marR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B71E42"/>
              </a:buClr>
              <a:buSzPts val="1900"/>
              <a:buFont typeface="Arial"/>
              <a:buNone/>
            </a:pPr>
            <a:r>
              <a:rPr lang="ru-RU" sz="2100" b="0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Модуль 2.</a:t>
            </a:r>
            <a:r>
              <a:rPr lang="ru-RU" sz="21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2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Роль инфекции.</a:t>
            </a:r>
            <a:endParaRPr sz="2100"/>
          </a:p>
          <a:p>
            <a:pPr marL="0" marR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B71E42"/>
              </a:buClr>
              <a:buSzPts val="1900"/>
              <a:buFont typeface="Arial"/>
              <a:buNone/>
            </a:pPr>
            <a:r>
              <a:rPr lang="ru-RU" sz="2100" b="0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Модуль 3</a:t>
            </a:r>
            <a:r>
              <a:rPr lang="ru-RU" sz="21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ru-RU" sz="2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Классификация. Римские критерии.</a:t>
            </a:r>
            <a:endParaRPr sz="2100"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900"/>
              <a:buFont typeface="Arial"/>
              <a:buNone/>
            </a:pPr>
            <a:endParaRPr sz="21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43"/>
              <a:buNone/>
            </a:pPr>
            <a:r>
              <a:rPr lang="ru-RU" sz="2100" b="1">
                <a:solidFill>
                  <a:srgbClr val="328E81"/>
                </a:solidFill>
              </a:rPr>
              <a:t>Результат:</a:t>
            </a:r>
            <a:endParaRPr sz="2100"/>
          </a:p>
          <a:p>
            <a:pPr marL="381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43"/>
              <a:buNone/>
            </a:pPr>
            <a:r>
              <a:rPr lang="ru-RU" sz="2100"/>
              <a:t>✅ Я понимаю, почему это происходит, и вижу картину своего состояния.</a:t>
            </a:r>
            <a:br>
              <a:rPr lang="ru-RU" sz="2100"/>
            </a:br>
            <a:endParaRPr sz="2100"/>
          </a:p>
        </p:txBody>
      </p:sp>
      <p:sp>
        <p:nvSpPr>
          <p:cNvPr id="175" name="Google Shape;175;p10"/>
          <p:cNvSpPr txBox="1"/>
          <p:nvPr/>
        </p:nvSpPr>
        <p:spPr>
          <a:xfrm>
            <a:off x="8028625" y="1160275"/>
            <a:ext cx="4185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6" name="Google Shape;176;p10"/>
          <p:cNvCxnSpPr/>
          <p:nvPr/>
        </p:nvCxnSpPr>
        <p:spPr>
          <a:xfrm>
            <a:off x="676275" y="1543050"/>
            <a:ext cx="10701234" cy="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7" name="Google Shape;17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8700" y="1543050"/>
            <a:ext cx="4185300" cy="415467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0"/>
          <p:cNvSpPr txBox="1"/>
          <p:nvPr/>
        </p:nvSpPr>
        <p:spPr>
          <a:xfrm>
            <a:off x="7448700" y="5697725"/>
            <a:ext cx="30495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</a:rPr>
              <a:t>Мария, неделя 1.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1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0" y="0"/>
            <a:ext cx="122139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21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ПУТЬ ОТ СТРАХА К СВОБОДЕ ЗА 30 ДНЕЙ. </a:t>
            </a:r>
            <a:endParaRPr sz="2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1"/>
          <p:cNvSpPr txBox="1">
            <a:spLocks noGrp="1"/>
          </p:cNvSpPr>
          <p:nvPr>
            <p:ph type="body" idx="1"/>
          </p:nvPr>
        </p:nvSpPr>
        <p:spPr>
          <a:xfrm>
            <a:off x="676275" y="2061750"/>
            <a:ext cx="6753300" cy="3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None/>
            </a:pPr>
            <a:r>
              <a:rPr lang="ru-RU" sz="21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Неделя 2. </a:t>
            </a:r>
            <a:r>
              <a:rPr lang="ru-RU" sz="2100" b="1">
                <a:solidFill>
                  <a:srgbClr val="328E81"/>
                </a:solidFill>
                <a:latin typeface="Calibri"/>
                <a:ea typeface="Calibri"/>
                <a:cs typeface="Calibri"/>
                <a:sym typeface="Calibri"/>
              </a:rPr>
              <a:t>Безопасность. </a:t>
            </a:r>
            <a:endParaRPr sz="2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None/>
            </a:pPr>
            <a:r>
              <a:rPr lang="ru-RU" sz="2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«Что делать, чтобы не пропустить опасную болезнь?»</a:t>
            </a:r>
            <a:endParaRPr sz="2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100"/>
              <a:buNone/>
            </a:pPr>
            <a:endParaRPr sz="21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None/>
            </a:pPr>
            <a:endParaRPr sz="21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1E42"/>
              </a:buClr>
              <a:buSzPts val="2300"/>
              <a:buFont typeface="Arial"/>
              <a:buNone/>
            </a:pPr>
            <a:r>
              <a:rPr lang="ru-RU" sz="2100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Модуль 4.</a:t>
            </a:r>
            <a:r>
              <a:rPr lang="ru-RU" sz="210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Красные флаги – когда нужно срочно обратиться к врачу.</a:t>
            </a:r>
            <a:endParaRPr sz="2100"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71E42"/>
              </a:buClr>
              <a:buSzPts val="2300"/>
              <a:buFont typeface="Arial"/>
              <a:buNone/>
            </a:pPr>
            <a:r>
              <a:rPr lang="ru-RU" sz="2100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Модуль 5.</a:t>
            </a:r>
            <a:r>
              <a:rPr lang="ru-RU" sz="210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2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Диагностика: какие анализы и </a:t>
            </a:r>
            <a:r>
              <a:rPr lang="ru-RU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для чего</a:t>
            </a:r>
            <a:r>
              <a:rPr lang="ru-RU" sz="2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10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900"/>
              <a:buNone/>
            </a:pPr>
            <a:endParaRPr sz="21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871"/>
              <a:buNone/>
            </a:pPr>
            <a:br>
              <a:rPr lang="ru-RU" sz="2100">
                <a:latin typeface="Calibri"/>
                <a:ea typeface="Calibri"/>
                <a:cs typeface="Calibri"/>
                <a:sym typeface="Calibri"/>
              </a:rPr>
            </a:br>
            <a:r>
              <a:rPr lang="ru-RU" sz="2100" b="1">
                <a:solidFill>
                  <a:srgbClr val="328E81"/>
                </a:solidFill>
              </a:rPr>
              <a:t>Результат:</a:t>
            </a:r>
            <a:endParaRPr sz="2100"/>
          </a:p>
          <a:p>
            <a:pPr marL="381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871"/>
              <a:buNone/>
            </a:pPr>
            <a:r>
              <a:rPr lang="ru-RU" sz="2100"/>
              <a:t>✅ Я точно знаю, когда волноваться, а когда — нет, и перестаю паниковать из‑за каждого симптома.</a:t>
            </a:r>
            <a:br>
              <a:rPr lang="ru-RU" sz="21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1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lang="ru-RU" sz="2100"/>
            </a:br>
            <a:endParaRPr sz="2100"/>
          </a:p>
        </p:txBody>
      </p:sp>
      <p:sp>
        <p:nvSpPr>
          <p:cNvPr id="186" name="Google Shape;186;p11"/>
          <p:cNvSpPr txBox="1"/>
          <p:nvPr/>
        </p:nvSpPr>
        <p:spPr>
          <a:xfrm>
            <a:off x="8028625" y="1160275"/>
            <a:ext cx="4185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7" name="Google Shape;187;p11"/>
          <p:cNvCxnSpPr/>
          <p:nvPr/>
        </p:nvCxnSpPr>
        <p:spPr>
          <a:xfrm>
            <a:off x="676275" y="1543050"/>
            <a:ext cx="10701234" cy="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88" name="Google Shape;18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8240" y="1543049"/>
            <a:ext cx="4185299" cy="422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1"/>
          <p:cNvSpPr txBox="1"/>
          <p:nvPr/>
        </p:nvSpPr>
        <p:spPr>
          <a:xfrm>
            <a:off x="7508250" y="5772150"/>
            <a:ext cx="26202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</a:rPr>
              <a:t>Мария, неделя 2.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1645</Words>
  <Application>Microsoft Office PowerPoint</Application>
  <PresentationFormat>Широкоэкранный</PresentationFormat>
  <Paragraphs>225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Roboto</vt:lpstr>
      <vt:lpstr>1_Тема Office</vt:lpstr>
      <vt:lpstr>Тема Office</vt:lpstr>
      <vt:lpstr> «СПОКОЙНЫЙ КИШЕЧНИК: КОМФОРТНОЕ ПИЩЕВАРЕНИЕ» </vt:lpstr>
      <vt:lpstr>КАЖДАЯ ИСТОРИЯ – НЕ СТАТИСТИКА, А ИСТОРИЯ ЖИЗНИ. ЭТО ИСТОРИЯ МАРИИ. </vt:lpstr>
      <vt:lpstr>СИНДРОМ РАЗДРАЖЕННОГО КИШЕЧНИКА (СРК) – НЕ БОЛЕЗНЬ, А ОБРАЗ ЖИЗНИ? </vt:lpstr>
      <vt:lpstr>С КАКИМИ ПРОБЛЕМАМИ СТАЛКИВАЕТСЯ ПАЦИЕНТ?</vt:lpstr>
      <vt:lpstr> ДЛЯ ЧЕГО МЫ  РАЗРАБОТАЛИ НАШ ПРОЕКТ?  </vt:lpstr>
      <vt:lpstr>РОЛЬ СПЕЦИАЛИСТОВ. Почему вместе - эффективнее. В чем уникальность проекта?</vt:lpstr>
      <vt:lpstr>ДЛЯ КОГО МЫ РАЗРАБОТАЛИ ЭТОТ ПРОЕКТ?</vt:lpstr>
      <vt:lpstr>    СТРУКТУРА ПРОГРАММЫ И  ФОРМАТ РЕАЛИЗАЦИИ: 4 НЕДЕЛИ.  ПУТЬ ОТ СТРАХА К СВОБОДЕ ЗА 30 ДНЕЙ.    </vt:lpstr>
      <vt:lpstr>ПУТЬ ОТ СТРАХА К СВОБОДЕ ЗА 30 ДНЕЙ. </vt:lpstr>
      <vt:lpstr>ПУТЬ ОТ СТРАХА К СВОБОДЕ ЗА 30 ДНЕЙ. </vt:lpstr>
      <vt:lpstr>ПУТЬ ОТ СТРАХА К СВОБОДЕ ЗА 30 ДНЕЙ. </vt:lpstr>
      <vt:lpstr>КЛЮЧЕВЫЕ ИНДИКАТОРЫ УСПЕХА. КАК МЕНЯЕТСЯ ЖИЗНЬ?</vt:lpstr>
      <vt:lpstr>РЕЗУЛЬТАТ РАБОТЫ В ПРОЕКТЕ: МАРИЯ ЧЕРЕЗ 30 ДНЕЙ </vt:lpstr>
      <vt:lpstr>Команда проекта:     Врачи (контроль медицинского контента, настройка алгоритмов и маршрутизации)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«СПОКОЙНЫЙ КИШЕЧНИК: КОМФОРТНОЕ ПИЩЕВАРЕНИЕ»</dc:title>
  <dc:creator>Сергей</dc:creator>
  <cp:lastModifiedBy>sergejrozin004@gmail.com</cp:lastModifiedBy>
  <cp:revision>6</cp:revision>
  <dcterms:modified xsi:type="dcterms:W3CDTF">2026-02-26T22:59:01Z</dcterms:modified>
</cp:coreProperties>
</file>