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d6f50e19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2d6f50e19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cc2e4101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cc2e4101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cc2e4101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cc2e4101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cc2e4101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2cc2e4101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cc2e4101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cc2e4101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cc2e4101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cc2e4101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7.jpg"/><Relationship Id="rId13" Type="http://schemas.openxmlformats.org/officeDocument/2006/relationships/image" Target="../media/image1.png"/><Relationship Id="rId1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9" Type="http://schemas.openxmlformats.org/officeDocument/2006/relationships/image" Target="../media/image23.jpg"/><Relationship Id="rId15" Type="http://schemas.openxmlformats.org/officeDocument/2006/relationships/image" Target="../media/image5.jpg"/><Relationship Id="rId14" Type="http://schemas.openxmlformats.org/officeDocument/2006/relationships/image" Target="../media/image4.jpg"/><Relationship Id="rId5" Type="http://schemas.openxmlformats.org/officeDocument/2006/relationships/image" Target="../media/image25.jpg"/><Relationship Id="rId6" Type="http://schemas.openxmlformats.org/officeDocument/2006/relationships/image" Target="../media/image9.jpg"/><Relationship Id="rId7" Type="http://schemas.openxmlformats.org/officeDocument/2006/relationships/image" Target="../media/image24.jpg"/><Relationship Id="rId8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9" Type="http://schemas.openxmlformats.org/officeDocument/2006/relationships/image" Target="../media/image10.jpg"/><Relationship Id="rId5" Type="http://schemas.openxmlformats.org/officeDocument/2006/relationships/image" Target="../media/image21.jpg"/><Relationship Id="rId6" Type="http://schemas.openxmlformats.org/officeDocument/2006/relationships/image" Target="../media/image7.jpg"/><Relationship Id="rId7" Type="http://schemas.openxmlformats.org/officeDocument/2006/relationships/image" Target="../media/image20.jpg"/><Relationship Id="rId8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2.jpg"/><Relationship Id="rId8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9725" y="168600"/>
            <a:ext cx="88161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Абилитация: самые важные 200 дней в жизни ребенка</a:t>
            </a:r>
            <a:endParaRPr sz="2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/>
              <a:t>Это тысячи малышей, которым удалось избежать или снизить степень инвалидности</a:t>
            </a:r>
            <a:endParaRPr sz="1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78" y="1080453"/>
            <a:ext cx="8447049" cy="35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968" y="231771"/>
            <a:ext cx="632850" cy="5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00" y="0"/>
            <a:ext cx="9144000" cy="1335900"/>
          </a:xfrm>
          <a:prstGeom prst="rect">
            <a:avLst/>
          </a:prstGeom>
          <a:solidFill>
            <a:srgbClr val="B4A7D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0215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500">
              <a:latin typeface="Calibri"/>
              <a:ea typeface="Calibri"/>
              <a:cs typeface="Calibri"/>
              <a:sym typeface="Calibri"/>
            </a:endParaRPr>
          </a:p>
          <a:p>
            <a:pPr indent="450215" lvl="0" marL="0" rtl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latin typeface="Calibri"/>
                <a:ea typeface="Calibri"/>
                <a:cs typeface="Calibri"/>
                <a:sym typeface="Calibri"/>
              </a:rPr>
              <a:t>Ранняя абилитация позволяет избежать инвалидности или снизить уровень инвалидизации недоношенных детей и детей имеющих врожденные патологии на 37%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69500" y="0"/>
            <a:ext cx="85206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     </a:t>
            </a:r>
            <a:r>
              <a:rPr b="1" lang="ru"/>
              <a:t>Задачи проекта</a:t>
            </a:r>
            <a:endParaRPr b="1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42350" y="819675"/>
            <a:ext cx="8520600" cy="42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- </a:t>
            </a:r>
            <a:r>
              <a:rPr b="1" lang="ru" sz="1600">
                <a:solidFill>
                  <a:schemeClr val="dk1"/>
                </a:solidFill>
              </a:rPr>
              <a:t>Выявление детей группы риска и обследование ребенка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</a:rPr>
              <a:t>- Разработка индивидуальной программы абилитации с сопровождением ребенка и семьи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</a:rPr>
              <a:t>- Сбор средств на лечение детей раннего возраста , которые перенесли интенсивную терапию и реанимацию и имеют в связи с этим серьезные повреждения нервной системы и отставание в развитии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</a:rPr>
              <a:t>- Помощь клиникам, которые занимаются выхаживанием недоношенных детей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</a:rPr>
              <a:t>- Привлечение общественного внимания к проблема абилитации и реабилитации, детям группы риска, недоношенным детям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</a:rPr>
              <a:t>- Оказание социальной и психологической помощи семьям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</a:rPr>
              <a:t>- Профилактика детской инвалидности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1"/>
                </a:solidFill>
              </a:rPr>
              <a:t>- Содействие в работе волонтёрских групп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0264" y="-1"/>
            <a:ext cx="727100" cy="62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46800" y="115625"/>
            <a:ext cx="8846400" cy="24561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highlight>
                  <a:srgbClr val="F3F3F3"/>
                </a:highlight>
              </a:rPr>
              <a:t> </a:t>
            </a:r>
            <a:r>
              <a:rPr lang="ru">
                <a:highlight>
                  <a:srgbClr val="F3F3F3"/>
                </a:highlight>
              </a:rPr>
              <a:t>Комплексный индивидуальный подход: </a:t>
            </a:r>
            <a:endParaRPr>
              <a:highlight>
                <a:srgbClr val="F3F3F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highlight>
                  <a:srgbClr val="F3F3F3"/>
                </a:highlight>
              </a:rPr>
              <a:t>Грудничковое плавание и гимнастика в воде (адаптивное плавание), Сухая иммерсия Метод «Томатис», «СаундБим», Лечение цветом и светом,  ПНФ-терапия, Гимнастика с универсальными утяжелителями, Бобат-терапия, Войта-терапия, Метод сенсорной интеграции, Пальчиковая гимнастика, Танцетерапия, Музыкотерапия, Арт-терапия, Фитотерапия, Ароматерапия, Психологическое сопровождение и консультирование, Занятия с логопедом-дефектологом, рекомендации по питанию.</a:t>
            </a:r>
            <a:r>
              <a:rPr lang="ru" sz="1400">
                <a:highlight>
                  <a:srgbClr val="F3F3F3"/>
                </a:highlight>
              </a:rPr>
              <a:t> </a:t>
            </a:r>
            <a:r>
              <a:rPr lang="ru" sz="1400" u="sng">
                <a:highlight>
                  <a:srgbClr val="F3F3F3"/>
                </a:highlight>
              </a:rPr>
              <a:t> </a:t>
            </a:r>
            <a:endParaRPr sz="1400">
              <a:highlight>
                <a:srgbClr val="F3F3F3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3F3F3"/>
              </a:highlight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2571750"/>
            <a:ext cx="8520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684" y="3266363"/>
            <a:ext cx="1355954" cy="180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8894" y="3266375"/>
            <a:ext cx="1172356" cy="180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4125" y="2012675"/>
            <a:ext cx="1772349" cy="118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3113" y="3266346"/>
            <a:ext cx="1206076" cy="180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8988" y="1956875"/>
            <a:ext cx="1564147" cy="125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800" y="2030713"/>
            <a:ext cx="1772349" cy="118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73550" y="2012675"/>
            <a:ext cx="1772349" cy="118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39088" y="3266350"/>
            <a:ext cx="1206076" cy="180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87100" y="3266363"/>
            <a:ext cx="1206076" cy="180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6793" y="3266362"/>
            <a:ext cx="1206082" cy="180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6793" y="115621"/>
            <a:ext cx="632850" cy="5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582975" y="2030725"/>
            <a:ext cx="1772350" cy="118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07912" y="3266375"/>
            <a:ext cx="1355949" cy="180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212475" y="0"/>
            <a:ext cx="8685900" cy="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 </a:t>
            </a:r>
            <a:r>
              <a:rPr lang="ru"/>
              <a:t>Команда профессионалов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91150" y="736025"/>
            <a:ext cx="2796300" cy="31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</a:t>
            </a:r>
            <a:r>
              <a:rPr lang="ru" sz="1400">
                <a:solidFill>
                  <a:schemeClr val="dk1"/>
                </a:solidFill>
              </a:rPr>
              <a:t>педиатры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психологи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педагоги-психологи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логопеды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арт-терапевт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массажист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мануальный терапевт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инструктор по гидро-абилитации,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инструктор ЛФК,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специалист по адаптивной физкультуре,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невролог,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- нейро-педагог.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414" y="-1"/>
            <a:ext cx="727100" cy="62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0075" y="611425"/>
            <a:ext cx="5118351" cy="341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1374" y="2221750"/>
            <a:ext cx="993676" cy="170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7425" y="3923763"/>
            <a:ext cx="2021651" cy="113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0450" y="611425"/>
            <a:ext cx="957375" cy="170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33385" y="3923750"/>
            <a:ext cx="2021677" cy="11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1725" y="3923750"/>
            <a:ext cx="2021651" cy="11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7675" y="3587325"/>
            <a:ext cx="2619750" cy="147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739250" y="209875"/>
            <a:ext cx="8093100" cy="8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Эффективное дорогостоящее оборудование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14" y="209887"/>
            <a:ext cx="727100" cy="62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3650" y="883325"/>
            <a:ext cx="3115625" cy="416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525" y="2291325"/>
            <a:ext cx="2503126" cy="1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525" y="883325"/>
            <a:ext cx="2503104" cy="1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550" y="3635675"/>
            <a:ext cx="2503104" cy="14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9299" y="883325"/>
            <a:ext cx="1335998" cy="237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09275" y="3258450"/>
            <a:ext cx="3173750" cy="178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45300" y="883325"/>
            <a:ext cx="1801271" cy="237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48400" y="883325"/>
            <a:ext cx="2206124" cy="165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311700" y="0"/>
            <a:ext cx="85206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Уникальный, единственный в России центр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246" y="3271925"/>
            <a:ext cx="727129" cy="62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"/>
            <a:ext cx="727125" cy="62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724" y="689425"/>
            <a:ext cx="8722551" cy="434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2176500" y="3543675"/>
            <a:ext cx="307500" cy="219600"/>
          </a:xfrm>
          <a:prstGeom prst="smileyFace">
            <a:avLst>
              <a:gd fmla="val 4653" name="adj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