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080" y="2758440"/>
            <a:ext cx="10847070" cy="168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5700"/>
              </a:lnSpc>
            </a:pPr>
            <a:r>
              <a:rPr lang="ru-RU" altLang="en-US" sz="4000" dirty="0">
                <a:solidFill>
                  <a:schemeClr val="bg1"/>
                </a:solidFill>
                <a:latin typeface="Playfair Display" pitchFamily="2" charset="-52"/>
              </a:rPr>
              <a:t>ТРИН-М - </a:t>
            </a:r>
            <a:r>
              <a:rPr lang="en-US" altLang="en-US" sz="4000" dirty="0">
                <a:solidFill>
                  <a:schemeClr val="bg1"/>
                </a:solidFill>
                <a:latin typeface="Playfair Display" pitchFamily="2" charset="-52"/>
              </a:rPr>
              <a:t>Технология</a:t>
            </a:r>
            <a:r>
              <a:rPr lang="en-US" altLang="ru-RU" sz="40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Playfair Display" pitchFamily="2" charset="-52"/>
              </a:rPr>
              <a:t>Развития</a:t>
            </a:r>
            <a:r>
              <a:rPr lang="en-US" altLang="ru-RU" sz="40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Playfair Display" pitchFamily="2" charset="-52"/>
              </a:rPr>
              <a:t>Интеллекта</a:t>
            </a:r>
            <a:r>
              <a:rPr lang="en-US" altLang="ru-RU" sz="4000" dirty="0">
                <a:solidFill>
                  <a:schemeClr val="bg1"/>
                </a:solidFill>
                <a:latin typeface="Playfair Display" pitchFamily="2" charset="-52"/>
              </a:rPr>
              <a:t>, </a:t>
            </a:r>
            <a:r>
              <a:rPr lang="en-US" altLang="en-US" sz="4000" dirty="0">
                <a:solidFill>
                  <a:schemeClr val="bg1"/>
                </a:solidFill>
                <a:latin typeface="Playfair Display" pitchFamily="2" charset="-52"/>
              </a:rPr>
              <a:t>Нейропластичности</a:t>
            </a:r>
            <a:r>
              <a:rPr lang="en-US" altLang="ru-RU" sz="40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Playfair Display" pitchFamily="2" charset="-52"/>
              </a:rPr>
              <a:t>и</a:t>
            </a:r>
            <a:r>
              <a:rPr lang="en-US" altLang="ru-RU" sz="4000" dirty="0">
                <a:solidFill>
                  <a:schemeClr val="bg1"/>
                </a:solidFill>
                <a:latin typeface="Playfair Display" pitchFamily="2" charset="-52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latin typeface="Playfair Display" pitchFamily="2" charset="-52"/>
              </a:rPr>
              <a:t>Материнства</a:t>
            </a:r>
            <a:endParaRPr lang="en-US" altLang="en-US" sz="40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255" y="5488042"/>
            <a:ext cx="91535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Морозова Ольга Юрьевна, руководитель Центра ТРИН-М,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г.Северобайкальск Республика Бурятия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080" y="5028565"/>
            <a:ext cx="6317615" cy="813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Материнство и детство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598805" y="1729740"/>
            <a:ext cx="2538095" cy="166243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en-US" dirty="0"/>
              <a:t>Социальные</a:t>
            </a:r>
            <a:r>
              <a:rPr lang="en-US" altLang="ru-RU" dirty="0"/>
              <a:t> </a:t>
            </a:r>
            <a:r>
              <a:rPr lang="en-US" altLang="en-US" dirty="0"/>
              <a:t>сети</a:t>
            </a:r>
            <a:r>
              <a:rPr lang="en-US" altLang="ru-RU" dirty="0"/>
              <a:t>:</a:t>
            </a:r>
            <a:endParaRPr lang="en-US" altLang="ru-RU" dirty="0"/>
          </a:p>
          <a:p>
            <a:r>
              <a:rPr lang="en-US" altLang="ru-RU" dirty="0">
                <a:sym typeface="+mn-ea"/>
              </a:rPr>
              <a:t>https://t.me/my_vmeste_psy</a:t>
            </a:r>
            <a:endParaRPr lang="en-US" altLang="ru-RU" dirty="0"/>
          </a:p>
          <a:p>
            <a:r>
              <a:rPr lang="en-US" altLang="ru-RU" dirty="0">
                <a:sym typeface="+mn-ea"/>
              </a:rPr>
              <a:t>https://t.me/trin_sbk</a:t>
            </a:r>
            <a:endParaRPr lang="en-US" altLang="ru-RU" dirty="0"/>
          </a:p>
          <a:p>
            <a:r>
              <a:rPr lang="ru-RU" altLang="en-US" dirty="0"/>
              <a:t>ВК</a:t>
            </a:r>
            <a:endParaRPr lang="en-US" altLang="ru-RU" dirty="0"/>
          </a:p>
          <a:p>
            <a:endParaRPr lang="en-US" altLang="ru-RU" dirty="0"/>
          </a:p>
        </p:txBody>
      </p:sp>
      <p:sp>
        <p:nvSpPr>
          <p:cNvPr id="9" name="Прямоугольник: скругленные углы 20"/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altLang="ru-RU" dirty="0"/>
          </a:p>
          <a:p>
            <a:r>
              <a:rPr lang="en-US" altLang="en-US" dirty="0"/>
              <a:t>ежедневные</a:t>
            </a:r>
            <a:r>
              <a:rPr lang="en-US" altLang="ru-RU" dirty="0"/>
              <a:t> </a:t>
            </a:r>
            <a:r>
              <a:rPr lang="en-US" altLang="en-US" dirty="0"/>
              <a:t>посты</a:t>
            </a:r>
            <a:r>
              <a:rPr lang="en-US" altLang="ru-RU" dirty="0"/>
              <a:t>, </a:t>
            </a:r>
            <a:r>
              <a:rPr lang="en-US" altLang="en-US" dirty="0"/>
              <a:t>таргетированная</a:t>
            </a:r>
            <a:r>
              <a:rPr lang="en-US" altLang="ru-RU" dirty="0"/>
              <a:t> </a:t>
            </a:r>
            <a:r>
              <a:rPr lang="en-US" altLang="en-US" dirty="0"/>
              <a:t>реклама</a:t>
            </a:r>
            <a:r>
              <a:rPr lang="en-US" altLang="ru-RU" dirty="0"/>
              <a:t>, </a:t>
            </a:r>
            <a:r>
              <a:rPr lang="en-US" altLang="en-US" dirty="0"/>
              <a:t>группы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родителей</a:t>
            </a:r>
            <a:r>
              <a:rPr lang="ru-RU" altLang="en-US" dirty="0"/>
              <a:t>, челленджы, вебинары </a:t>
            </a:r>
            <a:endParaRPr lang="ru-RU" altLang="en-US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8456" y="347148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en-US" dirty="0"/>
              <a:t>Партнерские</a:t>
            </a:r>
            <a:r>
              <a:rPr lang="en-US" altLang="ru-RU" dirty="0"/>
              <a:t> </a:t>
            </a:r>
            <a:r>
              <a:rPr lang="en-US" altLang="en-US" dirty="0"/>
              <a:t>программы</a:t>
            </a:r>
            <a:r>
              <a:rPr lang="en-US" altLang="ru-RU" dirty="0"/>
              <a:t>:</a:t>
            </a:r>
            <a:endParaRPr lang="en-US" altLang="ru-RU" dirty="0"/>
          </a:p>
          <a:p>
            <a:r>
              <a:rPr lang="en-US" altLang="en-US" dirty="0"/>
              <a:t>Детские</a:t>
            </a:r>
            <a:r>
              <a:rPr lang="en-US" altLang="ru-RU" dirty="0"/>
              <a:t> </a:t>
            </a:r>
            <a:r>
              <a:rPr lang="en-US" altLang="en-US" dirty="0"/>
              <a:t>сады</a:t>
            </a:r>
            <a:r>
              <a:rPr lang="en-US" altLang="ru-RU" dirty="0"/>
              <a:t> </a:t>
            </a:r>
            <a:r>
              <a:rPr lang="en-US" altLang="en-US" dirty="0"/>
              <a:t>города</a:t>
            </a:r>
            <a:endParaRPr lang="en-US" altLang="en-US" dirty="0"/>
          </a:p>
        </p:txBody>
      </p:sp>
      <p:sp>
        <p:nvSpPr>
          <p:cNvPr id="11" name="Прямоугольник: скругленные углы 22"/>
          <p:cNvSpPr/>
          <p:nvPr/>
        </p:nvSpPr>
        <p:spPr>
          <a:xfrm>
            <a:off x="3265289" y="3392110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en-US" dirty="0"/>
              <a:t>проведение</a:t>
            </a:r>
            <a:r>
              <a:rPr lang="en-US" altLang="ru-RU" dirty="0"/>
              <a:t> </a:t>
            </a:r>
            <a:r>
              <a:rPr lang="en-US" altLang="en-US" dirty="0"/>
              <a:t>бесплатных</a:t>
            </a:r>
            <a:r>
              <a:rPr lang="en-US" altLang="ru-RU" dirty="0"/>
              <a:t> </a:t>
            </a:r>
            <a:r>
              <a:rPr lang="en-US" altLang="en-US" dirty="0"/>
              <a:t>семинаров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ru-RU" altLang="en-US" dirty="0"/>
              <a:t>воспитателей об особенностях организации работы с детьми ОВЗ, инвалидами и их родителями</a:t>
            </a:r>
            <a:r>
              <a:rPr lang="en-US" altLang="ru-RU" dirty="0"/>
              <a:t>, </a:t>
            </a:r>
            <a:r>
              <a:rPr lang="en-US" altLang="en-US" dirty="0"/>
              <a:t>распространение</a:t>
            </a:r>
            <a:r>
              <a:rPr lang="en-US" altLang="ru-RU" dirty="0"/>
              <a:t> </a:t>
            </a:r>
            <a:r>
              <a:rPr lang="en-US" altLang="en-US" dirty="0"/>
              <a:t>информационных</a:t>
            </a:r>
            <a:r>
              <a:rPr lang="en-US" altLang="ru-RU" dirty="0"/>
              <a:t> </a:t>
            </a:r>
            <a:r>
              <a:rPr lang="en-US" altLang="en-US" dirty="0"/>
              <a:t>буклетов</a:t>
            </a:r>
            <a:endParaRPr lang="en-US" altLang="en-US" dirty="0"/>
          </a:p>
        </p:txBody>
      </p:sp>
      <p:sp>
        <p:nvSpPr>
          <p:cNvPr id="12" name="Прямоугольник: скругленные углы 25"/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В планах: создание сайта ТРИН-М</a:t>
            </a:r>
            <a:endParaRPr lang="ru-RU" dirty="0"/>
          </a:p>
        </p:txBody>
      </p:sp>
      <p:sp>
        <p:nvSpPr>
          <p:cNvPr id="13" name="Прямоугольник: скругленные углы 26"/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ru-RU" dirty="0"/>
              <a:t>SEO-</a:t>
            </a:r>
            <a:r>
              <a:rPr lang="en-US" altLang="en-US" dirty="0"/>
              <a:t>оптимизация</a:t>
            </a:r>
            <a:r>
              <a:rPr lang="en-US" altLang="ru-RU" dirty="0"/>
              <a:t>, </a:t>
            </a:r>
            <a:r>
              <a:rPr lang="en-US" altLang="en-US" dirty="0"/>
              <a:t>блог</a:t>
            </a:r>
            <a:r>
              <a:rPr lang="en-US" altLang="ru-RU" dirty="0"/>
              <a:t> </a:t>
            </a:r>
            <a:r>
              <a:rPr lang="en-US" altLang="en-US" dirty="0"/>
              <a:t>с</a:t>
            </a:r>
            <a:r>
              <a:rPr lang="en-US" altLang="ru-RU" dirty="0"/>
              <a:t> </a:t>
            </a:r>
            <a:r>
              <a:rPr lang="en-US" altLang="en-US" dirty="0"/>
              <a:t>экспертным</a:t>
            </a:r>
            <a:r>
              <a:rPr lang="en-US" altLang="ru-RU" dirty="0"/>
              <a:t> </a:t>
            </a:r>
            <a:r>
              <a:rPr lang="en-US" altLang="en-US" dirty="0"/>
              <a:t>контентом</a:t>
            </a:r>
            <a:r>
              <a:rPr lang="en-US" altLang="ru-RU" dirty="0"/>
              <a:t>, </a:t>
            </a:r>
            <a:r>
              <a:rPr lang="en-US" altLang="en-US" dirty="0"/>
              <a:t>форма</a:t>
            </a:r>
            <a:r>
              <a:rPr lang="en-US" altLang="ru-RU" dirty="0"/>
              <a:t> </a:t>
            </a:r>
            <a:r>
              <a:rPr lang="en-US" altLang="en-US" dirty="0"/>
              <a:t>записи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консультацию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какие ресурсы есть в проекте, в т.ч. Финансовые, организационные, информационные и пр.</a:t>
            </a:r>
            <a:endParaRPr lang="ru-RU" sz="1400" dirty="0"/>
          </a:p>
          <a:p>
            <a:r>
              <a:rPr lang="ru-RU" sz="1400" dirty="0"/>
              <a:t>Отдельно выделяются какие ресурсы требуются проекту для его воплощения и реализации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946" y="2099909"/>
            <a:ext cx="35415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Используем собственные средства</a:t>
            </a:r>
            <a:endParaRPr lang="ru-RU" dirty="0"/>
          </a:p>
        </p:txBody>
      </p:sp>
      <p:sp>
        <p:nvSpPr>
          <p:cNvPr id="2" name="TextBox 7"/>
          <p:cNvSpPr txBox="1"/>
          <p:nvPr/>
        </p:nvSpPr>
        <p:spPr>
          <a:xfrm>
            <a:off x="718158" y="3288371"/>
            <a:ext cx="7010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ru-RU" alt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2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1419251" y="3565489"/>
            <a:ext cx="354152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dirty="0"/>
              <a:t>Нуждаемся в дополнительных финансовых средствах для дальнейшего развития технической базы и развития онлайн-платформ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490" y="1881411"/>
            <a:ext cx="408092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Морозова Ольга Юрьевна, руководитель центра, логопед-дефетколог, психолог, 1964 г.р.</a:t>
            </a:r>
            <a:endParaRPr lang="ru-RU" sz="1400" dirty="0"/>
          </a:p>
          <a:p>
            <a:r>
              <a:rPr lang="ru-RU" sz="1400" dirty="0"/>
              <a:t>Россия, Республика Бурятия, город Северобайкальск</a:t>
            </a:r>
            <a:endParaRPr lang="ru-RU" sz="1400" dirty="0"/>
          </a:p>
          <a:p>
            <a:r>
              <a:rPr lang="ru-RU" sz="1400" dirty="0"/>
              <a:t>Интересы: психология, вязание, кулинария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2855" y="3928076"/>
            <a:ext cx="4080922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Чикова Ольга Павловна, психолог, логопед, нейорпсихолог, 1987 г.р.</a:t>
            </a:r>
            <a:endParaRPr lang="ru-RU" sz="1400" dirty="0"/>
          </a:p>
          <a:p>
            <a:r>
              <a:rPr lang="ru-RU" sz="1400" dirty="0">
                <a:sym typeface="+mn-ea"/>
              </a:rPr>
              <a:t>Россия, Республика Бурятия, город Северобайкальск, </a:t>
            </a:r>
            <a:endParaRPr lang="ru-RU" sz="1400" dirty="0"/>
          </a:p>
          <a:p>
            <a:r>
              <a:rPr lang="ru-RU" sz="1400" dirty="0"/>
              <a:t>Интересы: психология, астрология, шитье.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09292" y="1920347"/>
            <a:ext cx="342608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Зыкина Елена Викторовна, учитель-логопед, 1970 г.р.</a:t>
            </a:r>
            <a:endParaRPr lang="ru-RU" sz="1400" dirty="0"/>
          </a:p>
          <a:p>
            <a:r>
              <a:rPr lang="ru-RU" sz="1400" dirty="0">
                <a:sym typeface="+mn-ea"/>
              </a:rPr>
              <a:t>Россия, Республика Бурятия, город Северобайкальск</a:t>
            </a:r>
            <a:endParaRPr lang="ru-RU" sz="1400" dirty="0">
              <a:sym typeface="+mn-ea"/>
            </a:endParaRPr>
          </a:p>
          <a:p>
            <a:r>
              <a:rPr lang="ru-RU" sz="1400" dirty="0"/>
              <a:t>Интересы: садоводство, рыбалка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7894" y="129685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656" y="1296905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  <a:endParaRPr lang="ru-RU" sz="2000" dirty="0">
              <a:solidFill>
                <a:srgbClr val="B9D04A"/>
              </a:solidFill>
              <a:latin typeface="Playfair Display SemiBold" pitchFamily="2" charset="-52"/>
            </a:endParaRPr>
          </a:p>
        </p:txBody>
      </p:sp>
      <p:graphicFrame>
        <p:nvGraphicFramePr>
          <p:cNvPr id="2" name="Объект 1"/>
          <p:cNvGraphicFramePr/>
          <p:nvPr/>
        </p:nvGraphicFramePr>
        <p:xfrm>
          <a:off x="563245" y="1881505"/>
          <a:ext cx="1421130" cy="154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536700" imgH="1828800" progId="Paint.Picture">
                  <p:embed/>
                </p:oleObj>
              </mc:Choice>
              <mc:Fallback>
                <p:oleObj name="" r:id="rId2" imgW="1536700" imgH="1828800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245" y="1881505"/>
                        <a:ext cx="1421130" cy="154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/>
          <p:nvPr/>
        </p:nvGraphicFramePr>
        <p:xfrm>
          <a:off x="598805" y="3928110"/>
          <a:ext cx="1365885" cy="179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4" imgW="1898650" imgH="2717800" progId="Paint.Picture">
                  <p:embed/>
                </p:oleObj>
              </mc:Choice>
              <mc:Fallback>
                <p:oleObj name="" r:id="rId4" imgW="1898650" imgH="2717800" progId="Paint.Picture">
                  <p:embed/>
                  <p:pic>
                    <p:nvPicPr>
                      <p:cNvPr id="0" name="Изображение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805" y="3928110"/>
                        <a:ext cx="1365885" cy="1793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/>
          <p:nvPr/>
        </p:nvGraphicFramePr>
        <p:xfrm>
          <a:off x="6214110" y="1881505"/>
          <a:ext cx="1294765" cy="172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6" imgW="2838450" imgH="3949700" progId="Paint.Picture">
                  <p:embed/>
                </p:oleObj>
              </mc:Choice>
              <mc:Fallback>
                <p:oleObj name="" r:id="rId6" imgW="2838450" imgH="3949700" progId="Paint.Picture">
                  <p:embed/>
                  <p:pic>
                    <p:nvPicPr>
                      <p:cNvPr id="0" name="Изображение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4110" y="1881505"/>
                        <a:ext cx="1294765" cy="172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5"/>
          <p:cNvSpPr/>
          <p:nvPr/>
        </p:nvSpPr>
        <p:spPr>
          <a:xfrm>
            <a:off x="704215" y="1097915"/>
            <a:ext cx="10730865" cy="5122545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47800" y="1296670"/>
            <a:ext cx="10025380" cy="134810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sym typeface="+mn-ea"/>
              </a:rPr>
              <a:t>Мы специализируемся на ранней диагностике, профилактике и коррекции речевых нарушений у детей, их адаптации к школьной среде, а также на комплексной поддержке родительства. Наш подход включает не только работу с детьми, но и образовательные программы для родителей, психологическое сопровождение семей, консультации по вопросам детско-родительских отношений и обучение домашней коррекционной работе. Мы создаем целостную систему поддержки, где профессиональная помощь специалистов сочетается с компетентным родительским участием, обеспечивая наилучшие результаты для каждого ребенка и семьи в целом.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0345" y="3371850"/>
            <a:ext cx="99333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данным Росстата численность населения города Северобайкальска состоявляет 32340 человек, из них - 5157 - дети. На текущий момент в России каждый 10 ребенок имеет статус ОВЗ, и 2% детей - дети-инвалиды. В Северобайкальске отсутствуют центры, целенаправленно занимающиеся коррекционной работой с данными категориями детей в симбиозе с родителями. Наш центр решает эту задачу.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0980" y="4744085"/>
            <a:ext cx="99542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Город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Северобайкальск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Республики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Бурятия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расположен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в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значительном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отдалении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от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крупных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административных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медицинских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центров</a:t>
            </a:r>
            <a:r>
              <a:rPr lang="en-US" altLang="ru-RU" dirty="0">
                <a:solidFill>
                  <a:schemeClr val="bg1"/>
                </a:solidFill>
              </a:rPr>
              <a:t>. </a:t>
            </a:r>
            <a:r>
              <a:rPr lang="en-US" altLang="en-US" dirty="0">
                <a:solidFill>
                  <a:schemeClr val="bg1"/>
                </a:solidFill>
              </a:rPr>
              <a:t>Расстояние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до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столицы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республики</a:t>
            </a:r>
            <a:r>
              <a:rPr lang="en-US" altLang="ru-RU" dirty="0">
                <a:solidFill>
                  <a:schemeClr val="bg1"/>
                </a:solidFill>
              </a:rPr>
              <a:t>, </a:t>
            </a:r>
            <a:r>
              <a:rPr lang="en-US" altLang="en-US" dirty="0">
                <a:solidFill>
                  <a:schemeClr val="bg1"/>
                </a:solidFill>
              </a:rPr>
              <a:t>Улан</a:t>
            </a:r>
            <a:r>
              <a:rPr lang="en-US" altLang="ru-RU" dirty="0">
                <a:solidFill>
                  <a:schemeClr val="bg1"/>
                </a:solidFill>
              </a:rPr>
              <a:t>-</a:t>
            </a:r>
            <a:r>
              <a:rPr lang="en-US" altLang="en-US" dirty="0">
                <a:solidFill>
                  <a:schemeClr val="bg1"/>
                </a:solidFill>
              </a:rPr>
              <a:t>Удэ</a:t>
            </a:r>
            <a:r>
              <a:rPr lang="en-US" altLang="ru-RU" dirty="0">
                <a:solidFill>
                  <a:schemeClr val="bg1"/>
                </a:solidFill>
              </a:rPr>
              <a:t>, </a:t>
            </a:r>
            <a:r>
              <a:rPr lang="en-US" altLang="en-US" dirty="0">
                <a:solidFill>
                  <a:schemeClr val="bg1"/>
                </a:solidFill>
              </a:rPr>
              <a:t>составляет</a:t>
            </a:r>
            <a:r>
              <a:rPr lang="en-US" altLang="ru-RU" dirty="0">
                <a:solidFill>
                  <a:schemeClr val="bg1"/>
                </a:solidFill>
              </a:rPr>
              <a:t> 1100 </a:t>
            </a:r>
            <a:r>
              <a:rPr lang="en-US" altLang="en-US" dirty="0">
                <a:solidFill>
                  <a:schemeClr val="bg1"/>
                </a:solidFill>
              </a:rPr>
              <a:t>км</a:t>
            </a:r>
            <a:r>
              <a:rPr lang="en-US" altLang="ru-RU" dirty="0">
                <a:solidFill>
                  <a:schemeClr val="bg1"/>
                </a:solidFill>
              </a:rPr>
              <a:t>, </a:t>
            </a:r>
            <a:r>
              <a:rPr lang="en-US" altLang="en-US" dirty="0">
                <a:solidFill>
                  <a:schemeClr val="bg1"/>
                </a:solidFill>
              </a:rPr>
              <a:t>а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до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ближайшего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крупного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города</a:t>
            </a:r>
            <a:r>
              <a:rPr lang="en-US" altLang="ru-RU" dirty="0">
                <a:solidFill>
                  <a:schemeClr val="bg1"/>
                </a:solidFill>
              </a:rPr>
              <a:t>, </a:t>
            </a:r>
            <a:r>
              <a:rPr lang="en-US" altLang="en-US" dirty="0">
                <a:solidFill>
                  <a:schemeClr val="bg1"/>
                </a:solidFill>
              </a:rPr>
              <a:t>Иркутска</a:t>
            </a:r>
            <a:r>
              <a:rPr lang="en-US" altLang="ru-RU" dirty="0">
                <a:solidFill>
                  <a:schemeClr val="bg1"/>
                </a:solidFill>
              </a:rPr>
              <a:t> – 1200 </a:t>
            </a:r>
            <a:r>
              <a:rPr lang="en-US" altLang="en-US" dirty="0">
                <a:solidFill>
                  <a:schemeClr val="bg1"/>
                </a:solidFill>
              </a:rPr>
              <a:t>км</a:t>
            </a:r>
            <a:r>
              <a:rPr lang="en-US" altLang="ru-RU" dirty="0">
                <a:solidFill>
                  <a:schemeClr val="bg1"/>
                </a:solidFill>
              </a:rPr>
              <a:t>. </a:t>
            </a:r>
            <a:r>
              <a:rPr lang="en-US" altLang="en-US" dirty="0">
                <a:solidFill>
                  <a:schemeClr val="bg1"/>
                </a:solidFill>
              </a:rPr>
              <a:t>Это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создает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объективные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трудности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в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получении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детьми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квалифицированной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помощи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узкопрофильных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специалистов</a:t>
            </a:r>
            <a:r>
              <a:rPr lang="en-US" altLang="ru-RU" dirty="0">
                <a:solidFill>
                  <a:schemeClr val="bg1"/>
                </a:solidFill>
              </a:rPr>
              <a:t>, </a:t>
            </a:r>
            <a:r>
              <a:rPr lang="en-US" altLang="en-US" dirty="0">
                <a:solidFill>
                  <a:schemeClr val="bg1"/>
                </a:solidFill>
              </a:rPr>
              <a:t>которая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обычно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доступна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в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крупных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городских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центрах</a:t>
            </a:r>
            <a:r>
              <a:rPr lang="en-US" altLang="ru-RU" dirty="0">
                <a:solidFill>
                  <a:schemeClr val="bg1"/>
                </a:solidFill>
              </a:rPr>
              <a:t>.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731" y="138388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408" y="342916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627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125" y="1608455"/>
            <a:ext cx="5109210" cy="3881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Целевая аудитория центра  включает: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а) Родители детей с речевыми нарушениями или задержками развития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б) Родители детей дошкольного возраста, заинтересованных в раннем развитии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в) Семьи с детьми, готовящимися к школе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г) Родители детей-инвалидов, имеющих статус ОВЗ, нуждающихся в специализированной помощи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д) Семьи с детьми школьного возраста, испытывающими трудности в обучении</a:t>
            </a:r>
            <a:endParaRPr lang="ru-RU" sz="2000" dirty="0"/>
          </a:p>
        </p:txBody>
      </p:sp>
      <p:sp>
        <p:nvSpPr>
          <p:cNvPr id="2" name="TextBox 15"/>
          <p:cNvSpPr txBox="1"/>
          <p:nvPr/>
        </p:nvSpPr>
        <p:spPr>
          <a:xfrm>
            <a:off x="5948680" y="1608455"/>
            <a:ext cx="5793105" cy="2764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Характеристика целевой аудитории: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Возраст родителей:  от 25 до 45 лет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Возраст детей: от 2 до 18 лет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Уровень дохода: средний и выше среднего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Образование: среднее и высшее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Место жительства: наш город и близлежащие районы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- Ценности: забота о развитии детей, ответственное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родительство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образование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528" y="1918069"/>
            <a:ext cx="1029062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Завершённый 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аудитории)</a:t>
            </a: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8" name="Овал 2"/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05" y="1098550"/>
            <a:ext cx="11078845" cy="1433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 dirty="0"/>
              <a:t>Наша миссия - с</a:t>
            </a:r>
            <a:r>
              <a:rPr lang="en-US" altLang="en-US" sz="2000" dirty="0"/>
              <a:t>оздать</a:t>
            </a:r>
            <a:r>
              <a:rPr lang="en-US" altLang="ru-RU" sz="2000" dirty="0"/>
              <a:t> </a:t>
            </a:r>
            <a:r>
              <a:rPr lang="en-US" altLang="en-US" sz="2000" dirty="0"/>
              <a:t>всеобъемлющую</a:t>
            </a:r>
            <a:r>
              <a:rPr lang="en-US" altLang="ru-RU" sz="2000" dirty="0"/>
              <a:t> </a:t>
            </a:r>
            <a:r>
              <a:rPr lang="en-US" altLang="en-US" sz="2000" dirty="0"/>
              <a:t>систему</a:t>
            </a:r>
            <a:r>
              <a:rPr lang="en-US" altLang="ru-RU" sz="2000" dirty="0"/>
              <a:t> </a:t>
            </a:r>
            <a:r>
              <a:rPr lang="en-US" altLang="en-US" sz="2000" dirty="0"/>
              <a:t>поддержки</a:t>
            </a:r>
            <a:r>
              <a:rPr lang="en-US" altLang="ru-RU" sz="2000" dirty="0"/>
              <a:t> </a:t>
            </a:r>
            <a:r>
              <a:rPr lang="en-US" altLang="en-US" sz="2000" dirty="0"/>
              <a:t>для</a:t>
            </a:r>
            <a:r>
              <a:rPr lang="en-US" altLang="ru-RU" sz="2000" dirty="0"/>
              <a:t> </a:t>
            </a:r>
            <a:r>
              <a:rPr lang="en-US" altLang="en-US" sz="2000" dirty="0"/>
              <a:t>семей</a:t>
            </a:r>
            <a:r>
              <a:rPr lang="en-US" altLang="ru-RU" sz="2000" dirty="0"/>
              <a:t>, </a:t>
            </a:r>
            <a:r>
              <a:rPr lang="en-US" altLang="en-US" sz="2000" dirty="0"/>
              <a:t>объединяя</a:t>
            </a:r>
            <a:r>
              <a:rPr lang="en-US" altLang="ru-RU" sz="2000" dirty="0"/>
              <a:t> </a:t>
            </a:r>
            <a:r>
              <a:rPr lang="en-US" altLang="en-US" sz="2000" dirty="0"/>
              <a:t>профессиональную</a:t>
            </a:r>
            <a:r>
              <a:rPr lang="en-US" altLang="ru-RU" sz="2000" dirty="0"/>
              <a:t> </a:t>
            </a:r>
            <a:r>
              <a:rPr lang="en-US" altLang="en-US" sz="2000" dirty="0"/>
              <a:t>помощь</a:t>
            </a:r>
            <a:r>
              <a:rPr lang="en-US" altLang="ru-RU" sz="2000" dirty="0"/>
              <a:t> </a:t>
            </a:r>
            <a:r>
              <a:rPr lang="en-US" altLang="en-US" sz="2000" dirty="0"/>
              <a:t>и</a:t>
            </a:r>
            <a:r>
              <a:rPr lang="en-US" altLang="ru-RU" sz="2000" dirty="0"/>
              <a:t> </a:t>
            </a:r>
            <a:r>
              <a:rPr lang="en-US" altLang="en-US" sz="2000" dirty="0"/>
              <a:t>взаимную</a:t>
            </a:r>
            <a:r>
              <a:rPr lang="en-US" altLang="ru-RU" sz="2000" dirty="0"/>
              <a:t> </a:t>
            </a:r>
            <a:r>
              <a:rPr lang="en-US" altLang="en-US" sz="2000" dirty="0"/>
              <a:t>поддержку</a:t>
            </a:r>
            <a:r>
              <a:rPr lang="en-US" altLang="ru-RU" sz="2000" dirty="0"/>
              <a:t> </a:t>
            </a:r>
            <a:r>
              <a:rPr lang="en-US" altLang="en-US" sz="2000" dirty="0"/>
              <a:t>родителей</a:t>
            </a:r>
            <a:r>
              <a:rPr lang="en-US" altLang="ru-RU" sz="2000" dirty="0"/>
              <a:t>. </a:t>
            </a:r>
            <a:r>
              <a:rPr lang="en-US" altLang="en-US" sz="2000" dirty="0"/>
              <a:t>Мы</a:t>
            </a:r>
            <a:r>
              <a:rPr lang="en-US" altLang="ru-RU" sz="2000" dirty="0"/>
              <a:t> </a:t>
            </a:r>
            <a:r>
              <a:rPr lang="en-US" altLang="en-US" sz="2000" dirty="0"/>
              <a:t>стремимся</a:t>
            </a:r>
            <a:r>
              <a:rPr lang="en-US" altLang="ru-RU" sz="2000" dirty="0"/>
              <a:t> </a:t>
            </a:r>
            <a:r>
              <a:rPr lang="en-US" altLang="en-US" sz="2000" dirty="0"/>
              <a:t>укреплять</a:t>
            </a:r>
            <a:r>
              <a:rPr lang="en-US" altLang="ru-RU" sz="2000" dirty="0"/>
              <a:t> </a:t>
            </a:r>
            <a:r>
              <a:rPr lang="en-US" altLang="en-US" sz="2000" dirty="0"/>
              <a:t>связь</a:t>
            </a:r>
            <a:r>
              <a:rPr lang="en-US" altLang="ru-RU" sz="2000" dirty="0"/>
              <a:t> </a:t>
            </a:r>
            <a:r>
              <a:rPr lang="en-US" altLang="en-US" sz="2000" dirty="0"/>
              <a:t>между</a:t>
            </a:r>
            <a:r>
              <a:rPr lang="en-US" altLang="ru-RU" sz="2000" dirty="0"/>
              <a:t> </a:t>
            </a:r>
            <a:r>
              <a:rPr lang="en-US" altLang="en-US" sz="2000" dirty="0"/>
              <a:t>родителями</a:t>
            </a:r>
            <a:r>
              <a:rPr lang="en-US" altLang="ru-RU" sz="2000" dirty="0"/>
              <a:t> </a:t>
            </a:r>
            <a:r>
              <a:rPr lang="en-US" altLang="en-US" sz="2000" dirty="0"/>
              <a:t>и</a:t>
            </a:r>
            <a:r>
              <a:rPr lang="en-US" altLang="ru-RU" sz="2000" dirty="0"/>
              <a:t> </a:t>
            </a:r>
            <a:r>
              <a:rPr lang="en-US" altLang="en-US" sz="2000" dirty="0"/>
              <a:t>детьми</a:t>
            </a:r>
            <a:r>
              <a:rPr lang="en-US" altLang="ru-RU" sz="2000" dirty="0"/>
              <a:t>, </a:t>
            </a:r>
            <a:r>
              <a:rPr lang="en-US" altLang="en-US" sz="2000" dirty="0"/>
              <a:t>развивать</a:t>
            </a:r>
            <a:r>
              <a:rPr lang="en-US" altLang="ru-RU" sz="2000" dirty="0"/>
              <a:t> </a:t>
            </a:r>
            <a:r>
              <a:rPr lang="en-US" altLang="en-US" sz="2000" dirty="0"/>
              <a:t>потенциал</a:t>
            </a:r>
            <a:r>
              <a:rPr lang="en-US" altLang="ru-RU" sz="2000" dirty="0"/>
              <a:t> </a:t>
            </a:r>
            <a:r>
              <a:rPr lang="en-US" altLang="en-US" sz="2000" dirty="0"/>
              <a:t>каждого</a:t>
            </a:r>
            <a:r>
              <a:rPr lang="en-US" altLang="ru-RU" sz="2000" dirty="0"/>
              <a:t> </a:t>
            </a:r>
            <a:r>
              <a:rPr lang="en-US" altLang="en-US" sz="2000" dirty="0"/>
              <a:t>ребенка</a:t>
            </a:r>
            <a:r>
              <a:rPr lang="en-US" altLang="ru-RU" sz="2000" dirty="0"/>
              <a:t>, </a:t>
            </a:r>
            <a:r>
              <a:rPr lang="en-US" altLang="en-US" sz="2000" dirty="0"/>
              <a:t>включая</a:t>
            </a:r>
            <a:r>
              <a:rPr lang="en-US" altLang="ru-RU" sz="2000" dirty="0"/>
              <a:t> </a:t>
            </a:r>
            <a:r>
              <a:rPr lang="en-US" altLang="en-US" sz="2000" dirty="0"/>
              <a:t>детей</a:t>
            </a:r>
            <a:r>
              <a:rPr lang="en-US" altLang="ru-RU" sz="2000" dirty="0"/>
              <a:t> </a:t>
            </a:r>
            <a:r>
              <a:rPr lang="en-US" altLang="en-US" sz="2000" dirty="0"/>
              <a:t>с</a:t>
            </a:r>
            <a:r>
              <a:rPr lang="en-US" altLang="ru-RU" sz="2000" dirty="0"/>
              <a:t> </a:t>
            </a:r>
            <a:r>
              <a:rPr lang="en-US" altLang="en-US" sz="2000" dirty="0"/>
              <a:t>особыми</a:t>
            </a:r>
            <a:r>
              <a:rPr lang="en-US" altLang="ru-RU" sz="2000" dirty="0"/>
              <a:t> </a:t>
            </a:r>
            <a:r>
              <a:rPr lang="en-US" altLang="en-US" sz="2000" dirty="0"/>
              <a:t>потребностями</a:t>
            </a:r>
            <a:r>
              <a:rPr lang="en-US" altLang="ru-RU" sz="2000" dirty="0"/>
              <a:t>, </a:t>
            </a:r>
            <a:r>
              <a:rPr lang="en-US" altLang="en-US" sz="2000" dirty="0"/>
              <a:t>и</a:t>
            </a:r>
            <a:r>
              <a:rPr lang="en-US" altLang="ru-RU" sz="2000" dirty="0"/>
              <a:t> </a:t>
            </a:r>
            <a:r>
              <a:rPr lang="en-US" altLang="en-US" sz="2000" dirty="0"/>
              <a:t>формировать</a:t>
            </a:r>
            <a:r>
              <a:rPr lang="en-US" altLang="ru-RU" sz="2000" dirty="0"/>
              <a:t> </a:t>
            </a:r>
            <a:r>
              <a:rPr lang="en-US" altLang="en-US" sz="2000" dirty="0"/>
              <a:t>сообщество</a:t>
            </a:r>
            <a:r>
              <a:rPr lang="en-US" altLang="ru-RU" sz="2000" dirty="0"/>
              <a:t> </a:t>
            </a:r>
            <a:r>
              <a:rPr lang="en-US" altLang="en-US" sz="2000" dirty="0"/>
              <a:t>осознанного</a:t>
            </a:r>
            <a:r>
              <a:rPr lang="en-US" altLang="ru-RU" sz="2000" dirty="0"/>
              <a:t> </a:t>
            </a:r>
            <a:r>
              <a:rPr lang="en-US" altLang="en-US" sz="2000" dirty="0"/>
              <a:t>родительства</a:t>
            </a:r>
            <a:r>
              <a:rPr lang="en-US" altLang="ru-RU" sz="2000" dirty="0"/>
              <a:t>. </a:t>
            </a:r>
            <a:endParaRPr lang="en-US" altLang="ru-RU" sz="2000" dirty="0"/>
          </a:p>
          <a:p>
            <a:endParaRPr lang="en-US" altLang="ru-RU" sz="2000" dirty="0"/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0981" y="282005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58" y="403157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537" y="52430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857" y="289181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543" y="527036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498" y="2296539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3310" y="2753995"/>
            <a:ext cx="3827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Обеспечить</a:t>
            </a:r>
            <a:r>
              <a:rPr lang="en-US" altLang="ru-RU" dirty="0"/>
              <a:t> </a:t>
            </a:r>
            <a:r>
              <a:rPr lang="en-US" altLang="en-US" dirty="0"/>
              <a:t>комплексную</a:t>
            </a:r>
            <a:r>
              <a:rPr lang="en-US" altLang="ru-RU" dirty="0"/>
              <a:t> </a:t>
            </a:r>
            <a:r>
              <a:rPr lang="en-US" altLang="en-US" dirty="0"/>
              <a:t>поддержку</a:t>
            </a:r>
            <a:r>
              <a:rPr lang="en-US" altLang="ru-RU" dirty="0"/>
              <a:t> </a:t>
            </a:r>
            <a:r>
              <a:rPr lang="en-US" altLang="en-US" dirty="0"/>
              <a:t>семьям</a:t>
            </a:r>
            <a:r>
              <a:rPr lang="en-US" altLang="ru-RU" dirty="0"/>
              <a:t>, </a:t>
            </a:r>
            <a:r>
              <a:rPr lang="en-US" altLang="en-US" dirty="0"/>
              <a:t>сочетая</a:t>
            </a:r>
            <a:r>
              <a:rPr lang="en-US" altLang="ru-RU" dirty="0"/>
              <a:t> </a:t>
            </a:r>
            <a:r>
              <a:rPr lang="en-US" altLang="en-US" dirty="0"/>
              <a:t>профессиональную</a:t>
            </a:r>
            <a:r>
              <a:rPr lang="en-US" altLang="ru-RU" dirty="0"/>
              <a:t> </a:t>
            </a:r>
            <a:r>
              <a:rPr lang="en-US" altLang="en-US" dirty="0"/>
              <a:t>помощь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взаимную</a:t>
            </a:r>
            <a:r>
              <a:rPr lang="en-US" altLang="ru-RU" dirty="0"/>
              <a:t> </a:t>
            </a:r>
            <a:r>
              <a:rPr lang="en-US" altLang="en-US" dirty="0"/>
              <a:t>поддержку</a:t>
            </a:r>
            <a:r>
              <a:rPr lang="en-US" altLang="ru-RU" dirty="0"/>
              <a:t> </a:t>
            </a:r>
            <a:r>
              <a:rPr lang="en-US" altLang="en-US" dirty="0"/>
              <a:t>родителей</a:t>
            </a:r>
            <a:r>
              <a:rPr lang="en-US" altLang="ru-RU" dirty="0"/>
              <a:t>.</a:t>
            </a:r>
            <a:endParaRPr lang="en-US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48385" y="3952875"/>
            <a:ext cx="3740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Способствовать</a:t>
            </a:r>
            <a:r>
              <a:rPr lang="en-US" altLang="ru-RU" dirty="0"/>
              <a:t> </a:t>
            </a:r>
            <a:r>
              <a:rPr lang="en-US" altLang="en-US" dirty="0"/>
              <a:t>развитию</a:t>
            </a:r>
            <a:r>
              <a:rPr lang="en-US" altLang="ru-RU" dirty="0"/>
              <a:t> </a:t>
            </a:r>
            <a:r>
              <a:rPr lang="en-US" altLang="en-US" dirty="0"/>
              <a:t>осознанного</a:t>
            </a:r>
            <a:r>
              <a:rPr lang="en-US" altLang="ru-RU" dirty="0"/>
              <a:t> </a:t>
            </a:r>
            <a:r>
              <a:rPr lang="en-US" altLang="en-US" dirty="0"/>
              <a:t>родительства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укреплению</a:t>
            </a:r>
            <a:r>
              <a:rPr lang="en-US" altLang="ru-RU" dirty="0"/>
              <a:t> </a:t>
            </a:r>
            <a:r>
              <a:rPr lang="en-US" altLang="en-US" dirty="0"/>
              <a:t>детско</a:t>
            </a:r>
            <a:r>
              <a:rPr lang="en-US" altLang="ru-RU" dirty="0"/>
              <a:t>-</a:t>
            </a:r>
            <a:r>
              <a:rPr lang="en-US" altLang="en-US" dirty="0"/>
              <a:t>родительских</a:t>
            </a:r>
            <a:r>
              <a:rPr lang="en-US" altLang="ru-RU" dirty="0"/>
              <a:t> </a:t>
            </a:r>
            <a:r>
              <a:rPr lang="en-US" altLang="en-US" dirty="0"/>
              <a:t>отношений</a:t>
            </a:r>
            <a:r>
              <a:rPr lang="en-US" altLang="ru-RU" dirty="0"/>
              <a:t>.</a:t>
            </a:r>
            <a:endParaRPr lang="en-US" alt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26039" y="5270800"/>
            <a:ext cx="354152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Создать</a:t>
            </a:r>
            <a:r>
              <a:rPr lang="en-US" altLang="ru-RU" dirty="0"/>
              <a:t> </a:t>
            </a:r>
            <a:r>
              <a:rPr lang="en-US" altLang="en-US" dirty="0"/>
              <a:t>интегрированную</a:t>
            </a:r>
            <a:r>
              <a:rPr lang="en-US" altLang="ru-RU" dirty="0"/>
              <a:t> </a:t>
            </a:r>
            <a:r>
              <a:rPr lang="en-US" altLang="en-US" dirty="0"/>
              <a:t>систему</a:t>
            </a:r>
            <a:r>
              <a:rPr lang="en-US" altLang="ru-RU" dirty="0"/>
              <a:t> </a:t>
            </a:r>
            <a:r>
              <a:rPr lang="en-US" altLang="en-US" dirty="0"/>
              <a:t>онлайн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офлайн</a:t>
            </a:r>
            <a:r>
              <a:rPr lang="en-US" altLang="ru-RU" dirty="0"/>
              <a:t> </a:t>
            </a:r>
            <a:r>
              <a:rPr lang="en-US" altLang="en-US" dirty="0"/>
              <a:t>поддержки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родителей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детей</a:t>
            </a:r>
            <a:r>
              <a:rPr lang="en-US" altLang="ru-RU" dirty="0"/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50592" y="3098445"/>
            <a:ext cx="35415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Расширение</a:t>
            </a:r>
            <a:r>
              <a:rPr lang="en-US" altLang="ru-RU" dirty="0"/>
              <a:t> </a:t>
            </a:r>
            <a:r>
              <a:rPr lang="en-US" altLang="en-US" dirty="0"/>
              <a:t>существующих</a:t>
            </a:r>
            <a:r>
              <a:rPr lang="en-US" altLang="ru-RU" dirty="0"/>
              <a:t> </a:t>
            </a:r>
            <a:r>
              <a:rPr lang="en-US" altLang="en-US" dirty="0"/>
              <a:t>услуг</a:t>
            </a:r>
            <a:r>
              <a:rPr lang="en-US" altLang="ru-RU" dirty="0"/>
              <a:t> </a:t>
            </a:r>
            <a:r>
              <a:rPr lang="en-US" altLang="en-US" dirty="0"/>
              <a:t>Центра</a:t>
            </a:r>
            <a:r>
              <a:rPr lang="en-US" altLang="ru-RU" dirty="0"/>
              <a:t> </a:t>
            </a:r>
            <a:r>
              <a:rPr lang="en-US" altLang="en-US" dirty="0"/>
              <a:t>ТРИН</a:t>
            </a:r>
            <a:endParaRPr lang="en-US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67680" y="4031615"/>
            <a:ext cx="48437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Дальнейшее развитие и расширение пакета услуг </a:t>
            </a:r>
            <a:r>
              <a:rPr lang="en-US" altLang="en-US" dirty="0"/>
              <a:t>онлайн</a:t>
            </a:r>
            <a:r>
              <a:rPr lang="en-US" altLang="ru-RU" dirty="0"/>
              <a:t>-</a:t>
            </a:r>
            <a:r>
              <a:rPr lang="en-US" altLang="en-US" dirty="0"/>
              <a:t>платформы</a:t>
            </a:r>
            <a:r>
              <a:rPr lang="en-US" altLang="ru-RU" dirty="0"/>
              <a:t> "</a:t>
            </a:r>
            <a:r>
              <a:rPr lang="en-US" altLang="en-US" dirty="0"/>
              <a:t>Любовь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воспитание</a:t>
            </a:r>
            <a:r>
              <a:rPr lang="en-US" altLang="ru-RU" dirty="0"/>
              <a:t>"</a:t>
            </a:r>
            <a:endParaRPr lang="en-US" alt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567737" y="5526070"/>
            <a:ext cx="35415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Развитие</a:t>
            </a:r>
            <a:r>
              <a:rPr lang="en-US" altLang="ru-RU" dirty="0"/>
              <a:t> </a:t>
            </a:r>
            <a:r>
              <a:rPr lang="en-US" altLang="en-US" dirty="0"/>
              <a:t>технологической</a:t>
            </a:r>
            <a:r>
              <a:rPr lang="en-US" altLang="ru-RU" dirty="0"/>
              <a:t> </a:t>
            </a:r>
            <a:r>
              <a:rPr lang="en-US" altLang="en-US" dirty="0"/>
              <a:t>базы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2" name="Прямоугольник: скругленные углы 11"/>
          <p:cNvSpPr/>
          <p:nvPr/>
        </p:nvSpPr>
        <p:spPr>
          <a:xfrm>
            <a:off x="6236970" y="1114425"/>
            <a:ext cx="5467350" cy="12446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Нейрогруппа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«Ты можешь.»- для детей с ментальными нарушениями.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dirty="0"/>
          </a:p>
        </p:txBody>
      </p:sp>
      <p:sp>
        <p:nvSpPr>
          <p:cNvPr id="3" name="Прямоугольник: скругленные углы 11"/>
          <p:cNvSpPr/>
          <p:nvPr/>
        </p:nvSpPr>
        <p:spPr>
          <a:xfrm>
            <a:off x="598805" y="1134745"/>
            <a:ext cx="5467350" cy="12446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dirty="0"/>
              <a:t>Программа</a:t>
            </a:r>
            <a:r>
              <a:rPr lang="en-US" altLang="ru-RU" dirty="0"/>
              <a:t> </a:t>
            </a:r>
            <a:r>
              <a:rPr lang="en-US" altLang="en-US" dirty="0"/>
              <a:t>поддержки</a:t>
            </a:r>
            <a:r>
              <a:rPr lang="en-US" altLang="ru-RU" dirty="0"/>
              <a:t> </a:t>
            </a:r>
            <a:r>
              <a:rPr lang="en-US" altLang="en-US" dirty="0"/>
              <a:t>грудного</a:t>
            </a:r>
            <a:r>
              <a:rPr lang="en-US" altLang="ru-RU" dirty="0"/>
              <a:t> </a:t>
            </a:r>
            <a:r>
              <a:rPr lang="en-US" altLang="en-US" dirty="0"/>
              <a:t>вскармливания</a:t>
            </a:r>
            <a:endParaRPr lang="ru-RU" dirty="0"/>
          </a:p>
        </p:txBody>
      </p:sp>
      <p:sp>
        <p:nvSpPr>
          <p:cNvPr id="11" name="Прямоугольник: скругленные углы 11"/>
          <p:cNvSpPr/>
          <p:nvPr/>
        </p:nvSpPr>
        <p:spPr>
          <a:xfrm>
            <a:off x="598805" y="2399665"/>
            <a:ext cx="5467350" cy="12446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Ранняя диагностика и профилактика: Начинаем работу с самого раннего возраста, предотвращая развитие серьезных нарушений.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236970" y="2399665"/>
            <a:ext cx="5467350" cy="12446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/>
              <a:t>Онлайн и оффлайн психологическое консультирование родителей, психотерапевтическая работа, ресурсовосстанавливающие психологические женские круги для мам</a:t>
            </a:r>
            <a:endParaRPr lang="ru-RU" dirty="0"/>
          </a:p>
        </p:txBody>
      </p:sp>
      <p:sp>
        <p:nvSpPr>
          <p:cNvPr id="13" name="Прямоугольник: скругленные углы 11"/>
          <p:cNvSpPr/>
          <p:nvPr/>
        </p:nvSpPr>
        <p:spPr>
          <a:xfrm>
            <a:off x="6236970" y="3727450"/>
            <a:ext cx="5467350" cy="12446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Сотрудничество с детскими садами: Налажена тесная связь с дошкольными учреждениями для обеспечения непрерывности развития и поддержки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детей.</a:t>
            </a:r>
            <a:endParaRPr lang="ru-RU" dirty="0"/>
          </a:p>
        </p:txBody>
      </p:sp>
      <p:sp>
        <p:nvSpPr>
          <p:cNvPr id="14" name="Прямоугольник: скругленные углы 11"/>
          <p:cNvSpPr/>
          <p:nvPr/>
        </p:nvSpPr>
        <p:spPr>
          <a:xfrm>
            <a:off x="598805" y="3727450"/>
            <a:ext cx="5467350" cy="12446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Развивающие группы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Говоруша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": Специально разработанные программы для стимуляции речи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безречевых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детей.</a:t>
            </a:r>
            <a:endParaRPr lang="ru-RU" dirty="0"/>
          </a:p>
        </p:txBody>
      </p:sp>
      <p:sp>
        <p:nvSpPr>
          <p:cNvPr id="15" name="Прямоугольник: скругленные углы 11"/>
          <p:cNvSpPr/>
          <p:nvPr/>
        </p:nvSpPr>
        <p:spPr>
          <a:xfrm>
            <a:off x="598805" y="5097780"/>
            <a:ext cx="5467350" cy="13081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Подготовка к школе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«Скоро в школу»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Целенаправленная работа с детьми, имеющими нарушения речи. Сопровождаем детей не только в центре, но и в школе и семье до полной реабилитации</a:t>
            </a:r>
            <a:endParaRPr lang="ru-RU" dirty="0"/>
          </a:p>
        </p:txBody>
      </p:sp>
      <p:sp>
        <p:nvSpPr>
          <p:cNvPr id="16" name="Прямоугольник: скругленные углы 11"/>
          <p:cNvSpPr/>
          <p:nvPr/>
        </p:nvSpPr>
        <p:spPr>
          <a:xfrm>
            <a:off x="6236970" y="5097780"/>
            <a:ext cx="5467350" cy="12446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Межрегиональное сотрудничество: Установлены связи с профильными центрами в Новосибирске, Улан-Удэ, Красноярске и Иркутске.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31185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Описываются отличительные характеристики проекта с точки зрения его реализации: </a:t>
            </a:r>
            <a:br>
              <a:rPr lang="ru-RU" sz="2000" dirty="0"/>
            </a:br>
            <a:r>
              <a:rPr lang="ru-RU" sz="2000" dirty="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  <a:endParaRPr lang="ru-RU" sz="2000" dirty="0"/>
          </a:p>
        </p:txBody>
      </p:sp>
      <p:sp>
        <p:nvSpPr>
          <p:cNvPr id="8" name="Прямоугольник: скругленные углы 6"/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Изучение потребности общества (отсутствие поощи детям от 2 лет и их родителям)</a:t>
            </a:r>
            <a:endParaRPr lang="ru-RU" dirty="0"/>
          </a:p>
          <a:p>
            <a:endParaRPr lang="ru-RU" dirty="0"/>
          </a:p>
        </p:txBody>
      </p:sp>
      <p:sp>
        <p:nvSpPr>
          <p:cNvPr id="9" name="Прямоугольник: скругленные углы 7"/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  <a:endParaRPr lang="ru-RU" dirty="0"/>
          </a:p>
          <a:p>
            <a:r>
              <a:rPr lang="ru-RU" dirty="0"/>
              <a:t>1.партнерские программы с образовательными и медицинскими учреждениями</a:t>
            </a:r>
            <a:endParaRPr lang="ru-RU" dirty="0"/>
          </a:p>
          <a:p>
            <a:r>
              <a:rPr lang="ru-RU" dirty="0"/>
              <a:t>2.соцсети </a:t>
            </a:r>
            <a:endParaRPr lang="ru-RU" dirty="0"/>
          </a:p>
          <a:p>
            <a:r>
              <a:rPr lang="ru-RU" dirty="0"/>
              <a:t>3.СМИ</a:t>
            </a:r>
            <a:endParaRPr lang="ru-RU" dirty="0"/>
          </a:p>
          <a:p>
            <a:r>
              <a:rPr lang="ru-RU" dirty="0"/>
              <a:t>4. участие в грантах</a:t>
            </a:r>
            <a:endParaRPr lang="ru-RU" dirty="0"/>
          </a:p>
        </p:txBody>
      </p:sp>
      <p:sp>
        <p:nvSpPr>
          <p:cNvPr id="10" name="Прямоугольник: скругленные углы 8"/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  <a:endParaRPr lang="ru-RU" dirty="0"/>
          </a:p>
          <a:p>
            <a:r>
              <a:rPr lang="ru-RU" dirty="0"/>
              <a:t>1. открытие кабинета</a:t>
            </a:r>
            <a:endParaRPr lang="ru-RU" dirty="0"/>
          </a:p>
          <a:p>
            <a:r>
              <a:rPr lang="ru-RU" dirty="0"/>
              <a:t>2.набор специалистов</a:t>
            </a:r>
            <a:endParaRPr lang="ru-RU" dirty="0"/>
          </a:p>
          <a:p>
            <a:r>
              <a:rPr lang="ru-RU" dirty="0"/>
              <a:t>3.расширение услуг</a:t>
            </a:r>
            <a:endParaRPr lang="ru-RU" dirty="0"/>
          </a:p>
          <a:p>
            <a:r>
              <a:rPr lang="ru-RU" dirty="0"/>
              <a:t>4. масштабирование в онлайн-пространстве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2024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  <a:endParaRPr lang="ru-RU" sz="2000" dirty="0"/>
          </a:p>
        </p:txBody>
      </p:sp>
      <p:sp>
        <p:nvSpPr>
          <p:cNvPr id="8" name="Овал 9"/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/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/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/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/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6871" y="2219793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 2 кабинетов до полноценного центра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6871" y="2844500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от 1 специалиста до 4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6871" y="3469207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налажена связь с медицинскими организациями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6871" y="4093914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реализуем проекты в рамках школы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6871" y="4718621"/>
            <a:ext cx="10324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ведение онлайн-деятельности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1. от двух кабинетов мы выросли в полноценный центр</a:t>
            </a:r>
            <a:endParaRPr lang="ru-RU" dirty="0"/>
          </a:p>
          <a:p>
            <a:r>
              <a:rPr lang="ru-RU" dirty="0"/>
              <a:t>2. увеличен штат сотрудников центра</a:t>
            </a:r>
            <a:endParaRPr lang="ru-RU" dirty="0"/>
          </a:p>
          <a:p>
            <a:r>
              <a:rPr lang="ru-RU" dirty="0"/>
              <a:t>3. вышли в онлайн-пространство</a:t>
            </a:r>
            <a:endParaRPr lang="ru-RU" dirty="0"/>
          </a:p>
        </p:txBody>
      </p:sp>
      <p:sp>
        <p:nvSpPr>
          <p:cNvPr id="9" name="Прямоугольник: скругленные углы 20"/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ru-RU" dirty="0"/>
              <a:t>https://vk.com/wall-144413902_241</a:t>
            </a:r>
            <a:r>
              <a:rPr lang="ru-RU" altLang="en-US" dirty="0"/>
              <a:t> (29 минута репортажа)</a:t>
            </a:r>
            <a:endParaRPr lang="ru-RU" altLang="en-US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2023 год - в индивидуальной работе 15 детей, 8 взрослых</a:t>
            </a:r>
            <a:endParaRPr lang="ru-RU" dirty="0"/>
          </a:p>
          <a:p>
            <a:r>
              <a:rPr lang="ru-RU" dirty="0"/>
              <a:t>2025 год - в индивидуальной работе 55 детей, 24 взросзых, 2 группы по вызову речи «Говоруша», 3 нейоркоррекционных группы, 2 группы по психологической подготовке к школе, 670 подписчиков  </a:t>
            </a:r>
            <a:endParaRPr lang="ru-RU" dirty="0"/>
          </a:p>
        </p:txBody>
      </p:sp>
      <p:sp>
        <p:nvSpPr>
          <p:cNvPr id="11" name="Прямоугольник: скругленные углы 22"/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ru-RU" dirty="0"/>
              <a:t>https://t.me/my_vmeste_psy</a:t>
            </a:r>
            <a:endParaRPr lang="en-US" altLang="ru-RU" dirty="0"/>
          </a:p>
          <a:p>
            <a:r>
              <a:rPr lang="en-US" altLang="ru-RU" dirty="0"/>
              <a:t>https://t.me/trin_sbk</a:t>
            </a:r>
            <a:endParaRPr lang="en-US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7131</Words>
  <Application>WPS Presentation</Application>
  <PresentationFormat>Widescreen</PresentationFormat>
  <Paragraphs>196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SimSun</vt:lpstr>
      <vt:lpstr>Wingdings</vt:lpstr>
      <vt:lpstr>Playfair Display</vt:lpstr>
      <vt:lpstr>Segoe Print</vt:lpstr>
      <vt:lpstr>Playfair Display SemiBold</vt:lpstr>
      <vt:lpstr>Dita Sweet</vt:lpstr>
      <vt:lpstr>Calibri</vt:lpstr>
      <vt:lpstr>Microsoft YaHei</vt:lpstr>
      <vt:lpstr>Arial Unicode MS</vt:lpstr>
      <vt:lpstr>Calibri Light</vt:lpstr>
      <vt:lpstr>Yu Gothic UI</vt:lpstr>
      <vt:lpstr>Times New Roman</vt:lpstr>
      <vt:lpstr>Office Theme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pishi</cp:lastModifiedBy>
  <cp:revision>4</cp:revision>
  <dcterms:created xsi:type="dcterms:W3CDTF">2025-03-26T12:04:00Z</dcterms:created>
  <dcterms:modified xsi:type="dcterms:W3CDTF">2025-04-13T06:46:03Z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2B4A69538C1B47DB9250CBB134F666F4_13</vt:lpwstr>
  </property>
  <property fmtid="{D5CDD505-2E9C-101B-9397-08002B2CF9AE}" pid="3" name="KSOProductBuildVer">
    <vt:lpwstr>1049-12.2.0.20782</vt:lpwstr>
  </property>
</Properties>
</file>