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65" d="100"/>
          <a:sy n="165" d="100"/>
        </p:scale>
        <p:origin x="1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04/10/2025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ofia.svetlaya" TargetMode="External"/><Relationship Id="rId7" Type="http://schemas.openxmlformats.org/officeDocument/2006/relationships/hyperlink" Target="https://skolkovowomensforum.ru/globalinnovato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+73uT8fiBepsxNmQy" TargetMode="External"/><Relationship Id="rId5" Type="http://schemas.openxmlformats.org/officeDocument/2006/relationships/hyperlink" Target="https://vk.com/razvitie_detei?from=groups" TargetMode="External"/><Relationship Id="rId4" Type="http://schemas.openxmlformats.org/officeDocument/2006/relationships/hyperlink" Target="https://vk.com/razvitie_s_mamoi?from=group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arus.mya5.ru/dostizheniya-pedagog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sreda.com/e-articles/10672/Action10672-114098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sreda.com/e-articles/10672/Action10672-114098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msch8.edumsko.ru/collective/method_work/post/425742" TargetMode="External"/><Relationship Id="rId4" Type="http://schemas.openxmlformats.org/officeDocument/2006/relationships/hyperlink" Target="https://yandex.ru/video/preview/159507104054358678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244127" cy="82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Проект «Учимся с Лесей и </a:t>
            </a:r>
            <a:r>
              <a:rPr lang="ru-RU" sz="5400" dirty="0" err="1">
                <a:solidFill>
                  <a:schemeClr val="bg1"/>
                </a:solidFill>
                <a:latin typeface="Playfair Display" pitchFamily="2" charset="-52"/>
              </a:rPr>
              <a:t>Моа</a:t>
            </a: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108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Полежаева Анастасия Николаевна, самозанятый педагог,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Россия, Московская обл., г. Раменское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823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ИИ и цифровые решения для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720771"/>
            <a:ext cx="2538746" cy="151331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err="1"/>
              <a:t>Вконтакте</a:t>
            </a:r>
            <a:endParaRPr lang="ru-RU" dirty="0"/>
          </a:p>
          <a:p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751635"/>
            <a:ext cx="8327620" cy="148245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lvl="0"/>
            <a:r>
              <a:rPr lang="ru-RU" dirty="0"/>
              <a:t>На страничке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https://vk.com/sofia.svetlaya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prstClr val="white"/>
                </a:solidFill>
              </a:rPr>
              <a:t>размещаются новости проекта, привлекаются новые подписчики.</a:t>
            </a:r>
          </a:p>
          <a:p>
            <a:pPr lvl="0"/>
            <a:r>
              <a:rPr lang="ru-RU" dirty="0">
                <a:solidFill>
                  <a:prstClr val="white"/>
                </a:solidFill>
              </a:rPr>
              <a:t>На сторонних страничках для детей и родителей планируются </a:t>
            </a:r>
          </a:p>
          <a:p>
            <a:pPr lvl="0"/>
            <a:r>
              <a:rPr lang="ru-RU" dirty="0">
                <a:solidFill>
                  <a:prstClr val="white"/>
                </a:solidFill>
              </a:rPr>
              <a:t>к размещению рекламные объявления о проекте:  </a:t>
            </a:r>
          </a:p>
          <a:p>
            <a:pPr lvl="0"/>
            <a:r>
              <a:rPr lang="en-US" sz="1400" dirty="0">
                <a:solidFill>
                  <a:prstClr val="white"/>
                </a:solidFill>
                <a:hlinkClick r:id="rId4"/>
              </a:rPr>
              <a:t>https://vk.com/razvitie_s_mamoi?from=groups</a:t>
            </a:r>
            <a:r>
              <a:rPr lang="ru-RU" sz="1400" dirty="0">
                <a:solidFill>
                  <a:prstClr val="white"/>
                </a:solidFill>
              </a:rPr>
              <a:t>, </a:t>
            </a:r>
            <a:r>
              <a:rPr lang="en-US" sz="1400" dirty="0">
                <a:solidFill>
                  <a:prstClr val="white"/>
                </a:solidFill>
                <a:hlinkClick r:id="rId5"/>
              </a:rPr>
              <a:t>https://vk.com/razvitie_detei?from=groups</a:t>
            </a:r>
            <a:r>
              <a:rPr lang="ru-RU" sz="1400" dirty="0">
                <a:solidFill>
                  <a:prstClr val="white"/>
                </a:solidFill>
              </a:rPr>
              <a:t> и др.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Телеграм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lvl="0"/>
            <a:r>
              <a:rPr lang="ru-RU" dirty="0">
                <a:solidFill>
                  <a:prstClr val="white"/>
                </a:solidFill>
              </a:rPr>
              <a:t>На сторонних страничках для детей и родителей, таких как  </a:t>
            </a:r>
            <a:r>
              <a:rPr lang="en-US" sz="1400" dirty="0">
                <a:hlinkClick r:id="rId6"/>
              </a:rPr>
              <a:t>https://t.me/+73uT8fiBepsxNmQy</a:t>
            </a:r>
            <a:r>
              <a:rPr lang="ru-RU" sz="1400" dirty="0"/>
              <a:t> </a:t>
            </a:r>
            <a:r>
              <a:rPr lang="ru-RU" sz="1400" dirty="0">
                <a:solidFill>
                  <a:prstClr val="white"/>
                </a:solidFill>
              </a:rPr>
              <a:t>и др.</a:t>
            </a:r>
            <a:r>
              <a:rPr lang="ru-RU" dirty="0"/>
              <a:t>, </a:t>
            </a:r>
            <a:r>
              <a:rPr lang="ru-RU" dirty="0">
                <a:solidFill>
                  <a:prstClr val="white"/>
                </a:solidFill>
              </a:rPr>
              <a:t>планируются к размещению </a:t>
            </a:r>
          </a:p>
          <a:p>
            <a:pPr lvl="0"/>
            <a:r>
              <a:rPr lang="ru-RU" dirty="0">
                <a:solidFill>
                  <a:prstClr val="white"/>
                </a:solidFill>
              </a:rPr>
              <a:t>рекламные объявления о проекте.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Форумы и конференции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fontAlgn="t"/>
            <a:r>
              <a:rPr lang="ru-RU" dirty="0"/>
              <a:t>Очное и дистанционное участие в различных Форумах и Конференциях для популяризации проекта, установления деловых контактов, распространения методики, поиска единомышленников и способов развития </a:t>
            </a:r>
          </a:p>
          <a:p>
            <a:pPr lvl="0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="1" dirty="0">
                <a:solidFill>
                  <a:srgbClr val="0563C1"/>
                </a:solidFill>
                <a:latin typeface="YS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INNOVATOR 2025</a:t>
            </a:r>
            <a:r>
              <a:rPr lang="ru-RU" sz="1400" b="1" dirty="0">
                <a:solidFill>
                  <a:srgbClr val="0563C1"/>
                </a:solidFill>
                <a:latin typeface="YS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lang="ru-RU" sz="1400" b="1" u="sng" dirty="0">
                <a:solidFill>
                  <a:srgbClr val="0563C1"/>
                </a:solidFill>
                <a:latin typeface="YS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b="1" dirty="0">
                <a:solidFill>
                  <a:srgbClr val="0563C1"/>
                </a:solidFill>
                <a:latin typeface="YS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Мама-предприниматель </a:t>
            </a:r>
            <a:r>
              <a:rPr lang="ru-RU" sz="1400" dirty="0">
                <a:solidFill>
                  <a:prstClr val="white"/>
                </a:solidFill>
              </a:rPr>
              <a:t>и др.</a:t>
            </a:r>
            <a:r>
              <a:rPr lang="ru-RU" sz="1400" b="1" dirty="0">
                <a:solidFill>
                  <a:srgbClr val="0563C1"/>
                </a:solidFill>
                <a:latin typeface="YS Tex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YS Tex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91209" y="212332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Разработаны цифровые ресурсы:</a:t>
            </a:r>
          </a:p>
          <a:p>
            <a:r>
              <a:rPr lang="ru-RU" dirty="0"/>
              <a:t>леся-моа.рф, </a:t>
            </a:r>
            <a:r>
              <a:rPr lang="en-US" dirty="0"/>
              <a:t>yarus.mya5.ru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64946" y="342900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Ведется страничка в соцсети: </a:t>
            </a:r>
          </a:p>
          <a:p>
            <a:pPr lvl="0"/>
            <a:r>
              <a:rPr lang="en-US" dirty="0"/>
              <a:t>https://vk.com/sofia.svetlaya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71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Наличествует цифровой макет логопедического набора, разработан способ его применения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407233" y="1952331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430144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EE10B5-5C98-214B-B668-E30FA4D791A5}"/>
              </a:ext>
            </a:extLst>
          </p:cNvPr>
          <p:cNvSpPr txBox="1"/>
          <p:nvPr/>
        </p:nvSpPr>
        <p:spPr>
          <a:xfrm>
            <a:off x="5447078" y="464583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6.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BEFB7-12E9-3A4E-9AA1-6E4D32AD633C}"/>
              </a:ext>
            </a:extLst>
          </p:cNvPr>
          <p:cNvSpPr txBox="1"/>
          <p:nvPr/>
        </p:nvSpPr>
        <p:spPr>
          <a:xfrm>
            <a:off x="6049906" y="2099909"/>
            <a:ext cx="505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Имеется команда единомышленников в составе автора проекта, логопеда и дизайнера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072143" y="3429000"/>
            <a:ext cx="581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Имеются в доступе обучающиеся, в том числе с проявлениями дислексии и связанной с ней дисграфии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D8DA8-821C-3645-BE4E-486D93BB2A07}"/>
              </a:ext>
            </a:extLst>
          </p:cNvPr>
          <p:cNvSpPr txBox="1"/>
          <p:nvPr/>
        </p:nvSpPr>
        <p:spPr>
          <a:xfrm>
            <a:off x="6096000" y="4415000"/>
            <a:ext cx="5770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Требуется технологическая либо материальная поддержка для изготовления по существующему макету логопедического набора для офлайн-занятий с детьми,   а также информационная поддержка со стороны регионального </a:t>
            </a:r>
            <a:r>
              <a:rPr lang="ru-RU" dirty="0" err="1"/>
              <a:t>минобразования</a:t>
            </a:r>
            <a:r>
              <a:rPr lang="ru-RU" dirty="0"/>
              <a:t> для проведения обучения педагогов, взаимодействующих с обучающимися во второй половине дня (например,                  в группах продленного дня).</a:t>
            </a:r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471122" y="2347032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6" y="2310873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513027" y="440726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1887270" y="1996796"/>
            <a:ext cx="4409053" cy="445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/>
              <a:t>Полежаева Анастасия Николаевна, </a:t>
            </a:r>
            <a:r>
              <a:rPr lang="ru-RU" sz="1000" b="1" dirty="0"/>
              <a:t>самозанятый педагог, кандидат филологических наук, учитель высшей квалификационной категории, Россия, Московская обл., г. Раменское, 1984 г.р.</a:t>
            </a:r>
            <a:r>
              <a:rPr lang="ru-RU" sz="1000" b="1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b="1" dirty="0"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0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Реализованы различные социально значимые проекты </a:t>
            </a:r>
            <a:r>
              <a:rPr lang="ru-RU" sz="1000" dirty="0">
                <a:solidFill>
                  <a:srgbClr val="0000FF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http://yarus.mya5.ru/dostizheniya-pedagoga/</a:t>
            </a:r>
            <a:r>
              <a:rPr lang="ru-RU" sz="10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среди которых: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"Программа профилактики преступности среди несовершеннолетних посредством развития эмпатических чувств у трудных подростков", по итогам получен диплом победителя Всероссийского конкурса "Доброволец года-2009" в номинации "Нестандартное мышление" направления "Нравственные приоритеты".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"Без преград" по вовлечению обучающихся с ограниченными возможностями здоровья наряду с одаренными обучающимися в создание совместного творческого номера и участие с ним в рамках конкурса "Ветви" всероссийского фестиваля "Танцевальная деревня". По итогам получена благодарность департамента образования Ивановской области (приказ № 58-л от 20.02.2016).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"Я люблю русский" по изучению правил русского языка в творческой форме, а также размещению в интернете создаваемых совместно с обучающимися творчески преобразованных правил русского языка для максимально широкого доступа всех заинтересованных в изучении языка. Получен сертификат "Учитель будущего" за 1 место в региональном конкурсе методических разработок педагогов "Развитие креативного мышления и глобальных компетенций" (Ф20210917-1С).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061101" y="2378440"/>
            <a:ext cx="342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Филатова Анна Николаевна, логопед, Россия, Московская обл., </a:t>
            </a:r>
            <a:r>
              <a:rPr lang="ru-RU" sz="1400" dirty="0" err="1"/>
              <a:t>Видновский</a:t>
            </a:r>
            <a:r>
              <a:rPr lang="ru-RU" sz="1400" dirty="0"/>
              <a:t> </a:t>
            </a:r>
            <a:r>
              <a:rPr lang="ru-RU" sz="1400" dirty="0" err="1"/>
              <a:t>г.о</a:t>
            </a:r>
            <a:r>
              <a:rPr lang="ru-RU" sz="1400" dirty="0"/>
              <a:t>., м-н </a:t>
            </a:r>
            <a:r>
              <a:rPr lang="ru-RU" sz="1400" dirty="0" err="1"/>
              <a:t>Купелинка</a:t>
            </a:r>
            <a:r>
              <a:rPr lang="ru-RU" sz="1400" dirty="0"/>
              <a:t>, 1986 г.р.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14727" y="4553614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Криворотова Мария Викторовна, дизайнер, педагог дополнительного  образования, Россия, Московская обл.,                г. Раменское, 1986 г.р.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431330"/>
            <a:ext cx="2616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294431" y="1407677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1026" name="Picture 2" descr="фото">
            <a:extLst>
              <a:ext uri="{FF2B5EF4-FFF2-40B4-BE49-F238E27FC236}">
                <a16:creationId xmlns:a16="http://schemas.microsoft.com/office/drawing/2014/main" id="{524747B8-AA56-43DA-8429-3D066AEB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3" y="2147601"/>
            <a:ext cx="1626491" cy="1676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99E74-A496-4029-8EAD-5172B2796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729" y="2147601"/>
            <a:ext cx="1582293" cy="163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0BA6FA-3E97-4E89-B687-9BE59A462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097" y="4071400"/>
            <a:ext cx="1813261" cy="1869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355886"/>
            <a:ext cx="10731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Дислексия встречается у каждого десятого ребенка. Нарушения чтения и письма мешают детям чувствовать себя комфортно в школьном коллективе, вызывают ощущения напряжения при работе с текстами. Реализация проекта по профилактике и коррекции дислексии благодаря цифровой составляющей предусмотрена на всей территории страны, охватывает обучающихся 6-12 лет. 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3321269"/>
            <a:ext cx="10731062" cy="3087247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679838" y="3330352"/>
            <a:ext cx="929565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классе наличествует в среднем 1-3 ребенка с такой особенностью,                  как дислексия. 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679838" y="4064320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школах отсутствует система работы с подобными детьми.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698335" y="4561065"/>
            <a:ext cx="9807969" cy="185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разнонаправленность усилий Министерства образования (заинтересованного в обеспечении равного доступа к качественному образованию различных групп обучающихся и реализации проекта «Успех каждого ребенка» и др.), детских центров и учреждений дополнительного образования (заинтересованных в оказании/навязывании максимального количества платных услуг при наличии особых потребностей у ребенка).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86156" y="3140990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04653" y="376334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1022732" y="44555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22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C772283-8CBF-4444-AEAB-7D65E1430881}"/>
              </a:ext>
            </a:extLst>
          </p:cNvPr>
          <p:cNvSpPr txBox="1">
            <a:spLocks/>
          </p:cNvSpPr>
          <p:nvPr/>
        </p:nvSpPr>
        <p:spPr>
          <a:xfrm>
            <a:off x="1195978" y="1492534"/>
            <a:ext cx="10924755" cy="5252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Логопеды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(потребность в расширении спектра оказываемых услуг)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Родители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детей, которым сложно даётся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овладение навыком чтения и письма под диктовку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(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детей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дислексией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(потребность во всемерной поддержке детей)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Детские центры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в которых пока нет логопеда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(но есть потребность в усилении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экспертности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 работе с детьми до уровня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наличия такого специалиста)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Учителя начальных классов,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заметившие расстройство  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у учеников. Они часто работают в группах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продленного дня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(имеют желание не просто чем-то занять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детей во внеурочное время, а развивать  своих подопечных)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947127" y="2305615"/>
            <a:ext cx="112448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начата/продолжается).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Действует цифровая составляющая проекта: </a:t>
            </a:r>
            <a:r>
              <a:rPr lang="ru-RU" sz="2000" dirty="0" err="1"/>
              <a:t>леся-моа.рф</a:t>
            </a:r>
            <a:r>
              <a:rPr lang="ru-RU" sz="2000" dirty="0"/>
              <a:t>. 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Прошёл апробацию офлайн-компонент методики. </a:t>
            </a:r>
          </a:p>
          <a:p>
            <a:pPr>
              <a:spcBef>
                <a:spcPts val="1200"/>
              </a:spcBef>
            </a:pPr>
            <a:endParaRPr lang="ru-RU" sz="2000" dirty="0"/>
          </a:p>
          <a:p>
            <a:pPr>
              <a:spcBef>
                <a:spcPts val="1200"/>
              </a:spcBef>
            </a:pPr>
            <a:r>
              <a:rPr lang="ru-RU" sz="2000" dirty="0"/>
              <a:t>Товарный знак «Учимся с Лесей и </a:t>
            </a:r>
            <a:r>
              <a:rPr lang="ru-RU" sz="2000" dirty="0" err="1"/>
              <a:t>Моа</a:t>
            </a:r>
            <a:r>
              <a:rPr lang="ru-RU" sz="2000" dirty="0"/>
              <a:t>» и патент на образы героев находятся  в стадии оформления.</a:t>
            </a: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50AA3D16-0778-D44B-A60F-38464793EC86}"/>
              </a:ext>
            </a:extLst>
          </p:cNvPr>
          <p:cNvSpPr/>
          <p:nvPr/>
        </p:nvSpPr>
        <p:spPr>
          <a:xfrm>
            <a:off x="707844" y="24811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36A81A-5B27-4D04-8FCB-85B2E14C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13" y="2836697"/>
            <a:ext cx="2415709" cy="241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Миссия проекта: </a:t>
            </a:r>
            <a:r>
              <a:rPr lang="ru-RU" sz="2000" b="1" dirty="0"/>
              <a:t>улучшить профилактическую и коррекционную работу с детьми, имеющими сложности с освоением навыка чтения, трудности с письмом под диктовку</a:t>
            </a:r>
          </a:p>
          <a:p>
            <a:r>
              <a:rPr lang="ru-RU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87531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764348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781282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898792" y="319915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875609" y="400490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892543" y="48493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86088" y="2534664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430204" y="3346730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Создать целостную систему работы для помощи детям                       с дислексией.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39533" y="4362486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Формировать цельную картину мира у обучающихся.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30204" y="5084110"/>
            <a:ext cx="38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Повысить качество обучения </a:t>
            </a:r>
          </a:p>
          <a:p>
            <a:r>
              <a:rPr lang="ru-RU" dirty="0"/>
              <a:t>детей с дислексией на 25 %.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37587" y="3281802"/>
            <a:ext cx="5234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Дополнить существующую цифровую платформу для профилактики и коррекции дислексии офлайн-логопедическим набором.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56245" y="4357630"/>
            <a:ext cx="574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Развивать мелкую моторику, межполушарное взаимодействие, навык чтения через помощь героям.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56245" y="5126360"/>
            <a:ext cx="615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Способствовать реализации федеральных и региональных проектов «Успех каждого ребенка», «Цифровая образовательная среда», «Школа полного дня».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90" y="1108092"/>
            <a:ext cx="10731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реализуется по месту работы автора проекта – в одной из гимназий Подмосковья, ведется страничка в соцсетях для повышения узнаваемости, планируется расширение проекта на другие образовательные организации региона и страны в целом. 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225494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451610" algn="l"/>
              </a:tabLs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дислексией гимназии пользуются цифровой платформой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леся-моа.рф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родители оставляют отзывы 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64062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Проведена апробация прототипа логопедического набора в рамках Всероссийского мастер-класса для коллег-педагогов из разных регионов страны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1451610" algn="l"/>
              </a:tabLst>
            </a:pPr>
            <a:r>
              <a:rPr lang="ru-RU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Научные основы методики представлены в статье: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1451610" algn="l"/>
              </a:tabLst>
            </a:pPr>
            <a:r>
              <a:rPr lang="ru-RU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https://phsreda.com/e-articles/10672/Action10672-114098.pdf</a:t>
            </a:r>
            <a:r>
              <a:rPr lang="ru-RU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60232-FEBC-9240-8017-B07BA7245877}"/>
              </a:ext>
            </a:extLst>
          </p:cNvPr>
          <p:cNvSpPr txBox="1"/>
          <p:nvPr/>
        </p:nvSpPr>
        <p:spPr>
          <a:xfrm>
            <a:off x="599090" y="1117550"/>
            <a:ext cx="10731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Осуществляется набор подписчиков на страницу в соцсети о проекте, родители регистрируются на обучающей платформе, указывая свой </a:t>
            </a:r>
            <a:r>
              <a:rPr lang="en-US" sz="2000" dirty="0"/>
              <a:t>e-mail</a:t>
            </a:r>
            <a:r>
              <a:rPr lang="ru-RU" sz="2000" dirty="0"/>
              <a:t>, выпускаются сопутствующие методике офлайн-товары (логопедический набор, брелоки, игрушки с образами героев). Дети, обучая инопланетных героев навыку чтения, легко и весело совершенствуют этот навык у самих себя.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2475552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Описание запуска проекта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559973" y="2475552"/>
            <a:ext cx="6408250" cy="185338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 Информирование родителей о существовании проекта для помощи с освоением детьми навыка чтения.</a:t>
            </a:r>
            <a:r>
              <a:rPr lang="ru-RU" dirty="0">
                <a:solidFill>
                  <a:prstClr val="white"/>
                </a:solidFill>
              </a:rPr>
              <a:t> Набор базы заинтересованных проектом.</a:t>
            </a:r>
            <a:endParaRPr lang="ru-RU" dirty="0"/>
          </a:p>
          <a:p>
            <a:r>
              <a:rPr lang="ru-RU" dirty="0"/>
              <a:t>2. Представление проекта перед региональными </a:t>
            </a:r>
            <a:r>
              <a:rPr lang="ru-RU" dirty="0" err="1"/>
              <a:t>минобразования</a:t>
            </a:r>
            <a:r>
              <a:rPr lang="ru-RU" dirty="0"/>
              <a:t> и </a:t>
            </a:r>
            <a:r>
              <a:rPr lang="ru-RU" dirty="0" err="1"/>
              <a:t>мининвестом</a:t>
            </a:r>
            <a:r>
              <a:rPr lang="ru-RU" dirty="0"/>
              <a:t> для оказания содействия в широком внедрении в школы региона, страны.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599089" y="4398057"/>
            <a:ext cx="11369133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Выступление автора проекта на различных площадках для информировании о проекте.</a:t>
            </a:r>
          </a:p>
          <a:p>
            <a:r>
              <a:rPr lang="ru-RU" dirty="0"/>
              <a:t>2. Обучение педагогов, работающих в группах продленного дня, и родителей использованию методики.</a:t>
            </a:r>
          </a:p>
          <a:p>
            <a:r>
              <a:rPr lang="ru-RU" dirty="0"/>
              <a:t>3. Изготовление логопедических наборов, книжек с предысторией приключений героев, других компонентов методики и распространение офлайн-материалов применяющим проект лицам.   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2025 году и в последующем периоде будут достигнуты: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707844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 результат: охват пользующихся методикой детей - 10000 человек.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 результат:</a:t>
            </a:r>
            <a:r>
              <a:rPr lang="ru-RU" sz="2000" dirty="0">
                <a:solidFill>
                  <a:prstClr val="black"/>
                </a:solidFill>
              </a:rPr>
              <a:t> повышение качества обучения у детей с дислексией не менее чем на 25%.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349731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 результат: гармонизация отношений с миром у обучающихся с дислексией, формирование цельной картины мира, психологическая стабильность.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159228"/>
            <a:ext cx="1081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4 результат: привлечение внимания к проблеме среди участников образовательного процесса.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4718621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5 результат: выстраивание целостной системы работы с детьми с дислексией.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AD028-2A95-2940-B0E2-3D9CF5EE1277}"/>
              </a:ext>
            </a:extLst>
          </p:cNvPr>
          <p:cNvSpPr txBox="1"/>
          <p:nvPr/>
        </p:nvSpPr>
        <p:spPr>
          <a:xfrm>
            <a:off x="599090" y="1584299"/>
            <a:ext cx="10731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Описывается тезисно какие на момент подачи заявки на конкурсный отбор выполнены «шаги» по реализации проекта. Желательно представить статистические данные, подтверждающие текущий статус проекта, а также представить ссылки на сайты/ видео-контент/статьи в СМИ / посты в соцсетях и прочее, подтверждающее текущий статус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99090" y="2454952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Шаги по реализации</a:t>
            </a:r>
          </a:p>
          <a:p>
            <a:pPr marL="342900" indent="-342900">
              <a:buAutoNum type="arabicPeriod"/>
            </a:pPr>
            <a:r>
              <a:rPr lang="ru-RU" dirty="0"/>
              <a:t>Создан цифровой ресурс </a:t>
            </a:r>
            <a:r>
              <a:rPr lang="ru-RU" dirty="0" err="1"/>
              <a:t>леся-моа.рф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Создан макет и апробирован прототип логопедического набора как офлайн-компонента методики.</a:t>
            </a:r>
          </a:p>
          <a:p>
            <a:pPr marL="342900" indent="-342900">
              <a:buAutoNum type="arabicPeriod"/>
            </a:pPr>
            <a:r>
              <a:rPr lang="ru-RU" dirty="0"/>
              <a:t>Проект популяризируется в СМИ и через соцсети.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17532" y="2379666"/>
            <a:ext cx="6075379" cy="112171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1451610" algn="l"/>
              </a:tabLst>
            </a:pPr>
            <a:r>
              <a:rPr lang="ru-RU" dirty="0"/>
              <a:t>СМИ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1451610" algn="l"/>
              </a:tabLst>
            </a:pPr>
            <a:r>
              <a:rPr lang="ru-RU" sz="14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https://phsreda.com/e-articles/10672/Action10672-114098.pdf</a:t>
            </a:r>
            <a:r>
              <a:rPr lang="ru-RU" sz="1400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https://yandex.ru/video/preview/15950710405435867814</a:t>
            </a:r>
            <a:r>
              <a:rPr lang="ru-RU" sz="1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https://ramsch8.edumsko.ru/collective/method_work/post/425742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Статистические данные</a:t>
            </a:r>
          </a:p>
          <a:p>
            <a:r>
              <a:rPr lang="ru-RU" dirty="0"/>
              <a:t>В настоящий момент цифровой ресурс применяют в своей работе не менее 5 педагогов для групповой работы с детьми (авторизация как одного пользователя, работа с группой обучающихся), около 20 обучающихся в рамках индивидуального освоения методики, на страничке в соцсети заинтересованы проектом, отслеживают новости около 120 человек, идет активная популяризация проекта.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517532" y="3558084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Соц. Сети</a:t>
            </a:r>
          </a:p>
          <a:p>
            <a:r>
              <a:rPr lang="en-US" dirty="0"/>
              <a:t>https://vk.com/sofia.svetlaya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1507</Words>
  <Application>Microsoft Office PowerPoint</Application>
  <PresentationFormat>Широкоэкранный</PresentationFormat>
  <Paragraphs>128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Roboto</vt:lpstr>
      <vt:lpstr>Wingdings</vt:lpstr>
      <vt:lpstr>YS Text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Nika</cp:lastModifiedBy>
  <cp:revision>33</cp:revision>
  <dcterms:created xsi:type="dcterms:W3CDTF">2025-03-26T12:04:55Z</dcterms:created>
  <dcterms:modified xsi:type="dcterms:W3CDTF">2025-04-10T18:09:32Z</dcterms:modified>
</cp:coreProperties>
</file>