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0" r:id="rId2"/>
    <p:sldId id="267" r:id="rId3"/>
    <p:sldId id="269" r:id="rId4"/>
    <p:sldId id="268" r:id="rId5"/>
    <p:sldId id="266" r:id="rId6"/>
    <p:sldId id="265" r:id="rId7"/>
    <p:sldId id="264" r:id="rId8"/>
    <p:sldId id="271" r:id="rId9"/>
    <p:sldId id="263" r:id="rId10"/>
    <p:sldId id="262" r:id="rId11"/>
    <p:sldId id="261" r:id="rId12"/>
    <p:sldId id="260" r:id="rId13"/>
    <p:sldId id="272" r:id="rId14"/>
    <p:sldId id="259" r:id="rId15"/>
    <p:sldId id="258"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0F21E-D589-4C11-AD21-A8834B023ABD}" type="datetimeFigureOut">
              <a:rPr lang="ru-RU" smtClean="0"/>
              <a:pPr/>
              <a:t>19.12.2021</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49FE72-9780-4906-B98D-D531C34721AF}" type="slidenum">
              <a:rPr lang="ru-RU" smtClean="0"/>
              <a:pPr/>
              <a:t>‹#›</a:t>
            </a:fld>
            <a:endParaRPr lang="ru-RU"/>
          </a:p>
        </p:txBody>
      </p:sp>
    </p:spTree>
    <p:extLst>
      <p:ext uri="{BB962C8B-B14F-4D97-AF65-F5344CB8AC3E}">
        <p14:creationId xmlns:p14="http://schemas.microsoft.com/office/powerpoint/2010/main" xmlns="" val="4210097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49FE72-9780-4906-B98D-D531C34721AF}" type="slidenum">
              <a:rPr lang="ru-RU" smtClean="0"/>
              <a:pPr/>
              <a:t>13</a:t>
            </a:fld>
            <a:endParaRPr lang="ru-RU"/>
          </a:p>
        </p:txBody>
      </p:sp>
    </p:spTree>
    <p:extLst>
      <p:ext uri="{BB962C8B-B14F-4D97-AF65-F5344CB8AC3E}">
        <p14:creationId xmlns:p14="http://schemas.microsoft.com/office/powerpoint/2010/main" xmlns="" val="80374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A16C053-1F78-4882-9253-0E49790E45DC}" type="datetimeFigureOut">
              <a:rPr lang="ru-RU" smtClean="0"/>
              <a:pPr/>
              <a:t>19.12.2021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43B2CC-E10F-411B-8F0A-AACF9B8E79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A16C053-1F78-4882-9253-0E49790E45DC}" type="datetimeFigureOut">
              <a:rPr lang="ru-RU" smtClean="0"/>
              <a:pPr/>
              <a:t>19.12.2021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43B2CC-E10F-411B-8F0A-AACF9B8E79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A16C053-1F78-4882-9253-0E49790E45DC}" type="datetimeFigureOut">
              <a:rPr lang="ru-RU" smtClean="0"/>
              <a:pPr/>
              <a:t>19.12.2021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43B2CC-E10F-411B-8F0A-AACF9B8E79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A16C053-1F78-4882-9253-0E49790E45DC}" type="datetimeFigureOut">
              <a:rPr lang="ru-RU" smtClean="0"/>
              <a:pPr/>
              <a:t>19.12.2021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43B2CC-E10F-411B-8F0A-AACF9B8E79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A16C053-1F78-4882-9253-0E49790E45DC}" type="datetimeFigureOut">
              <a:rPr lang="ru-RU" smtClean="0"/>
              <a:pPr/>
              <a:t>19.12.2021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43B2CC-E10F-411B-8F0A-AACF9B8E79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A16C053-1F78-4882-9253-0E49790E45DC}" type="datetimeFigureOut">
              <a:rPr lang="ru-RU" smtClean="0"/>
              <a:pPr/>
              <a:t>19.12.2021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343B2CC-E10F-411B-8F0A-AACF9B8E79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A16C053-1F78-4882-9253-0E49790E45DC}" type="datetimeFigureOut">
              <a:rPr lang="ru-RU" smtClean="0"/>
              <a:pPr/>
              <a:t>19.12.2021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343B2CC-E10F-411B-8F0A-AACF9B8E79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A16C053-1F78-4882-9253-0E49790E45DC}" type="datetimeFigureOut">
              <a:rPr lang="ru-RU" smtClean="0"/>
              <a:pPr/>
              <a:t>19.12.2021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343B2CC-E10F-411B-8F0A-AACF9B8E79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A16C053-1F78-4882-9253-0E49790E45DC}" type="datetimeFigureOut">
              <a:rPr lang="ru-RU" smtClean="0"/>
              <a:pPr/>
              <a:t>19.12.2021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343B2CC-E10F-411B-8F0A-AACF9B8E79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A16C053-1F78-4882-9253-0E49790E45DC}" type="datetimeFigureOut">
              <a:rPr lang="ru-RU" smtClean="0"/>
              <a:pPr/>
              <a:t>19.12.2021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343B2CC-E10F-411B-8F0A-AACF9B8E79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A16C053-1F78-4882-9253-0E49790E45DC}" type="datetimeFigureOut">
              <a:rPr lang="ru-RU" smtClean="0"/>
              <a:pPr/>
              <a:t>19.12.2021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343B2CC-E10F-411B-8F0A-AACF9B8E79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gs>
            <a:gs pos="40000">
              <a:schemeClr val="bg2">
                <a:tint val="45000"/>
                <a:shade val="99000"/>
                <a:satMod val="350000"/>
              </a:schemeClr>
            </a:gs>
            <a:gs pos="100000">
              <a:schemeClr val="bg2">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16C053-1F78-4882-9253-0E49790E45DC}" type="datetimeFigureOut">
              <a:rPr lang="ru-RU" smtClean="0"/>
              <a:pPr/>
              <a:t>19.12.2021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43B2CC-E10F-411B-8F0A-AACF9B8E79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image" Target="../media/image36.jpeg"/><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00166" y="500042"/>
            <a:ext cx="5072098" cy="1785950"/>
          </a:xfrm>
        </p:spPr>
        <p:txBody>
          <a:bodyPr>
            <a:noAutofit/>
          </a:bodyPr>
          <a:lstStyle/>
          <a:p>
            <a:r>
              <a:rPr lang="ru-RU" sz="3200" b="1" dirty="0" smtClean="0">
                <a:solidFill>
                  <a:srgbClr val="C00000"/>
                </a:solidFill>
              </a:rPr>
              <a:t>Свердловская область</a:t>
            </a:r>
            <a:br>
              <a:rPr lang="ru-RU" sz="3200" b="1" dirty="0" smtClean="0">
                <a:solidFill>
                  <a:srgbClr val="C00000"/>
                </a:solidFill>
              </a:rPr>
            </a:br>
            <a:r>
              <a:rPr lang="ru-RU" sz="3200" b="1" dirty="0" smtClean="0">
                <a:solidFill>
                  <a:srgbClr val="C00000"/>
                </a:solidFill>
              </a:rPr>
              <a:t>Ачитский городской округ</a:t>
            </a:r>
            <a:br>
              <a:rPr lang="ru-RU" sz="3200" b="1" dirty="0" smtClean="0">
                <a:solidFill>
                  <a:srgbClr val="C00000"/>
                </a:solidFill>
              </a:rPr>
            </a:br>
            <a:r>
              <a:rPr lang="ru-RU" sz="3200" b="1" dirty="0" smtClean="0">
                <a:solidFill>
                  <a:srgbClr val="C00000"/>
                </a:solidFill>
              </a:rPr>
              <a:t> </a:t>
            </a:r>
            <a:r>
              <a:rPr lang="ru-RU" sz="3200" b="1" dirty="0" err="1" smtClean="0">
                <a:solidFill>
                  <a:srgbClr val="C00000"/>
                </a:solidFill>
              </a:rPr>
              <a:t>пгт</a:t>
            </a:r>
            <a:r>
              <a:rPr lang="ru-RU" sz="3200" b="1" dirty="0" smtClean="0">
                <a:solidFill>
                  <a:srgbClr val="C00000"/>
                </a:solidFill>
              </a:rPr>
              <a:t>. Ачит</a:t>
            </a:r>
            <a:endParaRPr lang="ru-RU" sz="3200" b="1" dirty="0">
              <a:solidFill>
                <a:srgbClr val="C00000"/>
              </a:solidFill>
            </a:endParaRPr>
          </a:p>
        </p:txBody>
      </p:sp>
      <p:sp>
        <p:nvSpPr>
          <p:cNvPr id="3" name="Подзаголовок 2"/>
          <p:cNvSpPr>
            <a:spLocks noGrp="1"/>
          </p:cNvSpPr>
          <p:nvPr>
            <p:ph type="subTitle" idx="1"/>
          </p:nvPr>
        </p:nvSpPr>
        <p:spPr>
          <a:xfrm>
            <a:off x="539552" y="2214554"/>
            <a:ext cx="8175852" cy="4166774"/>
          </a:xfrm>
        </p:spPr>
        <p:txBody>
          <a:bodyPr>
            <a:normAutofit fontScale="85000" lnSpcReduction="20000"/>
          </a:bodyPr>
          <a:lstStyle/>
          <a:p>
            <a:pPr>
              <a:spcBef>
                <a:spcPts val="600"/>
              </a:spcBef>
            </a:pPr>
            <a:endParaRPr lang="ru-RU" sz="4000" b="1" dirty="0" smtClean="0">
              <a:solidFill>
                <a:srgbClr val="002060"/>
              </a:solidFill>
              <a:latin typeface="+mj-lt"/>
            </a:endParaRPr>
          </a:p>
          <a:p>
            <a:pPr>
              <a:spcBef>
                <a:spcPts val="600"/>
              </a:spcBef>
            </a:pPr>
            <a:r>
              <a:rPr lang="ru-RU" sz="4000" b="1" dirty="0" smtClean="0">
                <a:solidFill>
                  <a:srgbClr val="002060"/>
                </a:solidFill>
                <a:latin typeface="+mj-lt"/>
              </a:rPr>
              <a:t>Попова Тамара Васильевна</a:t>
            </a:r>
          </a:p>
          <a:p>
            <a:pPr>
              <a:spcBef>
                <a:spcPts val="600"/>
              </a:spcBef>
            </a:pPr>
            <a:endParaRPr lang="ru-RU" sz="4000" b="1" dirty="0" smtClean="0">
              <a:solidFill>
                <a:srgbClr val="C00000"/>
              </a:solidFill>
              <a:latin typeface="+mj-lt"/>
            </a:endParaRPr>
          </a:p>
          <a:p>
            <a:pPr>
              <a:spcBef>
                <a:spcPts val="600"/>
              </a:spcBef>
            </a:pPr>
            <a:r>
              <a:rPr lang="ru-RU" sz="4700" b="1" dirty="0" smtClean="0">
                <a:solidFill>
                  <a:srgbClr val="C00000"/>
                </a:solidFill>
                <a:latin typeface="+mj-lt"/>
              </a:rPr>
              <a:t>Проект «Тропа здоровья:</a:t>
            </a:r>
            <a:r>
              <a:rPr lang="ru-RU" sz="4700" dirty="0" smtClean="0">
                <a:latin typeface="+mj-lt"/>
              </a:rPr>
              <a:t> </a:t>
            </a:r>
            <a:br>
              <a:rPr lang="ru-RU" sz="4700" dirty="0" smtClean="0">
                <a:latin typeface="+mj-lt"/>
              </a:rPr>
            </a:br>
            <a:r>
              <a:rPr lang="ru-RU" sz="4700" b="1" dirty="0" smtClean="0">
                <a:solidFill>
                  <a:srgbClr val="C00000"/>
                </a:solidFill>
                <a:latin typeface="+mj-lt"/>
              </a:rPr>
              <a:t>от </a:t>
            </a:r>
            <a:r>
              <a:rPr lang="ru-RU" sz="4700" b="1" dirty="0">
                <a:solidFill>
                  <a:srgbClr val="C00000"/>
                </a:solidFill>
                <a:latin typeface="+mj-lt"/>
              </a:rPr>
              <a:t>активного движения – </a:t>
            </a:r>
            <a:r>
              <a:rPr lang="ru-RU" sz="4700" b="1" dirty="0" smtClean="0">
                <a:solidFill>
                  <a:srgbClr val="C00000"/>
                </a:solidFill>
                <a:latin typeface="+mj-lt"/>
              </a:rPr>
              <a:t/>
            </a:r>
            <a:br>
              <a:rPr lang="ru-RU" sz="4700" b="1" dirty="0" smtClean="0">
                <a:solidFill>
                  <a:srgbClr val="C00000"/>
                </a:solidFill>
                <a:latin typeface="+mj-lt"/>
              </a:rPr>
            </a:br>
            <a:r>
              <a:rPr lang="ru-RU" sz="4700" b="1" dirty="0" smtClean="0">
                <a:solidFill>
                  <a:srgbClr val="C00000"/>
                </a:solidFill>
                <a:latin typeface="+mj-lt"/>
              </a:rPr>
              <a:t>к </a:t>
            </a:r>
            <a:r>
              <a:rPr lang="ru-RU" sz="4700" b="1" dirty="0">
                <a:solidFill>
                  <a:srgbClr val="C00000"/>
                </a:solidFill>
                <a:latin typeface="+mj-lt"/>
              </a:rPr>
              <a:t>здоровому </a:t>
            </a:r>
            <a:r>
              <a:rPr lang="ru-RU" sz="4700" b="1" dirty="0" smtClean="0">
                <a:solidFill>
                  <a:srgbClr val="C00000"/>
                </a:solidFill>
                <a:latin typeface="+mj-lt"/>
              </a:rPr>
              <a:t>долголетию» </a:t>
            </a:r>
          </a:p>
          <a:p>
            <a:pPr>
              <a:spcBef>
                <a:spcPts val="600"/>
              </a:spcBef>
            </a:pPr>
            <a:endParaRPr lang="ru-RU" sz="4000" b="1" dirty="0" smtClean="0">
              <a:solidFill>
                <a:srgbClr val="002060"/>
              </a:solidFill>
              <a:latin typeface="+mj-lt"/>
            </a:endParaRPr>
          </a:p>
          <a:p>
            <a:pPr>
              <a:spcBef>
                <a:spcPts val="600"/>
              </a:spcBef>
            </a:pPr>
            <a:r>
              <a:rPr lang="ru-RU" sz="3600" b="1" dirty="0" smtClean="0">
                <a:solidFill>
                  <a:srgbClr val="002060"/>
                </a:solidFill>
                <a:latin typeface="+mj-lt"/>
              </a:rPr>
              <a:t>Срок реализации 2019-2024 годы</a:t>
            </a:r>
          </a:p>
          <a:p>
            <a:pPr>
              <a:spcBef>
                <a:spcPts val="600"/>
              </a:spcBef>
            </a:pPr>
            <a:endParaRPr lang="ru-RU" b="1" dirty="0" smtClean="0">
              <a:solidFill>
                <a:srgbClr val="002060"/>
              </a:solidFill>
              <a:latin typeface="+mj-lt"/>
            </a:endParaRPr>
          </a:p>
        </p:txBody>
      </p:sp>
      <p:pic>
        <p:nvPicPr>
          <p:cNvPr id="4" name="Рисунок 3" descr="CACE76ED484B99349F364348DD53B7D4.png"/>
          <p:cNvPicPr>
            <a:picLocks noChangeAspect="1"/>
          </p:cNvPicPr>
          <p:nvPr/>
        </p:nvPicPr>
        <p:blipFill>
          <a:blip r:embed="rId2" cstate="print"/>
          <a:stretch>
            <a:fillRect/>
          </a:stretch>
        </p:blipFill>
        <p:spPr>
          <a:xfrm>
            <a:off x="0" y="214290"/>
            <a:ext cx="1785950" cy="1785950"/>
          </a:xfrm>
          <a:prstGeom prst="rect">
            <a:avLst/>
          </a:prstGeom>
        </p:spPr>
      </p:pic>
      <p:pic>
        <p:nvPicPr>
          <p:cNvPr id="6" name="Рисунок 5" descr="logo-hl7.png"/>
          <p:cNvPicPr>
            <a:picLocks noChangeAspect="1"/>
          </p:cNvPicPr>
          <p:nvPr/>
        </p:nvPicPr>
        <p:blipFill>
          <a:blip r:embed="rId3"/>
          <a:stretch>
            <a:fillRect/>
          </a:stretch>
        </p:blipFill>
        <p:spPr>
          <a:xfrm>
            <a:off x="6478237" y="214290"/>
            <a:ext cx="2466731" cy="17145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00232" y="214291"/>
            <a:ext cx="5786478" cy="714379"/>
          </a:xfrm>
        </p:spPr>
        <p:txBody>
          <a:bodyPr>
            <a:normAutofit/>
          </a:bodyPr>
          <a:lstStyle/>
          <a:p>
            <a:r>
              <a:rPr lang="ru-RU" sz="3600" b="1" dirty="0" smtClean="0">
                <a:solidFill>
                  <a:srgbClr val="002060"/>
                </a:solidFill>
              </a:rPr>
              <a:t>Как все начиналось</a:t>
            </a:r>
            <a:endParaRPr lang="ru-RU" sz="3600" b="1" dirty="0">
              <a:solidFill>
                <a:srgbClr val="002060"/>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9110" y="928670"/>
            <a:ext cx="2832149" cy="2124112"/>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xmlns="" val="0"/>
              </a:ext>
            </a:extLst>
          </a:blip>
          <a:srcRect l="1" r="-5223" b="29454"/>
          <a:stretch/>
        </p:blipFill>
        <p:spPr>
          <a:xfrm>
            <a:off x="6407696" y="4411934"/>
            <a:ext cx="2736304" cy="2446066"/>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679219" y="2745735"/>
            <a:ext cx="3722829" cy="2481886"/>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79894" y="3974630"/>
            <a:ext cx="4115318" cy="2743545"/>
          </a:xfrm>
          <a:prstGeom prst="rect">
            <a:avLst/>
          </a:prstGeom>
        </p:spPr>
      </p:pic>
      <p:sp>
        <p:nvSpPr>
          <p:cNvPr id="9" name="TextBox 8"/>
          <p:cNvSpPr txBox="1"/>
          <p:nvPr/>
        </p:nvSpPr>
        <p:spPr>
          <a:xfrm>
            <a:off x="3340993" y="1589569"/>
            <a:ext cx="3096344" cy="369332"/>
          </a:xfrm>
          <a:prstGeom prst="rect">
            <a:avLst/>
          </a:prstGeom>
          <a:noFill/>
        </p:spPr>
        <p:txBody>
          <a:bodyPr wrap="square" rtlCol="0">
            <a:spAutoFit/>
          </a:bodyPr>
          <a:lstStyle/>
          <a:p>
            <a:pPr algn="ctr"/>
            <a:r>
              <a:rPr lang="ru-RU" b="1" dirty="0" smtClean="0">
                <a:solidFill>
                  <a:srgbClr val="FF0000"/>
                </a:solidFill>
              </a:rPr>
              <a:t>Расчистка трассы</a:t>
            </a:r>
            <a:endParaRPr lang="ru-RU" b="1" dirty="0">
              <a:solidFill>
                <a:srgbClr val="FF0000"/>
              </a:solidFill>
            </a:endParaRPr>
          </a:p>
        </p:txBody>
      </p:sp>
      <p:sp>
        <p:nvSpPr>
          <p:cNvPr id="10" name="TextBox 9"/>
          <p:cNvSpPr txBox="1"/>
          <p:nvPr/>
        </p:nvSpPr>
        <p:spPr>
          <a:xfrm>
            <a:off x="179894" y="3179929"/>
            <a:ext cx="3572334" cy="646331"/>
          </a:xfrm>
          <a:prstGeom prst="rect">
            <a:avLst/>
          </a:prstGeom>
          <a:noFill/>
        </p:spPr>
        <p:txBody>
          <a:bodyPr wrap="square" rtlCol="0">
            <a:spAutoFit/>
          </a:bodyPr>
          <a:lstStyle/>
          <a:p>
            <a:pPr algn="ctr"/>
            <a:r>
              <a:rPr lang="ru-RU" b="1" dirty="0" smtClean="0">
                <a:solidFill>
                  <a:srgbClr val="FF0000"/>
                </a:solidFill>
              </a:rPr>
              <a:t>Определение </a:t>
            </a:r>
          </a:p>
          <a:p>
            <a:pPr algn="ctr"/>
            <a:r>
              <a:rPr lang="ru-RU" b="1" dirty="0" smtClean="0">
                <a:solidFill>
                  <a:srgbClr val="FF0000"/>
                </a:solidFill>
              </a:rPr>
              <a:t>маршрута трассы </a:t>
            </a:r>
            <a:endParaRPr lang="ru-RU" b="1" dirty="0">
              <a:solidFill>
                <a:srgbClr val="FF0000"/>
              </a:solidFill>
            </a:endParaRPr>
          </a:p>
        </p:txBody>
      </p:sp>
      <p:pic>
        <p:nvPicPr>
          <p:cNvPr id="11" name="Рисунок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79586" y="839564"/>
            <a:ext cx="3148564" cy="236142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351652" y="784363"/>
            <a:ext cx="4824536" cy="432048"/>
          </a:xfrm>
        </p:spPr>
        <p:txBody>
          <a:bodyPr>
            <a:normAutofit/>
          </a:bodyPr>
          <a:lstStyle/>
          <a:p>
            <a:r>
              <a:rPr lang="ru-RU" sz="2000" b="1" dirty="0" smtClean="0">
                <a:solidFill>
                  <a:srgbClr val="FF0000"/>
                </a:solidFill>
              </a:rPr>
              <a:t>Оборудование мест отдыха</a:t>
            </a:r>
            <a:endParaRPr lang="ru-RU" sz="2000" b="1" dirty="0">
              <a:solidFill>
                <a:srgbClr val="FF0000"/>
              </a:solidFill>
            </a:endParaRPr>
          </a:p>
        </p:txBody>
      </p:sp>
      <p:sp>
        <p:nvSpPr>
          <p:cNvPr id="4" name="Заголовок 1"/>
          <p:cNvSpPr txBox="1">
            <a:spLocks/>
          </p:cNvSpPr>
          <p:nvPr/>
        </p:nvSpPr>
        <p:spPr>
          <a:xfrm>
            <a:off x="2051720" y="188640"/>
            <a:ext cx="5708060" cy="554909"/>
          </a:xfrm>
          <a:prstGeom prst="rect">
            <a:avLst/>
          </a:prstGeom>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none" spc="0" normalizeH="0" baseline="0" noProof="0" dirty="0" smtClean="0">
                <a:ln>
                  <a:noFill/>
                </a:ln>
                <a:solidFill>
                  <a:srgbClr val="002060"/>
                </a:solidFill>
                <a:effectLst/>
                <a:uLnTx/>
                <a:uFillTx/>
                <a:latin typeface="+mj-lt"/>
                <a:ea typeface="+mj-ea"/>
                <a:cs typeface="+mj-cs"/>
              </a:rPr>
              <a:t>Как все начиналось</a:t>
            </a: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86446" y="1285860"/>
            <a:ext cx="2991612" cy="2243709"/>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62599" y="4509120"/>
            <a:ext cx="1653648" cy="2204864"/>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635896" y="4437637"/>
            <a:ext cx="1716655" cy="2288873"/>
          </a:xfrm>
          <a:prstGeom prst="rect">
            <a:avLst/>
          </a:prstGeom>
        </p:spPr>
      </p:pic>
      <p:pic>
        <p:nvPicPr>
          <p:cNvPr id="10" name="Рисунок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85786" y="2143116"/>
            <a:ext cx="1707654" cy="2276872"/>
          </a:xfrm>
          <a:prstGeom prst="rect">
            <a:avLst/>
          </a:prstGeom>
        </p:spPr>
      </p:pic>
      <p:pic>
        <p:nvPicPr>
          <p:cNvPr id="2" name="Рисунок 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28596" y="285728"/>
            <a:ext cx="2316444" cy="1737333"/>
          </a:xfrm>
          <a:prstGeom prst="rect">
            <a:avLst/>
          </a:prstGeom>
        </p:spPr>
      </p:pic>
      <p:pic>
        <p:nvPicPr>
          <p:cNvPr id="11" name="Рисунок 10" descr="IMG_20211219_121928 (2).jpg"/>
          <p:cNvPicPr>
            <a:picLocks noChangeAspect="1"/>
          </p:cNvPicPr>
          <p:nvPr/>
        </p:nvPicPr>
        <p:blipFill>
          <a:blip r:embed="rId7" cstate="print"/>
          <a:stretch>
            <a:fillRect/>
          </a:stretch>
        </p:blipFill>
        <p:spPr>
          <a:xfrm rot="5400000">
            <a:off x="2833675" y="1595426"/>
            <a:ext cx="3048021" cy="2286016"/>
          </a:xfrm>
          <a:prstGeom prst="rect">
            <a:avLst/>
          </a:prstGeom>
        </p:spPr>
      </p:pic>
      <p:pic>
        <p:nvPicPr>
          <p:cNvPr id="12" name="Рисунок 11" descr="IMG_20211219_125717.jpg"/>
          <p:cNvPicPr>
            <a:picLocks noChangeAspect="1"/>
          </p:cNvPicPr>
          <p:nvPr/>
        </p:nvPicPr>
        <p:blipFill>
          <a:blip r:embed="rId8" cstate="print"/>
          <a:srcRect l="9615" r="9614"/>
          <a:stretch>
            <a:fillRect/>
          </a:stretch>
        </p:blipFill>
        <p:spPr>
          <a:xfrm rot="5400000">
            <a:off x="5965025" y="3750487"/>
            <a:ext cx="3000396" cy="278605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71600" y="3886200"/>
            <a:ext cx="6296744" cy="622920"/>
          </a:xfrm>
        </p:spPr>
        <p:txBody>
          <a:bodyPr/>
          <a:lstStyle/>
          <a:p>
            <a:r>
              <a:rPr lang="ru-RU" dirty="0" smtClean="0"/>
              <a:t>Вставка фото со страниц газеты</a:t>
            </a:r>
            <a:endParaRPr lang="ru-RU" dirty="0"/>
          </a:p>
        </p:txBody>
      </p:sp>
      <p:sp>
        <p:nvSpPr>
          <p:cNvPr id="4" name="Заголовок 1"/>
          <p:cNvSpPr txBox="1">
            <a:spLocks/>
          </p:cNvSpPr>
          <p:nvPr/>
        </p:nvSpPr>
        <p:spPr>
          <a:xfrm>
            <a:off x="2000231" y="216959"/>
            <a:ext cx="7101435" cy="547669"/>
          </a:xfrm>
          <a:prstGeom prst="rect">
            <a:avLst/>
          </a:prstGeom>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none" spc="0" normalizeH="0" baseline="0" noProof="0" dirty="0" smtClean="0">
                <a:ln>
                  <a:noFill/>
                </a:ln>
                <a:solidFill>
                  <a:srgbClr val="002060"/>
                </a:solidFill>
                <a:effectLst/>
                <a:uLnTx/>
                <a:uFillTx/>
                <a:latin typeface="+mj-lt"/>
                <a:ea typeface="+mj-ea"/>
                <a:cs typeface="+mj-cs"/>
              </a:rPr>
              <a:t>Освещение проекта в СМИ</a:t>
            </a:r>
          </a:p>
        </p:txBody>
      </p:sp>
      <p:pic>
        <p:nvPicPr>
          <p:cNvPr id="5" name="Рисунок 4"/>
          <p:cNvPicPr>
            <a:picLocks noChangeAspect="1"/>
          </p:cNvPicPr>
          <p:nvPr/>
        </p:nvPicPr>
        <p:blipFill rotWithShape="1">
          <a:blip r:embed="rId2" cstate="print">
            <a:extLst>
              <a:ext uri="{28A0092B-C50C-407E-A947-70E740481C1C}">
                <a14:useLocalDpi xmlns:a14="http://schemas.microsoft.com/office/drawing/2010/main" xmlns="" val="0"/>
              </a:ext>
            </a:extLst>
          </a:blip>
          <a:srcRect l="4310" t="3905" r="6012" b="5523"/>
          <a:stretch/>
        </p:blipFill>
        <p:spPr>
          <a:xfrm>
            <a:off x="3668202" y="1772816"/>
            <a:ext cx="3510681" cy="5015259"/>
          </a:xfrm>
          <a:prstGeom prst="rect">
            <a:avLst/>
          </a:prstGeom>
        </p:spPr>
      </p:pic>
      <p:pic>
        <p:nvPicPr>
          <p:cNvPr id="6" name="Рисунок 5"/>
          <p:cNvPicPr>
            <a:picLocks noChangeAspect="1"/>
          </p:cNvPicPr>
          <p:nvPr/>
        </p:nvPicPr>
        <p:blipFill rotWithShape="1">
          <a:blip r:embed="rId3" cstate="print">
            <a:extLst>
              <a:ext uri="{28A0092B-C50C-407E-A947-70E740481C1C}">
                <a14:useLocalDpi xmlns:a14="http://schemas.microsoft.com/office/drawing/2010/main" xmlns="" val="0"/>
              </a:ext>
            </a:extLst>
          </a:blip>
          <a:srcRect l="2847" t="3402" r="48792" b="3005"/>
          <a:stretch/>
        </p:blipFill>
        <p:spPr>
          <a:xfrm>
            <a:off x="7272913" y="1772816"/>
            <a:ext cx="1828754" cy="5006132"/>
          </a:xfrm>
          <a:prstGeom prst="rect">
            <a:avLst/>
          </a:prstGeom>
        </p:spPr>
      </p:pic>
      <p:pic>
        <p:nvPicPr>
          <p:cNvPr id="8" name="Рисунок 7"/>
          <p:cNvPicPr>
            <a:picLocks noChangeAspect="1"/>
          </p:cNvPicPr>
          <p:nvPr/>
        </p:nvPicPr>
        <p:blipFill>
          <a:blip r:embed="rId4"/>
          <a:stretch>
            <a:fillRect/>
          </a:stretch>
        </p:blipFill>
        <p:spPr>
          <a:xfrm>
            <a:off x="107504" y="216958"/>
            <a:ext cx="2241406" cy="2237685"/>
          </a:xfrm>
          <a:prstGeom prst="rect">
            <a:avLst/>
          </a:prstGeom>
        </p:spPr>
      </p:pic>
      <p:pic>
        <p:nvPicPr>
          <p:cNvPr id="2" name="Рисунок 1"/>
          <p:cNvPicPr>
            <a:picLocks noChangeAspect="1"/>
          </p:cNvPicPr>
          <p:nvPr/>
        </p:nvPicPr>
        <p:blipFill rotWithShape="1">
          <a:blip r:embed="rId5" cstate="print">
            <a:extLst>
              <a:ext uri="{28A0092B-C50C-407E-A947-70E740481C1C}">
                <a14:useLocalDpi xmlns:a14="http://schemas.microsoft.com/office/drawing/2010/main" xmlns="" val="0"/>
              </a:ext>
            </a:extLst>
          </a:blip>
          <a:srcRect l="4359" t="3001" r="4395" b="3987"/>
          <a:stretch/>
        </p:blipFill>
        <p:spPr>
          <a:xfrm>
            <a:off x="104566" y="1772816"/>
            <a:ext cx="3463002" cy="4993165"/>
          </a:xfrm>
          <a:prstGeom prst="rect">
            <a:avLst/>
          </a:prstGeom>
        </p:spPr>
      </p:pic>
      <p:sp>
        <p:nvSpPr>
          <p:cNvPr id="9" name="TextBox 8"/>
          <p:cNvSpPr txBox="1"/>
          <p:nvPr/>
        </p:nvSpPr>
        <p:spPr>
          <a:xfrm>
            <a:off x="2000232" y="764704"/>
            <a:ext cx="7143767" cy="923330"/>
          </a:xfrm>
          <a:prstGeom prst="rect">
            <a:avLst/>
          </a:prstGeom>
          <a:noFill/>
        </p:spPr>
        <p:txBody>
          <a:bodyPr wrap="square" rtlCol="0">
            <a:spAutoFit/>
          </a:bodyPr>
          <a:lstStyle/>
          <a:p>
            <a:pPr algn="r"/>
            <a:r>
              <a:rPr lang="ru-RU" b="1" dirty="0" smtClean="0">
                <a:solidFill>
                  <a:srgbClr val="C00000"/>
                </a:solidFill>
              </a:rPr>
              <a:t>В общественно-политическом издании «Ачитская газета», одноименных группах в социальных сетях </a:t>
            </a:r>
            <a:r>
              <a:rPr lang="ru-RU" b="1" dirty="0" err="1" smtClean="0">
                <a:solidFill>
                  <a:srgbClr val="C00000"/>
                </a:solidFill>
              </a:rPr>
              <a:t>ВКонтакте</a:t>
            </a:r>
            <a:r>
              <a:rPr lang="ru-RU" b="1" dirty="0" smtClean="0">
                <a:solidFill>
                  <a:srgbClr val="C00000"/>
                </a:solidFill>
              </a:rPr>
              <a:t> и Одноклассники, на сайте </a:t>
            </a:r>
            <a:r>
              <a:rPr lang="en-US" b="1" dirty="0" err="1" smtClean="0">
                <a:solidFill>
                  <a:srgbClr val="C00000"/>
                </a:solidFill>
              </a:rPr>
              <a:t>achit</a:t>
            </a:r>
            <a:r>
              <a:rPr lang="ru-RU" b="1" dirty="0" smtClean="0">
                <a:solidFill>
                  <a:srgbClr val="C00000"/>
                </a:solidFill>
              </a:rPr>
              <a:t>-</a:t>
            </a:r>
            <a:r>
              <a:rPr lang="en-US" b="1" dirty="0" err="1" smtClean="0">
                <a:solidFill>
                  <a:srgbClr val="C00000"/>
                </a:solidFill>
              </a:rPr>
              <a:t>news.ru</a:t>
            </a:r>
            <a:r>
              <a:rPr lang="ru-RU" b="1" dirty="0" smtClean="0">
                <a:solidFill>
                  <a:srgbClr val="C00000"/>
                </a:solidFill>
              </a:rPr>
              <a:t>.</a:t>
            </a:r>
            <a:endParaRPr lang="ru-RU" b="1" dirty="0">
              <a:solidFill>
                <a:srgbClr val="C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000232" y="214291"/>
            <a:ext cx="6964256" cy="478405"/>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none" spc="0" normalizeH="0" baseline="0" noProof="0" dirty="0" smtClean="0">
                <a:ln>
                  <a:noFill/>
                </a:ln>
                <a:solidFill>
                  <a:srgbClr val="002060"/>
                </a:solidFill>
                <a:effectLst/>
                <a:uLnTx/>
                <a:uFillTx/>
                <a:latin typeface="+mj-lt"/>
                <a:ea typeface="+mj-ea"/>
                <a:cs typeface="+mj-cs"/>
              </a:rPr>
              <a:t>Освещение проекта в СМИ</a:t>
            </a:r>
          </a:p>
        </p:txBody>
      </p:sp>
      <p:pic>
        <p:nvPicPr>
          <p:cNvPr id="8" name="Рисунок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563888" y="877297"/>
            <a:ext cx="5400600" cy="5792063"/>
          </a:xfrm>
          <a:prstGeom prst="rect">
            <a:avLst/>
          </a:prstGeom>
        </p:spPr>
      </p:pic>
      <p:pic>
        <p:nvPicPr>
          <p:cNvPr id="9" name="Рисунок 8"/>
          <p:cNvPicPr>
            <a:picLocks noChangeAspect="1"/>
          </p:cNvPicPr>
          <p:nvPr/>
        </p:nvPicPr>
        <p:blipFill>
          <a:blip r:embed="rId4"/>
          <a:stretch>
            <a:fillRect/>
          </a:stretch>
        </p:blipFill>
        <p:spPr>
          <a:xfrm>
            <a:off x="263147" y="214291"/>
            <a:ext cx="1905000" cy="2066925"/>
          </a:xfrm>
          <a:prstGeom prst="rect">
            <a:avLst/>
          </a:prstGeom>
        </p:spPr>
      </p:pic>
      <p:sp>
        <p:nvSpPr>
          <p:cNvPr id="10" name="TextBox 9"/>
          <p:cNvSpPr txBox="1"/>
          <p:nvPr/>
        </p:nvSpPr>
        <p:spPr>
          <a:xfrm>
            <a:off x="273075" y="2336027"/>
            <a:ext cx="2940701" cy="1200329"/>
          </a:xfrm>
          <a:prstGeom prst="rect">
            <a:avLst/>
          </a:prstGeom>
          <a:noFill/>
        </p:spPr>
        <p:txBody>
          <a:bodyPr wrap="square" rtlCol="0">
            <a:spAutoFit/>
          </a:bodyPr>
          <a:lstStyle/>
          <a:p>
            <a:r>
              <a:rPr lang="ru-RU" b="1" dirty="0" smtClean="0">
                <a:solidFill>
                  <a:srgbClr val="C00000"/>
                </a:solidFill>
              </a:rPr>
              <a:t>«Ачитская газета» №43 </a:t>
            </a:r>
            <a:r>
              <a:rPr lang="ru-RU" b="1" dirty="0">
                <a:solidFill>
                  <a:srgbClr val="C00000"/>
                </a:solidFill>
              </a:rPr>
              <a:t> от 28 октября 2021 </a:t>
            </a:r>
            <a:r>
              <a:rPr lang="ru-RU" b="1" dirty="0" smtClean="0">
                <a:solidFill>
                  <a:srgbClr val="C00000"/>
                </a:solidFill>
              </a:rPr>
              <a:t>года  (страница «Ветеран»)</a:t>
            </a:r>
            <a:br>
              <a:rPr lang="ru-RU" b="1" dirty="0" smtClean="0">
                <a:solidFill>
                  <a:srgbClr val="C00000"/>
                </a:solidFill>
              </a:rPr>
            </a:br>
            <a:endParaRPr lang="ru-RU" b="1" dirty="0">
              <a:solidFill>
                <a:srgbClr val="C00000"/>
              </a:solidFill>
            </a:endParaRPr>
          </a:p>
        </p:txBody>
      </p:sp>
      <p:pic>
        <p:nvPicPr>
          <p:cNvPr id="2" name="Рисунок 1"/>
          <p:cNvPicPr>
            <a:picLocks noChangeAspect="1"/>
          </p:cNvPicPr>
          <p:nvPr/>
        </p:nvPicPr>
        <p:blipFill rotWithShape="1">
          <a:blip r:embed="rId5" cstate="print">
            <a:extLst>
              <a:ext uri="{28A0092B-C50C-407E-A947-70E740481C1C}">
                <a14:useLocalDpi xmlns:a14="http://schemas.microsoft.com/office/drawing/2010/main" xmlns="" val="0"/>
              </a:ext>
            </a:extLst>
          </a:blip>
          <a:srcRect t="10912" b="9566"/>
          <a:stretch/>
        </p:blipFill>
        <p:spPr>
          <a:xfrm>
            <a:off x="263146" y="3317025"/>
            <a:ext cx="3156726" cy="3352335"/>
          </a:xfrm>
          <a:prstGeom prst="rect">
            <a:avLst/>
          </a:prstGeom>
        </p:spPr>
      </p:pic>
    </p:spTree>
    <p:extLst>
      <p:ext uri="{BB962C8B-B14F-4D97-AF65-F5344CB8AC3E}">
        <p14:creationId xmlns:p14="http://schemas.microsoft.com/office/powerpoint/2010/main" xmlns="" val="30748454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95203" y="6048939"/>
            <a:ext cx="2432581" cy="692429"/>
          </a:xfrm>
        </p:spPr>
        <p:txBody>
          <a:bodyPr>
            <a:noAutofit/>
          </a:bodyPr>
          <a:lstStyle/>
          <a:p>
            <a:r>
              <a:rPr lang="ru-RU" sz="1800" b="1" dirty="0" smtClean="0">
                <a:solidFill>
                  <a:srgbClr val="FF0000"/>
                </a:solidFill>
              </a:rPr>
              <a:t>На тропе здоровья вместе с внуками</a:t>
            </a:r>
            <a:endParaRPr lang="ru-RU" sz="1800" b="1" dirty="0">
              <a:solidFill>
                <a:srgbClr val="FF0000"/>
              </a:solidFill>
            </a:endParaRPr>
          </a:p>
        </p:txBody>
      </p:sp>
      <p:sp>
        <p:nvSpPr>
          <p:cNvPr id="4" name="Заголовок 1"/>
          <p:cNvSpPr txBox="1">
            <a:spLocks/>
          </p:cNvSpPr>
          <p:nvPr/>
        </p:nvSpPr>
        <p:spPr>
          <a:xfrm>
            <a:off x="2000232" y="214291"/>
            <a:ext cx="5786478" cy="714379"/>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none" spc="0" normalizeH="0" baseline="0" noProof="0" dirty="0" smtClean="0">
                <a:ln>
                  <a:noFill/>
                </a:ln>
                <a:solidFill>
                  <a:srgbClr val="002060"/>
                </a:solidFill>
                <a:effectLst/>
                <a:uLnTx/>
                <a:uFillTx/>
                <a:latin typeface="+mj-lt"/>
                <a:ea typeface="+mj-ea"/>
                <a:cs typeface="+mj-cs"/>
              </a:rPr>
              <a:t>Организация мероприятий</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0391" y="882338"/>
            <a:ext cx="2699792" cy="2024844"/>
          </a:xfrm>
          <a:prstGeom prst="rect">
            <a:avLst/>
          </a:prstGeom>
        </p:spPr>
      </p:pic>
      <p:pic>
        <p:nvPicPr>
          <p:cNvPr id="7" name="Рисунок 6"/>
          <p:cNvPicPr>
            <a:picLocks noChangeAspect="1"/>
          </p:cNvPicPr>
          <p:nvPr/>
        </p:nvPicPr>
        <p:blipFill rotWithShape="1">
          <a:blip r:embed="rId3" cstate="print">
            <a:extLst>
              <a:ext uri="{28A0092B-C50C-407E-A947-70E740481C1C}">
                <a14:useLocalDpi xmlns:a14="http://schemas.microsoft.com/office/drawing/2010/main" xmlns="" val="0"/>
              </a:ext>
            </a:extLst>
          </a:blip>
          <a:srcRect l="21605" r="17281"/>
          <a:stretch/>
        </p:blipFill>
        <p:spPr>
          <a:xfrm>
            <a:off x="353742" y="3568150"/>
            <a:ext cx="2031916" cy="2493598"/>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48277" y="4437112"/>
            <a:ext cx="2887895" cy="2189137"/>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045029" y="4447262"/>
            <a:ext cx="2905316" cy="2178987"/>
          </a:xfrm>
          <a:prstGeom prst="rect">
            <a:avLst/>
          </a:prstGeom>
        </p:spPr>
      </p:pic>
      <p:pic>
        <p:nvPicPr>
          <p:cNvPr id="10" name="Рисунок 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971527" y="882338"/>
            <a:ext cx="3995936" cy="2996952"/>
          </a:xfrm>
          <a:prstGeom prst="rect">
            <a:avLst/>
          </a:prstGeom>
        </p:spPr>
      </p:pic>
      <p:sp>
        <p:nvSpPr>
          <p:cNvPr id="12" name="Подзаголовок 2"/>
          <p:cNvSpPr txBox="1">
            <a:spLocks/>
          </p:cNvSpPr>
          <p:nvPr/>
        </p:nvSpPr>
        <p:spPr>
          <a:xfrm>
            <a:off x="3971527" y="3879290"/>
            <a:ext cx="3780152" cy="46028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ru-RU" sz="1800" b="1" dirty="0" smtClean="0">
                <a:solidFill>
                  <a:srgbClr val="FF0000"/>
                </a:solidFill>
              </a:rPr>
              <a:t>Вручение знаков  отличия  ГТО</a:t>
            </a:r>
            <a:endParaRPr lang="ru-RU" sz="1800" b="1" dirty="0">
              <a:solidFill>
                <a:srgbClr val="FF0000"/>
              </a:solidFill>
            </a:endParaRPr>
          </a:p>
        </p:txBody>
      </p:sp>
      <p:sp>
        <p:nvSpPr>
          <p:cNvPr id="16" name="Подзаголовок 2"/>
          <p:cNvSpPr txBox="1">
            <a:spLocks/>
          </p:cNvSpPr>
          <p:nvPr/>
        </p:nvSpPr>
        <p:spPr>
          <a:xfrm>
            <a:off x="195203" y="2888530"/>
            <a:ext cx="3056384" cy="35260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ru-RU" sz="1800" b="1" dirty="0" smtClean="0">
                <a:solidFill>
                  <a:srgbClr val="FF0000"/>
                </a:solidFill>
              </a:rPr>
              <a:t>Участники мастер- класса по лечебной физкультуре</a:t>
            </a:r>
            <a:endParaRPr lang="ru-RU" sz="1800" b="1"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530623" y="57445"/>
            <a:ext cx="8001056" cy="646330"/>
          </a:xfrm>
          <a:prstGeom prst="rect">
            <a:avLst/>
          </a:prstGeom>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none" spc="0" normalizeH="0" baseline="0" noProof="0" dirty="0" smtClean="0">
                <a:ln>
                  <a:noFill/>
                </a:ln>
                <a:solidFill>
                  <a:srgbClr val="002060"/>
                </a:solidFill>
                <a:effectLst/>
                <a:uLnTx/>
                <a:uFillTx/>
                <a:latin typeface="+mj-lt"/>
                <a:ea typeface="+mj-ea"/>
                <a:cs typeface="+mj-cs"/>
              </a:rPr>
              <a:t>Масштабирование проекта на другие территории</a:t>
            </a:r>
          </a:p>
        </p:txBody>
      </p:sp>
      <p:pic>
        <p:nvPicPr>
          <p:cNvPr id="5" name="Рисунок 4" descr="IMG-20211116-WA0014.jpg"/>
          <p:cNvPicPr>
            <a:picLocks noChangeAspect="1"/>
          </p:cNvPicPr>
          <p:nvPr/>
        </p:nvPicPr>
        <p:blipFill>
          <a:blip r:embed="rId2"/>
          <a:stretch>
            <a:fillRect/>
          </a:stretch>
        </p:blipFill>
        <p:spPr>
          <a:xfrm>
            <a:off x="3257519" y="3742033"/>
            <a:ext cx="2235039" cy="2980052"/>
          </a:xfrm>
          <a:prstGeom prst="rect">
            <a:avLst/>
          </a:prstGeom>
        </p:spPr>
      </p:pic>
      <p:sp>
        <p:nvSpPr>
          <p:cNvPr id="6" name="TextBox 5"/>
          <p:cNvSpPr txBox="1"/>
          <p:nvPr/>
        </p:nvSpPr>
        <p:spPr>
          <a:xfrm flipH="1">
            <a:off x="3467343" y="5959383"/>
            <a:ext cx="4050429" cy="646331"/>
          </a:xfrm>
          <a:prstGeom prst="rect">
            <a:avLst/>
          </a:prstGeom>
          <a:noFill/>
        </p:spPr>
        <p:txBody>
          <a:bodyPr wrap="square" rtlCol="0">
            <a:spAutoFit/>
          </a:bodyPr>
          <a:lstStyle/>
          <a:p>
            <a:r>
              <a:rPr lang="ru-RU" dirty="0" smtClean="0">
                <a:solidFill>
                  <a:schemeClr val="bg1"/>
                </a:solidFill>
              </a:rPr>
              <a:t>Тропа здоровья </a:t>
            </a:r>
          </a:p>
          <a:p>
            <a:r>
              <a:rPr lang="ru-RU" dirty="0" smtClean="0">
                <a:solidFill>
                  <a:schemeClr val="bg1"/>
                </a:solidFill>
              </a:rPr>
              <a:t>в с. Карги</a:t>
            </a:r>
            <a:endParaRPr lang="ru-RU" dirty="0">
              <a:solidFill>
                <a:schemeClr val="bg1"/>
              </a:solidFill>
            </a:endParaRPr>
          </a:p>
        </p:txBody>
      </p:sp>
      <p:pic>
        <p:nvPicPr>
          <p:cNvPr id="8" name="Рисунок 7" descr="IMG-20211216-WA0004.jpg"/>
          <p:cNvPicPr>
            <a:picLocks noChangeAspect="1"/>
          </p:cNvPicPr>
          <p:nvPr/>
        </p:nvPicPr>
        <p:blipFill>
          <a:blip r:embed="rId3"/>
          <a:stretch>
            <a:fillRect/>
          </a:stretch>
        </p:blipFill>
        <p:spPr>
          <a:xfrm>
            <a:off x="432608" y="3606290"/>
            <a:ext cx="2357454" cy="3143272"/>
          </a:xfrm>
          <a:prstGeom prst="rect">
            <a:avLst/>
          </a:prstGeom>
        </p:spPr>
      </p:pic>
      <p:sp>
        <p:nvSpPr>
          <p:cNvPr id="9" name="TextBox 8"/>
          <p:cNvSpPr txBox="1"/>
          <p:nvPr/>
        </p:nvSpPr>
        <p:spPr>
          <a:xfrm>
            <a:off x="530623" y="6017171"/>
            <a:ext cx="2071702" cy="646331"/>
          </a:xfrm>
          <a:prstGeom prst="rect">
            <a:avLst/>
          </a:prstGeom>
          <a:noFill/>
        </p:spPr>
        <p:txBody>
          <a:bodyPr wrap="square" rtlCol="0">
            <a:spAutoFit/>
          </a:bodyPr>
          <a:lstStyle/>
          <a:p>
            <a:r>
              <a:rPr lang="ru-RU" dirty="0" smtClean="0">
                <a:solidFill>
                  <a:schemeClr val="bg1"/>
                </a:solidFill>
              </a:rPr>
              <a:t>Тропа здоровья</a:t>
            </a:r>
          </a:p>
          <a:p>
            <a:r>
              <a:rPr lang="ru-RU" dirty="0" smtClean="0">
                <a:solidFill>
                  <a:schemeClr val="bg1"/>
                </a:solidFill>
              </a:rPr>
              <a:t> в д. Давыдкова</a:t>
            </a:r>
            <a:endParaRPr lang="ru-RU" dirty="0">
              <a:solidFill>
                <a:schemeClr val="bg1"/>
              </a:solidFill>
            </a:endParaRPr>
          </a:p>
        </p:txBody>
      </p:sp>
      <p:sp>
        <p:nvSpPr>
          <p:cNvPr id="2" name="AutoShape 2" descr="1639752907386.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1639752907386.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6" descr="1639752907386.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Рисунок 11"/>
          <p:cNvPicPr>
            <a:picLocks noChangeAspect="1"/>
          </p:cNvPicPr>
          <p:nvPr/>
        </p:nvPicPr>
        <p:blipFill rotWithShape="1">
          <a:blip r:embed="rId4" cstate="print">
            <a:extLst>
              <a:ext uri="{28A0092B-C50C-407E-A947-70E740481C1C}">
                <a14:useLocalDpi xmlns:a14="http://schemas.microsoft.com/office/drawing/2010/main" xmlns="" val="0"/>
              </a:ext>
            </a:extLst>
          </a:blip>
          <a:srcRect l="27002" t="12060" r="21995"/>
          <a:stretch/>
        </p:blipFill>
        <p:spPr>
          <a:xfrm>
            <a:off x="3116676" y="732581"/>
            <a:ext cx="2528337" cy="2873709"/>
          </a:xfrm>
          <a:prstGeom prst="rect">
            <a:avLst/>
          </a:prstGeom>
        </p:spPr>
      </p:pic>
      <p:pic>
        <p:nvPicPr>
          <p:cNvPr id="1036" name="Picture 12" descr="https://i.mycdn.me/i?r=AzEPZsRbOZEKgBhR0XGMT1Rk3nJOrbCB_VjqJcfajPbYeqaKTM5SRkZCeTgDn6uOyic"/>
          <p:cNvPicPr>
            <a:picLocks noChangeAspect="1" noChangeArrowheads="1"/>
          </p:cNvPicPr>
          <p:nvPr/>
        </p:nvPicPr>
        <p:blipFill rotWithShape="1">
          <a:blip r:embed="rId5">
            <a:extLst>
              <a:ext uri="{28A0092B-C50C-407E-A947-70E740481C1C}">
                <a14:useLocalDpi xmlns:a14="http://schemas.microsoft.com/office/drawing/2010/main" xmlns="" val="0"/>
              </a:ext>
            </a:extLst>
          </a:blip>
          <a:srcRect l="7201" t="7481" r="19443" b="-1421"/>
          <a:stretch/>
        </p:blipFill>
        <p:spPr bwMode="auto">
          <a:xfrm>
            <a:off x="6246716" y="776649"/>
            <a:ext cx="2224927" cy="2849249"/>
          </a:xfrm>
          <a:prstGeom prst="rect">
            <a:avLst/>
          </a:prstGeom>
          <a:noFill/>
          <a:extLst>
            <a:ext uri="{909E8E84-426E-40DD-AFC4-6F175D3DCCD1}">
              <a14:hiddenFill xmlns:a14="http://schemas.microsoft.com/office/drawing/2010/main" xmlns="">
                <a:solidFill>
                  <a:srgbClr val="FFFFFF"/>
                </a:solidFill>
              </a14:hiddenFill>
            </a:ext>
          </a:extLst>
        </p:spPr>
      </p:pic>
      <p:pic>
        <p:nvPicPr>
          <p:cNvPr id="1038" name="Picture 14" descr="https://i.mycdn.me/i?r=AyH4iRPQ2q0otWIFepML2LxRd2SdPQvsezXaLCInEcuDK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77755" y="645794"/>
            <a:ext cx="2106564" cy="2808752"/>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Рисунок 14"/>
          <p:cNvPicPr>
            <a:picLocks noChangeAspect="1"/>
          </p:cNvPicPr>
          <p:nvPr/>
        </p:nvPicPr>
        <p:blipFill rotWithShape="1">
          <a:blip r:embed="rId7" cstate="print"/>
          <a:srcRect l="-220" t="2970" r="1981" b="-216"/>
          <a:stretch/>
        </p:blipFill>
        <p:spPr>
          <a:xfrm>
            <a:off x="5645013" y="3849624"/>
            <a:ext cx="3384830" cy="2512966"/>
          </a:xfrm>
          <a:prstGeom prst="rect">
            <a:avLst/>
          </a:prstGeom>
        </p:spPr>
      </p:pic>
      <p:sp>
        <p:nvSpPr>
          <p:cNvPr id="16" name="TextBox 15"/>
          <p:cNvSpPr txBox="1"/>
          <p:nvPr/>
        </p:nvSpPr>
        <p:spPr>
          <a:xfrm>
            <a:off x="5821059" y="6383053"/>
            <a:ext cx="3208784" cy="369332"/>
          </a:xfrm>
          <a:prstGeom prst="rect">
            <a:avLst/>
          </a:prstGeom>
          <a:noFill/>
        </p:spPr>
        <p:txBody>
          <a:bodyPr wrap="square" rtlCol="0">
            <a:spAutoFit/>
          </a:bodyPr>
          <a:lstStyle/>
          <a:p>
            <a:r>
              <a:rPr lang="ru-RU" b="1" dirty="0" smtClean="0"/>
              <a:t>Тропа здоровья в д. Лямпа</a:t>
            </a:r>
            <a:endParaRPr lang="ru-RU" b="1" dirty="0"/>
          </a:p>
        </p:txBody>
      </p:sp>
      <p:sp>
        <p:nvSpPr>
          <p:cNvPr id="13" name="TextBox 12"/>
          <p:cNvSpPr txBox="1"/>
          <p:nvPr/>
        </p:nvSpPr>
        <p:spPr>
          <a:xfrm>
            <a:off x="2390628" y="2958780"/>
            <a:ext cx="4968552" cy="369332"/>
          </a:xfrm>
          <a:prstGeom prst="rect">
            <a:avLst/>
          </a:prstGeom>
          <a:noFill/>
        </p:spPr>
        <p:txBody>
          <a:bodyPr wrap="square" rtlCol="0">
            <a:spAutoFit/>
          </a:bodyPr>
          <a:lstStyle/>
          <a:p>
            <a:r>
              <a:rPr lang="ru-RU" b="1" dirty="0" smtClean="0"/>
              <a:t>Тропа здоровья  в с. Афанасьевское</a:t>
            </a:r>
            <a:endParaRPr lang="ru-RU"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03848" y="928670"/>
            <a:ext cx="5725870" cy="3940490"/>
          </a:xfrm>
        </p:spPr>
        <p:txBody>
          <a:bodyPr anchor="t">
            <a:normAutofit fontScale="90000"/>
          </a:bodyPr>
          <a:lstStyle/>
          <a:p>
            <a:pPr algn="l"/>
            <a:r>
              <a:rPr lang="ru-RU" sz="2000" b="1" dirty="0" smtClean="0">
                <a:solidFill>
                  <a:srgbClr val="002060"/>
                </a:solidFill>
                <a:latin typeface="+mn-lt"/>
              </a:rPr>
              <a:t>1949 года рождения, проживает в </a:t>
            </a:r>
            <a:r>
              <a:rPr lang="ru-RU" sz="2000" b="1" dirty="0" err="1" smtClean="0">
                <a:solidFill>
                  <a:srgbClr val="002060"/>
                </a:solidFill>
                <a:latin typeface="+mn-lt"/>
              </a:rPr>
              <a:t>пгт</a:t>
            </a:r>
            <a:r>
              <a:rPr lang="ru-RU" sz="2000" b="1" dirty="0" smtClean="0">
                <a:solidFill>
                  <a:srgbClr val="002060"/>
                </a:solidFill>
                <a:latin typeface="+mn-lt"/>
              </a:rPr>
              <a:t>.  Ачит, образование высшее,  ведёт большую работу по здоровому образу жизни, особенно среди женщин пожилого возраста,  личным примером доказывая, что и в 72 года спорт - норма жизни. </a:t>
            </a:r>
            <a:br>
              <a:rPr lang="ru-RU" sz="2000" b="1" dirty="0" smtClean="0">
                <a:solidFill>
                  <a:srgbClr val="002060"/>
                </a:solidFill>
                <a:latin typeface="+mn-lt"/>
              </a:rPr>
            </a:br>
            <a:r>
              <a:rPr lang="ru-RU" sz="2000" b="1" dirty="0" smtClean="0">
                <a:solidFill>
                  <a:srgbClr val="002060"/>
                </a:solidFill>
                <a:latin typeface="+mn-lt"/>
              </a:rPr>
              <a:t/>
            </a:r>
            <a:br>
              <a:rPr lang="ru-RU" sz="2000" b="1" dirty="0" smtClean="0">
                <a:solidFill>
                  <a:srgbClr val="002060"/>
                </a:solidFill>
                <a:latin typeface="+mn-lt"/>
              </a:rPr>
            </a:br>
            <a:r>
              <a:rPr lang="ru-RU" sz="2000" b="1" dirty="0" smtClean="0">
                <a:solidFill>
                  <a:srgbClr val="002060"/>
                </a:solidFill>
                <a:latin typeface="+mn-lt"/>
              </a:rPr>
              <a:t>В её потфолио  более 40 грамот за первые места в старшей возрастной группе за участие в «Кроссе наций», «Лыжне России», традиционной первомайской легкоатлетической  эстафете, спартакиаде ветеранов и пенсионеров Ачитского городского округа, в районном туристическом слёте «Возраст не помеха».</a:t>
            </a:r>
            <a:br>
              <a:rPr lang="ru-RU" sz="2000" b="1" dirty="0" smtClean="0">
                <a:solidFill>
                  <a:srgbClr val="002060"/>
                </a:solidFill>
                <a:latin typeface="+mn-lt"/>
              </a:rPr>
            </a:br>
            <a:r>
              <a:rPr lang="ru-RU" sz="2000" b="1" dirty="0" smtClean="0">
                <a:solidFill>
                  <a:srgbClr val="002060"/>
                </a:solidFill>
                <a:latin typeface="+mn-lt"/>
              </a:rPr>
              <a:t> </a:t>
            </a:r>
            <a:r>
              <a:rPr lang="ru-RU" sz="2400" b="1" dirty="0" smtClean="0">
                <a:solidFill>
                  <a:srgbClr val="002060"/>
                </a:solidFill>
                <a:latin typeface="+mn-lt"/>
              </a:rPr>
              <a:t/>
            </a:r>
            <a:br>
              <a:rPr lang="ru-RU" sz="2400" b="1" dirty="0" smtClean="0">
                <a:solidFill>
                  <a:srgbClr val="002060"/>
                </a:solidFill>
                <a:latin typeface="+mn-lt"/>
              </a:rPr>
            </a:br>
            <a:endParaRPr lang="ru-RU" sz="2400" b="1" dirty="0">
              <a:solidFill>
                <a:srgbClr val="002060"/>
              </a:solidFill>
              <a:latin typeface="+mn-lt"/>
            </a:endParaRPr>
          </a:p>
        </p:txBody>
      </p:sp>
      <p:pic>
        <p:nvPicPr>
          <p:cNvPr id="4" name="Рисунок 3" descr="IMG_20211212_132713.jpg"/>
          <p:cNvPicPr>
            <a:picLocks noChangeAspect="1"/>
          </p:cNvPicPr>
          <p:nvPr/>
        </p:nvPicPr>
        <p:blipFill rotWithShape="1">
          <a:blip r:embed="rId2" cstate="print"/>
          <a:srcRect l="12003" t="15459" r="5767" b="8942"/>
          <a:stretch/>
        </p:blipFill>
        <p:spPr>
          <a:xfrm>
            <a:off x="173004" y="985489"/>
            <a:ext cx="2927428" cy="3588462"/>
          </a:xfrm>
          <a:prstGeom prst="rect">
            <a:avLst/>
          </a:prstGeom>
        </p:spPr>
      </p:pic>
      <p:sp>
        <p:nvSpPr>
          <p:cNvPr id="7" name="TextBox 6"/>
          <p:cNvSpPr txBox="1"/>
          <p:nvPr/>
        </p:nvSpPr>
        <p:spPr>
          <a:xfrm>
            <a:off x="428596" y="285728"/>
            <a:ext cx="8358246" cy="523220"/>
          </a:xfrm>
          <a:prstGeom prst="rect">
            <a:avLst/>
          </a:prstGeom>
          <a:noFill/>
        </p:spPr>
        <p:txBody>
          <a:bodyPr wrap="square" rtlCol="0">
            <a:spAutoFit/>
          </a:bodyPr>
          <a:lstStyle/>
          <a:p>
            <a:r>
              <a:rPr lang="ru-RU" sz="2800" b="1" dirty="0" smtClean="0">
                <a:solidFill>
                  <a:srgbClr val="C00000"/>
                </a:solidFill>
              </a:rPr>
              <a:t>Попова Тамара Васильевна – женщина-лидер</a:t>
            </a:r>
            <a:endParaRPr lang="ru-RU" sz="2800" dirty="0"/>
          </a:p>
        </p:txBody>
      </p:sp>
      <p:sp>
        <p:nvSpPr>
          <p:cNvPr id="8" name="TextBox 7"/>
          <p:cNvSpPr txBox="1"/>
          <p:nvPr/>
        </p:nvSpPr>
        <p:spPr>
          <a:xfrm>
            <a:off x="173003" y="4693673"/>
            <a:ext cx="6775261" cy="2308324"/>
          </a:xfrm>
          <a:prstGeom prst="rect">
            <a:avLst/>
          </a:prstGeom>
          <a:noFill/>
        </p:spPr>
        <p:txBody>
          <a:bodyPr wrap="square" rtlCol="0">
            <a:spAutoFit/>
          </a:bodyPr>
          <a:lstStyle/>
          <a:p>
            <a:r>
              <a:rPr lang="ru-RU" b="1" dirty="0">
                <a:solidFill>
                  <a:srgbClr val="002060"/>
                </a:solidFill>
              </a:rPr>
              <a:t>В  2021 году награждена Министерством спорта РФ золотым знаком отличия </a:t>
            </a:r>
            <a:r>
              <a:rPr lang="ru-RU" b="1" dirty="0" err="1" smtClean="0">
                <a:solidFill>
                  <a:srgbClr val="002060"/>
                </a:solidFill>
              </a:rPr>
              <a:t>ФФСК</a:t>
            </a:r>
            <a:r>
              <a:rPr lang="ru-RU" b="1" dirty="0" smtClean="0">
                <a:solidFill>
                  <a:srgbClr val="002060"/>
                </a:solidFill>
              </a:rPr>
              <a:t>  </a:t>
            </a:r>
            <a:r>
              <a:rPr lang="ru-RU" b="1" dirty="0">
                <a:solidFill>
                  <a:srgbClr val="002060"/>
                </a:solidFill>
              </a:rPr>
              <a:t>«Готов к труду и обороне» (ГТО</a:t>
            </a:r>
            <a:r>
              <a:rPr lang="ru-RU" b="1" dirty="0" smtClean="0">
                <a:solidFill>
                  <a:srgbClr val="002060"/>
                </a:solidFill>
              </a:rPr>
              <a:t>).</a:t>
            </a:r>
            <a:r>
              <a:rPr lang="ru-RU" b="1" dirty="0">
                <a:solidFill>
                  <a:srgbClr val="002060"/>
                </a:solidFill>
              </a:rPr>
              <a:t/>
            </a:r>
            <a:br>
              <a:rPr lang="ru-RU" b="1" dirty="0">
                <a:solidFill>
                  <a:srgbClr val="002060"/>
                </a:solidFill>
              </a:rPr>
            </a:br>
            <a:r>
              <a:rPr lang="ru-RU" b="1" dirty="0" smtClean="0">
                <a:solidFill>
                  <a:srgbClr val="002060"/>
                </a:solidFill>
              </a:rPr>
              <a:t>Долго вынашивала проект по созданию тропы здоровья для жителей поселка. В октябре  2019 году при поддержке ветеранов  поселка Ачит  смогла приступить  к реализации своего проекта.</a:t>
            </a:r>
            <a:br>
              <a:rPr lang="ru-RU" b="1" dirty="0" smtClean="0">
                <a:solidFill>
                  <a:srgbClr val="002060"/>
                </a:solidFill>
              </a:rPr>
            </a:br>
            <a:endParaRPr lang="ru-RU" dirty="0"/>
          </a:p>
        </p:txBody>
      </p:sp>
      <p:pic>
        <p:nvPicPr>
          <p:cNvPr id="3" name="Рисунок 2"/>
          <p:cNvPicPr>
            <a:picLocks noChangeAspect="1"/>
          </p:cNvPicPr>
          <p:nvPr/>
        </p:nvPicPr>
        <p:blipFill rotWithShape="1">
          <a:blip r:embed="rId3"/>
          <a:srcRect l="25134"/>
          <a:stretch/>
        </p:blipFill>
        <p:spPr>
          <a:xfrm>
            <a:off x="6912921" y="4693673"/>
            <a:ext cx="2009190" cy="20127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21804" y="285729"/>
            <a:ext cx="7772400" cy="500065"/>
          </a:xfrm>
        </p:spPr>
        <p:txBody>
          <a:bodyPr>
            <a:noAutofit/>
          </a:bodyPr>
          <a:lstStyle/>
          <a:p>
            <a:r>
              <a:rPr lang="ru-RU" sz="3200" b="1" dirty="0" smtClean="0">
                <a:solidFill>
                  <a:srgbClr val="002060"/>
                </a:solidFill>
              </a:rPr>
              <a:t>Цели проекта</a:t>
            </a:r>
            <a:endParaRPr lang="ru-RU" sz="3200" b="1" dirty="0">
              <a:solidFill>
                <a:srgbClr val="002060"/>
              </a:solidFill>
            </a:endParaRPr>
          </a:p>
        </p:txBody>
      </p:sp>
      <p:sp>
        <p:nvSpPr>
          <p:cNvPr id="3" name="Подзаголовок 2"/>
          <p:cNvSpPr>
            <a:spLocks noGrp="1"/>
          </p:cNvSpPr>
          <p:nvPr>
            <p:ph type="subTitle" idx="1"/>
          </p:nvPr>
        </p:nvSpPr>
        <p:spPr>
          <a:xfrm>
            <a:off x="251520" y="1052736"/>
            <a:ext cx="8712968" cy="5500726"/>
          </a:xfrm>
        </p:spPr>
        <p:txBody>
          <a:bodyPr>
            <a:noAutofit/>
          </a:bodyPr>
          <a:lstStyle/>
          <a:p>
            <a:pPr indent="457200" algn="l">
              <a:spcBef>
                <a:spcPts val="600"/>
              </a:spcBef>
              <a:buFont typeface="Wingdings" pitchFamily="2" charset="2"/>
              <a:buChar char="q"/>
            </a:pPr>
            <a:r>
              <a:rPr lang="ru-RU" sz="2250" b="1" dirty="0" smtClean="0">
                <a:solidFill>
                  <a:srgbClr val="C00000"/>
                </a:solidFill>
              </a:rPr>
              <a:t>Организация досуга старшего поколения, направленного на профилактику сохранения здоровья;</a:t>
            </a:r>
          </a:p>
          <a:p>
            <a:pPr indent="457200" algn="l">
              <a:spcBef>
                <a:spcPts val="600"/>
              </a:spcBef>
              <a:buFont typeface="Wingdings" pitchFamily="2" charset="2"/>
              <a:buChar char="q"/>
            </a:pPr>
            <a:r>
              <a:rPr lang="ru-RU" sz="2250" b="1" dirty="0" smtClean="0">
                <a:solidFill>
                  <a:srgbClr val="C00000"/>
                </a:solidFill>
              </a:rPr>
              <a:t>Создание условий для активного отдыха и ЗОЖ населения;</a:t>
            </a:r>
            <a:r>
              <a:rPr lang="ru-RU" sz="2250" dirty="0">
                <a:solidFill>
                  <a:srgbClr val="C00000"/>
                </a:solidFill>
              </a:rPr>
              <a:t> </a:t>
            </a:r>
            <a:endParaRPr lang="ru-RU" sz="2250" b="1" dirty="0" smtClean="0">
              <a:solidFill>
                <a:srgbClr val="C00000"/>
              </a:solidFill>
            </a:endParaRPr>
          </a:p>
          <a:p>
            <a:pPr indent="457200" algn="l">
              <a:spcBef>
                <a:spcPts val="600"/>
              </a:spcBef>
              <a:buFont typeface="Wingdings" pitchFamily="2" charset="2"/>
              <a:buChar char="q"/>
            </a:pPr>
            <a:r>
              <a:rPr lang="ru-RU" sz="2250" b="1" dirty="0" smtClean="0">
                <a:solidFill>
                  <a:srgbClr val="C00000"/>
                </a:solidFill>
              </a:rPr>
              <a:t>Развитие любительского спорта для укрепления иммунитета и закаливания организма;</a:t>
            </a:r>
          </a:p>
          <a:p>
            <a:pPr indent="457200" algn="l">
              <a:spcBef>
                <a:spcPts val="600"/>
              </a:spcBef>
              <a:buFont typeface="Wingdings" pitchFamily="2" charset="2"/>
              <a:buChar char="q"/>
            </a:pPr>
            <a:r>
              <a:rPr lang="ru-RU" sz="2250" b="1" dirty="0" smtClean="0">
                <a:solidFill>
                  <a:srgbClr val="C00000"/>
                </a:solidFill>
              </a:rPr>
              <a:t>Мотивация детей в потребности к </a:t>
            </a:r>
            <a:r>
              <a:rPr lang="ru-RU" sz="2250" b="1" dirty="0" err="1" smtClean="0">
                <a:solidFill>
                  <a:srgbClr val="C00000"/>
                </a:solidFill>
              </a:rPr>
              <a:t>ЗОЖ</a:t>
            </a:r>
            <a:r>
              <a:rPr lang="ru-RU" sz="2250" b="1" dirty="0" smtClean="0">
                <a:solidFill>
                  <a:srgbClr val="C00000"/>
                </a:solidFill>
              </a:rPr>
              <a:t> через организацию взаимодействия со старшим поколением (личный пример);</a:t>
            </a:r>
          </a:p>
          <a:p>
            <a:pPr indent="457200" algn="l">
              <a:spcBef>
                <a:spcPts val="600"/>
              </a:spcBef>
              <a:buFont typeface="Wingdings" pitchFamily="2" charset="2"/>
              <a:buChar char="q"/>
            </a:pPr>
            <a:r>
              <a:rPr lang="ru-RU" sz="2250" b="1" dirty="0" smtClean="0">
                <a:solidFill>
                  <a:srgbClr val="C00000"/>
                </a:solidFill>
              </a:rPr>
              <a:t>Формирование культуры ЗОЖ подрастающего поколения;</a:t>
            </a:r>
          </a:p>
          <a:p>
            <a:pPr indent="457200" algn="l">
              <a:spcBef>
                <a:spcPts val="600"/>
              </a:spcBef>
              <a:buFont typeface="Wingdings" pitchFamily="2" charset="2"/>
              <a:buChar char="q"/>
            </a:pPr>
            <a:r>
              <a:rPr lang="ru-RU" sz="2250" b="1" dirty="0" smtClean="0">
                <a:solidFill>
                  <a:srgbClr val="C00000"/>
                </a:solidFill>
              </a:rPr>
              <a:t>Экологическое воспитание населения, бережное отношение к природе;</a:t>
            </a:r>
          </a:p>
          <a:p>
            <a:pPr indent="457200" algn="l">
              <a:spcBef>
                <a:spcPts val="600"/>
              </a:spcBef>
              <a:buFont typeface="Wingdings" pitchFamily="2" charset="2"/>
              <a:buChar char="q"/>
            </a:pPr>
            <a:r>
              <a:rPr lang="ru-RU" sz="2250" b="1" dirty="0" smtClean="0">
                <a:solidFill>
                  <a:srgbClr val="C00000"/>
                </a:solidFill>
              </a:rPr>
              <a:t>Привлечение внимания местных властей к  созданию условий по оздоровлению населения  Ачитского городского округа.</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85720" y="1000108"/>
            <a:ext cx="8643998" cy="5572164"/>
          </a:xfrm>
        </p:spPr>
        <p:txBody>
          <a:bodyPr>
            <a:normAutofit fontScale="92500"/>
          </a:bodyPr>
          <a:lstStyle/>
          <a:p>
            <a:pPr algn="l">
              <a:spcBef>
                <a:spcPts val="600"/>
              </a:spcBef>
              <a:buFont typeface="Wingdings" pitchFamily="2" charset="2"/>
              <a:buChar char="q"/>
            </a:pPr>
            <a:r>
              <a:rPr lang="ru-RU" sz="2400" b="1" dirty="0" smtClean="0">
                <a:solidFill>
                  <a:srgbClr val="C00000"/>
                </a:solidFill>
              </a:rPr>
              <a:t>Расчистка  территории лесного массива в зоне тропы здоровья от упавших деревьев, мусора с привлечением волонтёров и активных граждан;</a:t>
            </a:r>
          </a:p>
          <a:p>
            <a:pPr algn="l">
              <a:spcBef>
                <a:spcPts val="600"/>
              </a:spcBef>
              <a:buFont typeface="Wingdings" pitchFamily="2" charset="2"/>
              <a:buChar char="q"/>
            </a:pPr>
            <a:r>
              <a:rPr lang="ru-RU" sz="2400" b="1" dirty="0" smtClean="0">
                <a:solidFill>
                  <a:srgbClr val="C00000"/>
                </a:solidFill>
              </a:rPr>
              <a:t>Обустройство точек отдыха на тропе здоровья по маршруту движения;</a:t>
            </a:r>
          </a:p>
          <a:p>
            <a:pPr algn="l">
              <a:spcBef>
                <a:spcPts val="600"/>
              </a:spcBef>
              <a:buFont typeface="Wingdings" pitchFamily="2" charset="2"/>
              <a:buChar char="q"/>
            </a:pPr>
            <a:r>
              <a:rPr lang="ru-RU" sz="2400" b="1" dirty="0" smtClean="0">
                <a:solidFill>
                  <a:srgbClr val="C00000"/>
                </a:solidFill>
              </a:rPr>
              <a:t>Создание групп здоровья желающих заниматься доступными видами спорта, в зависимости от физических возможностей;</a:t>
            </a:r>
          </a:p>
          <a:p>
            <a:pPr algn="l">
              <a:spcBef>
                <a:spcPts val="600"/>
              </a:spcBef>
              <a:buFont typeface="Wingdings" pitchFamily="2" charset="2"/>
              <a:buChar char="q"/>
            </a:pPr>
            <a:r>
              <a:rPr lang="ru-RU" sz="2400" b="1" dirty="0" smtClean="0">
                <a:solidFill>
                  <a:srgbClr val="C00000"/>
                </a:solidFill>
              </a:rPr>
              <a:t>Организация и проведение спортивных мероприятий на тропе здоровья (ходьба, северная ходьба, ходьба на лыжах, бег, езда на велосипеде по пересеченной местности и др.) с привлечением  молодых семей, детей и подростков;</a:t>
            </a:r>
          </a:p>
          <a:p>
            <a:pPr algn="l">
              <a:spcBef>
                <a:spcPts val="600"/>
              </a:spcBef>
              <a:buFont typeface="Wingdings" pitchFamily="2" charset="2"/>
              <a:buChar char="q"/>
            </a:pPr>
            <a:r>
              <a:rPr lang="ru-RU" sz="2400" b="1" dirty="0" smtClean="0">
                <a:solidFill>
                  <a:srgbClr val="C00000"/>
                </a:solidFill>
              </a:rPr>
              <a:t>Проведение практических обучающих семинаров и мастер-классов для популяризации здорового образа жизни с привлечением волонтеров-медиков.</a:t>
            </a:r>
          </a:p>
        </p:txBody>
      </p:sp>
      <p:sp>
        <p:nvSpPr>
          <p:cNvPr id="4" name="Заголовок 1"/>
          <p:cNvSpPr txBox="1">
            <a:spLocks/>
          </p:cNvSpPr>
          <p:nvPr/>
        </p:nvSpPr>
        <p:spPr>
          <a:xfrm>
            <a:off x="714348" y="357166"/>
            <a:ext cx="7772400" cy="428627"/>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200" b="1" i="0" u="none" strike="noStrike" kern="1200" cap="none" spc="0" normalizeH="0" baseline="0" noProof="0" dirty="0" smtClean="0">
                <a:ln>
                  <a:noFill/>
                </a:ln>
                <a:solidFill>
                  <a:srgbClr val="002060"/>
                </a:solidFill>
                <a:effectLst/>
                <a:uLnTx/>
                <a:uFillTx/>
                <a:latin typeface="+mj-lt"/>
                <a:ea typeface="+mj-ea"/>
                <a:cs typeface="+mj-cs"/>
              </a:rPr>
              <a:t>Задачи проекта</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928670"/>
            <a:ext cx="7772400" cy="1571636"/>
          </a:xfrm>
        </p:spPr>
        <p:txBody>
          <a:bodyPr>
            <a:normAutofit/>
          </a:bodyPr>
          <a:lstStyle/>
          <a:p>
            <a:r>
              <a:rPr lang="ru-RU" sz="3200" b="1" dirty="0" smtClean="0">
                <a:solidFill>
                  <a:srgbClr val="C00000"/>
                </a:solidFill>
                <a:latin typeface="+mn-lt"/>
              </a:rPr>
              <a:t>Формирование образа жизни, способствующего укреплению здоровья человека</a:t>
            </a:r>
            <a:endParaRPr lang="ru-RU" sz="3200" dirty="0">
              <a:solidFill>
                <a:srgbClr val="C00000"/>
              </a:solidFill>
              <a:latin typeface="+mn-lt"/>
            </a:endParaRPr>
          </a:p>
        </p:txBody>
      </p:sp>
      <p:sp>
        <p:nvSpPr>
          <p:cNvPr id="4" name="Заголовок 1"/>
          <p:cNvSpPr txBox="1">
            <a:spLocks/>
          </p:cNvSpPr>
          <p:nvPr/>
        </p:nvSpPr>
        <p:spPr>
          <a:xfrm>
            <a:off x="714348" y="357166"/>
            <a:ext cx="7772400" cy="428627"/>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none" spc="0" normalizeH="0" baseline="0" noProof="0" dirty="0" smtClean="0">
                <a:ln>
                  <a:noFill/>
                </a:ln>
                <a:solidFill>
                  <a:srgbClr val="002060"/>
                </a:solidFill>
                <a:effectLst/>
                <a:uLnTx/>
                <a:uFillTx/>
                <a:latin typeface="+mj-lt"/>
                <a:ea typeface="+mj-ea"/>
                <a:cs typeface="+mj-cs"/>
              </a:rPr>
              <a:t>Суть проекта</a:t>
            </a:r>
          </a:p>
        </p:txBody>
      </p:sp>
      <p:sp>
        <p:nvSpPr>
          <p:cNvPr id="6" name="Заголовок 1"/>
          <p:cNvSpPr txBox="1">
            <a:spLocks/>
          </p:cNvSpPr>
          <p:nvPr/>
        </p:nvSpPr>
        <p:spPr>
          <a:xfrm>
            <a:off x="714348" y="2643182"/>
            <a:ext cx="7772400" cy="428627"/>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3600" b="1" dirty="0" smtClean="0">
                <a:solidFill>
                  <a:srgbClr val="002060"/>
                </a:solidFill>
                <a:latin typeface="+mj-lt"/>
                <a:ea typeface="+mj-ea"/>
                <a:cs typeface="+mj-cs"/>
              </a:rPr>
              <a:t>Целевая аудитория проекта:</a:t>
            </a:r>
            <a:endParaRPr kumimoji="0" lang="ru-RU" sz="3600" b="1" i="0" u="none" strike="noStrike" kern="1200" cap="none" spc="0" normalizeH="0" baseline="0" noProof="0" dirty="0" smtClean="0">
              <a:ln>
                <a:noFill/>
              </a:ln>
              <a:solidFill>
                <a:srgbClr val="002060"/>
              </a:solidFill>
              <a:effectLst/>
              <a:uLnTx/>
              <a:uFillTx/>
              <a:latin typeface="+mj-lt"/>
              <a:ea typeface="+mj-ea"/>
              <a:cs typeface="+mj-cs"/>
            </a:endParaRPr>
          </a:p>
        </p:txBody>
      </p:sp>
      <p:sp>
        <p:nvSpPr>
          <p:cNvPr id="7" name="Заголовок 1"/>
          <p:cNvSpPr txBox="1">
            <a:spLocks/>
          </p:cNvSpPr>
          <p:nvPr/>
        </p:nvSpPr>
        <p:spPr>
          <a:xfrm>
            <a:off x="928662" y="3357562"/>
            <a:ext cx="6811690" cy="2928958"/>
          </a:xfrm>
          <a:prstGeom prst="rect">
            <a:avLst/>
          </a:prstGeom>
        </p:spPr>
        <p:txBody>
          <a:bodyPr vert="horz" lIns="91440" tIns="45720" rIns="91440" bIns="45720" rtlCol="0" anchor="t">
            <a:normAutofit fontScale="25000" lnSpcReduction="20000"/>
          </a:bodyPr>
          <a:lstStyle/>
          <a:p>
            <a:pPr marL="0" marR="0" lvl="0" indent="0" defTabSz="914400" rtl="0" eaLnBrk="1" fontAlgn="auto" latinLnBrk="0" hangingPunct="1">
              <a:lnSpc>
                <a:spcPct val="100000"/>
              </a:lnSpc>
              <a:spcBef>
                <a:spcPct val="0"/>
              </a:spcBef>
              <a:spcAft>
                <a:spcPts val="0"/>
              </a:spcAft>
              <a:buClrTx/>
              <a:buSzTx/>
              <a:buFont typeface="Wingdings" pitchFamily="2" charset="2"/>
              <a:buChar char="q"/>
              <a:tabLst/>
              <a:defRPr/>
            </a:pPr>
            <a:r>
              <a:rPr kumimoji="0" lang="ru-RU" sz="12800" b="1" i="0" u="none" strike="noStrike" kern="1200" cap="none" spc="0" normalizeH="0" baseline="0" noProof="0" dirty="0" smtClean="0">
                <a:ln>
                  <a:noFill/>
                </a:ln>
                <a:solidFill>
                  <a:srgbClr val="C00000"/>
                </a:solidFill>
                <a:effectLst/>
                <a:uLnTx/>
                <a:uFillTx/>
                <a:ea typeface="+mj-ea"/>
                <a:cs typeface="+mj-cs"/>
              </a:rPr>
              <a:t>Граждане старшего</a:t>
            </a:r>
            <a:r>
              <a:rPr kumimoji="0" lang="ru-RU" sz="12800" b="1" i="0" u="none" strike="noStrike" kern="1200" cap="none" spc="0" normalizeH="0" noProof="0" dirty="0" smtClean="0">
                <a:ln>
                  <a:noFill/>
                </a:ln>
                <a:solidFill>
                  <a:srgbClr val="C00000"/>
                </a:solidFill>
                <a:effectLst/>
                <a:uLnTx/>
                <a:uFillTx/>
                <a:ea typeface="+mj-ea"/>
                <a:cs typeface="+mj-cs"/>
              </a:rPr>
              <a:t> </a:t>
            </a:r>
            <a:r>
              <a:rPr kumimoji="0" lang="ru-RU" sz="12800" b="1" i="0" u="none" strike="noStrike" kern="1200" cap="none" spc="0" normalizeH="0" baseline="0" noProof="0" dirty="0" smtClean="0">
                <a:ln>
                  <a:noFill/>
                </a:ln>
                <a:solidFill>
                  <a:srgbClr val="C00000"/>
                </a:solidFill>
                <a:effectLst/>
                <a:uLnTx/>
                <a:uFillTx/>
                <a:ea typeface="+mj-ea"/>
                <a:cs typeface="+mj-cs"/>
              </a:rPr>
              <a:t>поколения с привлечением детей и молодёжи.</a:t>
            </a:r>
          </a:p>
          <a:p>
            <a:pPr marL="0" marR="0" lvl="0" indent="0" defTabSz="914400" rtl="0" eaLnBrk="1" fontAlgn="auto" latinLnBrk="0" hangingPunct="1">
              <a:lnSpc>
                <a:spcPct val="100000"/>
              </a:lnSpc>
              <a:spcBef>
                <a:spcPct val="0"/>
              </a:spcBef>
              <a:spcAft>
                <a:spcPts val="0"/>
              </a:spcAft>
              <a:buClrTx/>
              <a:buSzTx/>
              <a:tabLst/>
              <a:defRPr/>
            </a:pPr>
            <a:endParaRPr kumimoji="0" lang="ru-RU" sz="12800" b="1" i="0" u="none" strike="noStrike" kern="1200" cap="none" spc="0" normalizeH="0" baseline="0" noProof="0" dirty="0" smtClean="0">
              <a:ln>
                <a:noFill/>
              </a:ln>
              <a:solidFill>
                <a:srgbClr val="C00000"/>
              </a:solidFill>
              <a:effectLst/>
              <a:uLnTx/>
              <a:uFillTx/>
              <a:ea typeface="+mj-ea"/>
              <a:cs typeface="+mj-cs"/>
            </a:endParaRPr>
          </a:p>
          <a:p>
            <a:pPr marL="0" marR="0" lvl="0" indent="0" defTabSz="914400" rtl="0" eaLnBrk="1" fontAlgn="auto" latinLnBrk="0" hangingPunct="1">
              <a:lnSpc>
                <a:spcPct val="100000"/>
              </a:lnSpc>
              <a:spcBef>
                <a:spcPct val="0"/>
              </a:spcBef>
              <a:spcAft>
                <a:spcPts val="0"/>
              </a:spcAft>
              <a:buClrTx/>
              <a:buSzTx/>
              <a:buFont typeface="Wingdings" pitchFamily="2" charset="2"/>
              <a:buChar char="q"/>
              <a:tabLst/>
              <a:defRPr/>
            </a:pPr>
            <a:r>
              <a:rPr lang="ru-RU" sz="12800" b="1" dirty="0" smtClean="0">
                <a:solidFill>
                  <a:srgbClr val="C00000"/>
                </a:solidFill>
                <a:ea typeface="+mj-ea"/>
                <a:cs typeface="+mj-cs"/>
              </a:rPr>
              <a:t>Женщины.</a:t>
            </a:r>
            <a:endParaRPr kumimoji="0" lang="ru-RU" sz="12800" b="1" i="0" u="none" strike="noStrike" kern="1200" cap="none" spc="0" normalizeH="0" baseline="0" noProof="0" dirty="0" smtClean="0">
              <a:ln>
                <a:noFill/>
              </a:ln>
              <a:solidFill>
                <a:srgbClr val="C00000"/>
              </a:solidFill>
              <a:effectLst/>
              <a:uLnTx/>
              <a:uFillTx/>
              <a:ea typeface="+mj-ea"/>
              <a:cs typeface="+mj-cs"/>
            </a:endParaRPr>
          </a:p>
          <a:p>
            <a:pPr marL="0" marR="0" lvl="0" indent="0" defTabSz="914400" rtl="0" eaLnBrk="1" fontAlgn="auto" latinLnBrk="0" hangingPunct="1">
              <a:lnSpc>
                <a:spcPct val="100000"/>
              </a:lnSpc>
              <a:spcBef>
                <a:spcPct val="0"/>
              </a:spcBef>
              <a:spcAft>
                <a:spcPts val="0"/>
              </a:spcAft>
              <a:buClrTx/>
              <a:buSzTx/>
              <a:buFont typeface="Wingdings" pitchFamily="2" charset="2"/>
              <a:buChar char="q"/>
              <a:tabLst/>
              <a:defRPr/>
            </a:pPr>
            <a:endParaRPr lang="ru-RU" sz="12800" b="1" dirty="0" smtClean="0">
              <a:solidFill>
                <a:srgbClr val="C00000"/>
              </a:solidFill>
              <a:ea typeface="+mj-ea"/>
              <a:cs typeface="+mj-cs"/>
            </a:endParaRPr>
          </a:p>
          <a:p>
            <a:pPr marL="0" marR="0" lvl="0" indent="0" defTabSz="914400" rtl="0" eaLnBrk="1" fontAlgn="auto" latinLnBrk="0" hangingPunct="1">
              <a:lnSpc>
                <a:spcPct val="100000"/>
              </a:lnSpc>
              <a:spcBef>
                <a:spcPct val="0"/>
              </a:spcBef>
              <a:spcAft>
                <a:spcPts val="0"/>
              </a:spcAft>
              <a:buClrTx/>
              <a:buSzTx/>
              <a:buFont typeface="Wingdings" pitchFamily="2" charset="2"/>
              <a:buChar char="q"/>
              <a:tabLst/>
              <a:defRPr/>
            </a:pPr>
            <a:r>
              <a:rPr lang="ru-RU" sz="12800" b="1" dirty="0" smtClean="0">
                <a:solidFill>
                  <a:srgbClr val="C00000"/>
                </a:solidFill>
                <a:ea typeface="+mj-ea"/>
                <a:cs typeface="+mj-cs"/>
              </a:rPr>
              <a:t>Семьи с детьми и подростками.</a:t>
            </a:r>
            <a:endParaRPr kumimoji="0" lang="ru-RU" sz="12800" b="1" i="0" u="none" strike="noStrike" kern="1200" cap="none" spc="0" normalizeH="0" baseline="0" noProof="0" dirty="0" smtClean="0">
              <a:ln>
                <a:noFill/>
              </a:ln>
              <a:solidFill>
                <a:srgbClr val="C00000"/>
              </a:solidFill>
              <a:effectLst/>
              <a:uLnTx/>
              <a:uFillTx/>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200" b="0" i="0" u="none" strike="noStrike" kern="1200" cap="none" spc="0" normalizeH="0" baseline="0" noProof="0" dirty="0" smtClean="0">
                <a:ln>
                  <a:noFill/>
                </a:ln>
                <a:solidFill>
                  <a:srgbClr val="C00000"/>
                </a:solidFill>
                <a:effectLst/>
                <a:uLnTx/>
                <a:uFillTx/>
                <a:latin typeface="+mj-lt"/>
                <a:ea typeface="+mj-ea"/>
                <a:cs typeface="+mj-cs"/>
              </a:rPr>
              <a:t/>
            </a:r>
            <a:br>
              <a:rPr kumimoji="0" lang="ru-RU" sz="3200" b="0" i="0" u="none" strike="noStrike" kern="1200" cap="none" spc="0" normalizeH="0" baseline="0" noProof="0" dirty="0" smtClean="0">
                <a:ln>
                  <a:noFill/>
                </a:ln>
                <a:solidFill>
                  <a:srgbClr val="C00000"/>
                </a:solidFill>
                <a:effectLst/>
                <a:uLnTx/>
                <a:uFillTx/>
                <a:latin typeface="+mj-lt"/>
                <a:ea typeface="+mj-ea"/>
                <a:cs typeface="+mj-cs"/>
              </a:rPr>
            </a:br>
            <a:endParaRPr kumimoji="0" lang="ru-RU" sz="3200" b="0" i="0" u="none" strike="noStrike" kern="1200" cap="none" spc="0" normalizeH="0" baseline="0" noProof="0" dirty="0" smtClean="0">
              <a:ln>
                <a:noFill/>
              </a:ln>
              <a:solidFill>
                <a:srgbClr val="C00000"/>
              </a:solidFill>
              <a:effectLst/>
              <a:uLnTx/>
              <a:uFillTx/>
              <a:latin typeface="+mj-lt"/>
              <a:ea typeface="+mj-ea"/>
              <a:cs typeface="+mj-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85720" y="857232"/>
            <a:ext cx="8643998" cy="5643602"/>
          </a:xfrm>
        </p:spPr>
        <p:txBody>
          <a:bodyPr>
            <a:normAutofit fontScale="85000" lnSpcReduction="20000"/>
          </a:bodyPr>
          <a:lstStyle/>
          <a:p>
            <a:pPr indent="457200" algn="l">
              <a:lnSpc>
                <a:spcPct val="110000"/>
              </a:lnSpc>
              <a:spcBef>
                <a:spcPts val="600"/>
              </a:spcBef>
            </a:pPr>
            <a:r>
              <a:rPr lang="ru-RU" sz="2400" b="1" dirty="0" smtClean="0">
                <a:solidFill>
                  <a:srgbClr val="C00000"/>
                </a:solidFill>
              </a:rPr>
              <a:t>1. Отсутствие в поселке тропы здоровья;</a:t>
            </a:r>
          </a:p>
          <a:p>
            <a:pPr indent="457200" algn="l">
              <a:lnSpc>
                <a:spcPct val="110000"/>
              </a:lnSpc>
              <a:spcBef>
                <a:spcPts val="600"/>
              </a:spcBef>
            </a:pPr>
            <a:r>
              <a:rPr lang="ru-RU" sz="2400" b="1" dirty="0" smtClean="0">
                <a:solidFill>
                  <a:srgbClr val="C00000"/>
                </a:solidFill>
              </a:rPr>
              <a:t>2. Разработка проекта «Тропа здоровья: </a:t>
            </a:r>
            <a:r>
              <a:rPr lang="ru-RU" sz="2400" b="1" dirty="0">
                <a:solidFill>
                  <a:srgbClr val="C00000"/>
                </a:solidFill>
              </a:rPr>
              <a:t>от активного движения – к здоровому </a:t>
            </a:r>
            <a:r>
              <a:rPr lang="ru-RU" sz="2400" b="1" dirty="0" smtClean="0">
                <a:solidFill>
                  <a:srgbClr val="C00000"/>
                </a:solidFill>
              </a:rPr>
              <a:t>долголетию» </a:t>
            </a:r>
            <a:r>
              <a:rPr lang="ru-RU" sz="2400" b="1" dirty="0" smtClean="0">
                <a:solidFill>
                  <a:srgbClr val="002060"/>
                </a:solidFill>
              </a:rPr>
              <a:t>(октябрь 2019 года)</a:t>
            </a:r>
            <a:r>
              <a:rPr lang="ru-RU" sz="2400" b="1" dirty="0" smtClean="0">
                <a:solidFill>
                  <a:srgbClr val="FF0000"/>
                </a:solidFill>
              </a:rPr>
              <a:t>;</a:t>
            </a:r>
          </a:p>
          <a:p>
            <a:pPr indent="457200" algn="l">
              <a:lnSpc>
                <a:spcPct val="110000"/>
              </a:lnSpc>
              <a:spcBef>
                <a:spcPts val="600"/>
              </a:spcBef>
            </a:pPr>
            <a:r>
              <a:rPr lang="ru-RU" sz="2400" b="1" dirty="0" smtClean="0">
                <a:solidFill>
                  <a:srgbClr val="C00000"/>
                </a:solidFill>
              </a:rPr>
              <a:t>3. Согласование, определение маршрута  и протяжённости тропы здоровья</a:t>
            </a:r>
            <a:r>
              <a:rPr lang="ru-RU" sz="2400" b="1" dirty="0">
                <a:solidFill>
                  <a:srgbClr val="002060"/>
                </a:solidFill>
              </a:rPr>
              <a:t> </a:t>
            </a:r>
            <a:r>
              <a:rPr lang="ru-RU" sz="2400" b="1" dirty="0" smtClean="0">
                <a:solidFill>
                  <a:srgbClr val="002060"/>
                </a:solidFill>
              </a:rPr>
              <a:t>(октябрь 2019 года – сентябрь 2020 года)</a:t>
            </a:r>
            <a:r>
              <a:rPr lang="ru-RU" sz="2400" b="1" dirty="0" smtClean="0">
                <a:solidFill>
                  <a:srgbClr val="FF0000"/>
                </a:solidFill>
              </a:rPr>
              <a:t>;</a:t>
            </a:r>
          </a:p>
          <a:p>
            <a:pPr indent="457200" algn="l">
              <a:lnSpc>
                <a:spcPct val="110000"/>
              </a:lnSpc>
              <a:spcBef>
                <a:spcPts val="600"/>
              </a:spcBef>
            </a:pPr>
            <a:r>
              <a:rPr lang="ru-RU" sz="2400" b="1" dirty="0" smtClean="0">
                <a:solidFill>
                  <a:srgbClr val="C00000"/>
                </a:solidFill>
              </a:rPr>
              <a:t>  4. Подготовка ветеранами-волонтерами пешего маршрута протяжённостью 9 километров, с разделением на этапы 1, 3, 5, 7, 9 километров, обустройство мест отдыха, в зимний период прокладывание лыжной трассы </a:t>
            </a:r>
            <a:r>
              <a:rPr lang="ru-RU" sz="2400" b="1" dirty="0" smtClean="0">
                <a:solidFill>
                  <a:srgbClr val="002060"/>
                </a:solidFill>
              </a:rPr>
              <a:t>(июль - сентябрь 2020 года)</a:t>
            </a:r>
            <a:r>
              <a:rPr lang="ru-RU" sz="2400" b="1" dirty="0" smtClean="0">
                <a:solidFill>
                  <a:srgbClr val="FF0000"/>
                </a:solidFill>
              </a:rPr>
              <a:t>;</a:t>
            </a:r>
          </a:p>
          <a:p>
            <a:pPr indent="457200" algn="l">
              <a:lnSpc>
                <a:spcPct val="110000"/>
              </a:lnSpc>
              <a:spcBef>
                <a:spcPts val="600"/>
              </a:spcBef>
            </a:pPr>
            <a:r>
              <a:rPr lang="ru-RU" sz="2400" b="1" dirty="0" smtClean="0">
                <a:solidFill>
                  <a:srgbClr val="C00000"/>
                </a:solidFill>
              </a:rPr>
              <a:t>5. Организация пеших  и лыжных прогулок,  мастер-классов по здоровому образу  жизни для сформировавшихся групп здоровья  </a:t>
            </a:r>
            <a:r>
              <a:rPr lang="ru-RU" sz="2400" b="1" dirty="0" smtClean="0">
                <a:solidFill>
                  <a:srgbClr val="002060"/>
                </a:solidFill>
              </a:rPr>
              <a:t>(октябрь-декабрь 2020 года, на протяжении 2021-2024 гг.)</a:t>
            </a:r>
            <a:r>
              <a:rPr lang="ru-RU" sz="2400" b="1" dirty="0" smtClean="0">
                <a:solidFill>
                  <a:srgbClr val="FF0000"/>
                </a:solidFill>
              </a:rPr>
              <a:t>;</a:t>
            </a:r>
          </a:p>
          <a:p>
            <a:pPr indent="457200" algn="l">
              <a:lnSpc>
                <a:spcPct val="110000"/>
              </a:lnSpc>
              <a:spcBef>
                <a:spcPts val="600"/>
              </a:spcBef>
            </a:pPr>
            <a:r>
              <a:rPr lang="ru-RU" sz="2400" b="1" dirty="0" smtClean="0">
                <a:solidFill>
                  <a:srgbClr val="C00000"/>
                </a:solidFill>
              </a:rPr>
              <a:t>6. Организация и проведение лыжных соревнований, соревнований по северной ходьбе, велосипедные прогулки по пересечённой местности, продолжение обустройства мест отдыха на тропе здоровья, проведение  практических обучающих семинаров по здоровому образу жизни на свежем воздухе для всех категорий участников групп здоровья </a:t>
            </a:r>
            <a:r>
              <a:rPr lang="ru-RU" sz="2400" b="1" dirty="0" smtClean="0">
                <a:solidFill>
                  <a:srgbClr val="002060"/>
                </a:solidFill>
              </a:rPr>
              <a:t>(2022-2024 гг.)</a:t>
            </a:r>
            <a:r>
              <a:rPr lang="ru-RU" sz="2400" b="1" dirty="0" smtClean="0">
                <a:solidFill>
                  <a:srgbClr val="FF0000"/>
                </a:solidFill>
              </a:rPr>
              <a:t>.</a:t>
            </a:r>
            <a:endParaRPr lang="ru-RU" sz="2400" b="1" dirty="0">
              <a:solidFill>
                <a:srgbClr val="FF0000"/>
              </a:solidFill>
            </a:endParaRPr>
          </a:p>
        </p:txBody>
      </p:sp>
      <p:sp>
        <p:nvSpPr>
          <p:cNvPr id="4" name="Заголовок 1"/>
          <p:cNvSpPr txBox="1">
            <a:spLocks/>
          </p:cNvSpPr>
          <p:nvPr/>
        </p:nvSpPr>
        <p:spPr>
          <a:xfrm>
            <a:off x="714348" y="357166"/>
            <a:ext cx="7772400" cy="428627"/>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3200" b="1" dirty="0" smtClean="0">
                <a:solidFill>
                  <a:srgbClr val="002060"/>
                </a:solidFill>
                <a:latin typeface="+mj-lt"/>
                <a:ea typeface="+mj-ea"/>
                <a:cs typeface="+mj-cs"/>
              </a:rPr>
              <a:t>«Зрелость проекта»</a:t>
            </a:r>
            <a:r>
              <a:rPr kumimoji="0" lang="ru-RU" sz="3200" b="1" i="0" u="none" strike="noStrike" kern="1200" cap="none" spc="0" normalizeH="0" baseline="0" noProof="0" dirty="0" smtClean="0">
                <a:ln>
                  <a:noFill/>
                </a:ln>
                <a:solidFill>
                  <a:srgbClr val="002060"/>
                </a:solidFill>
                <a:effectLst/>
                <a:uLnTx/>
                <a:uFillTx/>
                <a:latin typeface="+mj-lt"/>
                <a:ea typeface="+mj-ea"/>
                <a:cs typeface="+mj-cs"/>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545259"/>
            <a:ext cx="8750206" cy="6027013"/>
          </a:xfrm>
        </p:spPr>
        <p:txBody>
          <a:bodyPr anchor="t">
            <a:normAutofit fontScale="90000"/>
          </a:bodyPr>
          <a:lstStyle/>
          <a:p>
            <a:pPr algn="l"/>
            <a:r>
              <a:rPr lang="ru-RU" sz="2400" b="1" dirty="0" smtClean="0">
                <a:solidFill>
                  <a:srgbClr val="C00000"/>
                </a:solidFill>
                <a:latin typeface="+mn-lt"/>
              </a:rPr>
              <a:t>1. Созданы группы здоровья :</a:t>
            </a:r>
            <a:r>
              <a:rPr lang="ru-RU" sz="2400" dirty="0" smtClean="0">
                <a:solidFill>
                  <a:srgbClr val="C00000"/>
                </a:solidFill>
                <a:latin typeface="+mn-lt"/>
              </a:rPr>
              <a:t/>
            </a:r>
            <a:br>
              <a:rPr lang="ru-RU" sz="2400" dirty="0" smtClean="0">
                <a:solidFill>
                  <a:srgbClr val="C00000"/>
                </a:solidFill>
                <a:latin typeface="+mn-lt"/>
              </a:rPr>
            </a:br>
            <a:r>
              <a:rPr lang="ru-RU" sz="2400" b="1" dirty="0" smtClean="0">
                <a:solidFill>
                  <a:srgbClr val="002060"/>
                </a:solidFill>
                <a:latin typeface="+mn-lt"/>
              </a:rPr>
              <a:t>2019 год -  20 участников,      </a:t>
            </a:r>
            <a:br>
              <a:rPr lang="ru-RU" sz="2400" b="1" dirty="0" smtClean="0">
                <a:solidFill>
                  <a:srgbClr val="002060"/>
                </a:solidFill>
                <a:latin typeface="+mn-lt"/>
              </a:rPr>
            </a:br>
            <a:r>
              <a:rPr lang="ru-RU" sz="2400" b="1" dirty="0" smtClean="0">
                <a:solidFill>
                  <a:srgbClr val="002060"/>
                </a:solidFill>
                <a:latin typeface="+mn-lt"/>
              </a:rPr>
              <a:t>2020 год  - 37 участников, </a:t>
            </a:r>
            <a:br>
              <a:rPr lang="ru-RU" sz="2400" b="1" dirty="0" smtClean="0">
                <a:solidFill>
                  <a:srgbClr val="002060"/>
                </a:solidFill>
                <a:latin typeface="+mn-lt"/>
              </a:rPr>
            </a:br>
            <a:r>
              <a:rPr lang="ru-RU" sz="2400" b="1" dirty="0" smtClean="0">
                <a:solidFill>
                  <a:srgbClr val="002060"/>
                </a:solidFill>
                <a:latin typeface="+mn-lt"/>
              </a:rPr>
              <a:t>2021 год -  56 участников.</a:t>
            </a:r>
            <a:br>
              <a:rPr lang="ru-RU" sz="2400" b="1" dirty="0" smtClean="0">
                <a:solidFill>
                  <a:srgbClr val="002060"/>
                </a:solidFill>
                <a:latin typeface="+mn-lt"/>
              </a:rPr>
            </a:br>
            <a:r>
              <a:rPr lang="ru-RU" sz="900" dirty="0" smtClean="0">
                <a:solidFill>
                  <a:srgbClr val="002060"/>
                </a:solidFill>
                <a:latin typeface="+mn-lt"/>
              </a:rPr>
              <a:t/>
            </a:r>
            <a:br>
              <a:rPr lang="ru-RU" sz="900" dirty="0" smtClean="0">
                <a:solidFill>
                  <a:srgbClr val="002060"/>
                </a:solidFill>
                <a:latin typeface="+mn-lt"/>
              </a:rPr>
            </a:br>
            <a:r>
              <a:rPr lang="ru-RU" sz="2400" b="1" dirty="0" smtClean="0">
                <a:solidFill>
                  <a:srgbClr val="C00000"/>
                </a:solidFill>
                <a:latin typeface="+mn-lt"/>
              </a:rPr>
              <a:t>2. Семьи-участники пеших и лыжных прогулок:</a:t>
            </a:r>
            <a:br>
              <a:rPr lang="ru-RU" sz="2400" b="1" dirty="0" smtClean="0">
                <a:solidFill>
                  <a:srgbClr val="C00000"/>
                </a:solidFill>
                <a:latin typeface="+mn-lt"/>
              </a:rPr>
            </a:br>
            <a:r>
              <a:rPr lang="ru-RU" sz="2400" b="1" dirty="0" smtClean="0">
                <a:solidFill>
                  <a:srgbClr val="002060"/>
                </a:solidFill>
                <a:latin typeface="+mn-lt"/>
              </a:rPr>
              <a:t>2019 год – 2 семьи,  </a:t>
            </a:r>
            <a:br>
              <a:rPr lang="ru-RU" sz="2400" b="1" dirty="0" smtClean="0">
                <a:solidFill>
                  <a:srgbClr val="002060"/>
                </a:solidFill>
                <a:latin typeface="+mn-lt"/>
              </a:rPr>
            </a:br>
            <a:r>
              <a:rPr lang="ru-RU" sz="2400" b="1" dirty="0" smtClean="0">
                <a:solidFill>
                  <a:srgbClr val="002060"/>
                </a:solidFill>
                <a:latin typeface="+mn-lt"/>
              </a:rPr>
              <a:t>2020 год  - 11 семей, </a:t>
            </a:r>
            <a:br>
              <a:rPr lang="ru-RU" sz="2400" b="1" dirty="0" smtClean="0">
                <a:solidFill>
                  <a:srgbClr val="002060"/>
                </a:solidFill>
                <a:latin typeface="+mn-lt"/>
              </a:rPr>
            </a:br>
            <a:r>
              <a:rPr lang="ru-RU" sz="2400" b="1" dirty="0" smtClean="0">
                <a:solidFill>
                  <a:srgbClr val="002060"/>
                </a:solidFill>
                <a:latin typeface="+mn-lt"/>
              </a:rPr>
              <a:t>2021 год -  28 семей.</a:t>
            </a:r>
            <a:br>
              <a:rPr lang="ru-RU" sz="2400" b="1" dirty="0" smtClean="0">
                <a:solidFill>
                  <a:srgbClr val="002060"/>
                </a:solidFill>
                <a:latin typeface="+mn-lt"/>
              </a:rPr>
            </a:br>
            <a:r>
              <a:rPr lang="ru-RU" sz="900" dirty="0" smtClean="0">
                <a:solidFill>
                  <a:srgbClr val="002060"/>
                </a:solidFill>
                <a:latin typeface="+mn-lt"/>
              </a:rPr>
              <a:t/>
            </a:r>
            <a:br>
              <a:rPr lang="ru-RU" sz="900" dirty="0" smtClean="0">
                <a:solidFill>
                  <a:srgbClr val="002060"/>
                </a:solidFill>
                <a:latin typeface="+mn-lt"/>
              </a:rPr>
            </a:br>
            <a:r>
              <a:rPr lang="ru-RU" sz="2400" b="1" dirty="0" smtClean="0">
                <a:solidFill>
                  <a:srgbClr val="C00000"/>
                </a:solidFill>
                <a:latin typeface="+mn-lt"/>
              </a:rPr>
              <a:t>3. Проведено 10 практических занятий и мастер-классов:</a:t>
            </a:r>
            <a:br>
              <a:rPr lang="ru-RU" sz="2400" b="1" dirty="0" smtClean="0">
                <a:solidFill>
                  <a:srgbClr val="C00000"/>
                </a:solidFill>
                <a:latin typeface="+mn-lt"/>
              </a:rPr>
            </a:br>
            <a:r>
              <a:rPr lang="ru-RU" sz="2400" b="1" dirty="0" smtClean="0">
                <a:solidFill>
                  <a:srgbClr val="002060"/>
                </a:solidFill>
                <a:latin typeface="+mn-lt"/>
              </a:rPr>
              <a:t>2019 год – одно по скандинавской ходьбе,  </a:t>
            </a:r>
            <a:br>
              <a:rPr lang="ru-RU" sz="2400" b="1" dirty="0" smtClean="0">
                <a:solidFill>
                  <a:srgbClr val="002060"/>
                </a:solidFill>
                <a:latin typeface="+mn-lt"/>
              </a:rPr>
            </a:br>
            <a:r>
              <a:rPr lang="ru-RU" sz="2400" b="1" dirty="0" smtClean="0">
                <a:solidFill>
                  <a:srgbClr val="002060"/>
                </a:solidFill>
                <a:latin typeface="+mn-lt"/>
              </a:rPr>
              <a:t>2020 год  - четыре по профилактике </a:t>
            </a:r>
            <a:r>
              <a:rPr lang="ru-RU" sz="2400" b="1" dirty="0" err="1" smtClean="0">
                <a:solidFill>
                  <a:srgbClr val="002060"/>
                </a:solidFill>
                <a:latin typeface="+mn-lt"/>
              </a:rPr>
              <a:t>ковид</a:t>
            </a:r>
            <a:r>
              <a:rPr lang="ru-RU" sz="2400" b="1" dirty="0" err="1">
                <a:solidFill>
                  <a:srgbClr val="002060"/>
                </a:solidFill>
                <a:latin typeface="+mn-lt"/>
              </a:rPr>
              <a:t>а</a:t>
            </a:r>
            <a:r>
              <a:rPr lang="ru-RU" sz="2400" b="1" dirty="0" smtClean="0">
                <a:solidFill>
                  <a:srgbClr val="002060"/>
                </a:solidFill>
                <a:latin typeface="+mn-lt"/>
              </a:rPr>
              <a:t>, по правильному  дыханию,  по фитотерапии, по правилам сдачи норм ГТО,</a:t>
            </a:r>
            <a:br>
              <a:rPr lang="ru-RU" sz="2400" b="1" dirty="0" smtClean="0">
                <a:solidFill>
                  <a:srgbClr val="002060"/>
                </a:solidFill>
                <a:latin typeface="+mn-lt"/>
              </a:rPr>
            </a:br>
            <a:r>
              <a:rPr lang="ru-RU" sz="2400" b="1" dirty="0" smtClean="0">
                <a:solidFill>
                  <a:srgbClr val="002060"/>
                </a:solidFill>
                <a:latin typeface="+mn-lt"/>
              </a:rPr>
              <a:t>2021 год - пять  по своевременному прохождению ежегодной диспансеризации,  по лечебной физкультуре, по </a:t>
            </a:r>
            <a:r>
              <a:rPr lang="ru-RU" sz="2400" b="1" dirty="0">
                <a:solidFill>
                  <a:srgbClr val="002060"/>
                </a:solidFill>
                <a:latin typeface="+mn-lt"/>
              </a:rPr>
              <a:t>организации рационального </a:t>
            </a:r>
            <a:r>
              <a:rPr lang="ru-RU" sz="2400" b="1" dirty="0" smtClean="0">
                <a:solidFill>
                  <a:srgbClr val="002060"/>
                </a:solidFill>
                <a:latin typeface="+mn-lt"/>
              </a:rPr>
              <a:t>питания,  по профилактике диабета, по правилам нахождения в лесу и бережного отношения к флоре и фауне</a:t>
            </a:r>
            <a:r>
              <a:rPr lang="ru-RU" sz="2400" b="1" dirty="0" smtClean="0">
                <a:solidFill>
                  <a:srgbClr val="002060"/>
                </a:solidFill>
              </a:rPr>
              <a:t>.</a:t>
            </a:r>
            <a:endParaRPr lang="ru-RU" sz="2400" b="1" dirty="0">
              <a:solidFill>
                <a:srgbClr val="C00000"/>
              </a:solidFill>
            </a:endParaRPr>
          </a:p>
        </p:txBody>
      </p:sp>
      <p:sp>
        <p:nvSpPr>
          <p:cNvPr id="4" name="Заголовок 1"/>
          <p:cNvSpPr txBox="1">
            <a:spLocks/>
          </p:cNvSpPr>
          <p:nvPr/>
        </p:nvSpPr>
        <p:spPr>
          <a:xfrm>
            <a:off x="703185" y="116632"/>
            <a:ext cx="7772400" cy="428627"/>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200" b="1" i="0" u="none" strike="noStrike" kern="1200" cap="none" spc="0" normalizeH="0" baseline="0" noProof="0" dirty="0" smtClean="0">
                <a:ln>
                  <a:noFill/>
                </a:ln>
                <a:solidFill>
                  <a:srgbClr val="002060"/>
                </a:solidFill>
                <a:effectLst/>
                <a:uLnTx/>
                <a:uFillTx/>
                <a:latin typeface="+mj-lt"/>
                <a:ea typeface="+mj-ea"/>
                <a:cs typeface="+mj-cs"/>
              </a:rPr>
              <a:t>Результаты проекта</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620688"/>
            <a:ext cx="8634738" cy="6027012"/>
          </a:xfrm>
        </p:spPr>
        <p:txBody>
          <a:bodyPr anchor="t">
            <a:normAutofit fontScale="90000"/>
          </a:bodyPr>
          <a:lstStyle/>
          <a:p>
            <a:pPr algn="l">
              <a:spcBef>
                <a:spcPts val="600"/>
              </a:spcBef>
            </a:pPr>
            <a:r>
              <a:rPr lang="ru-RU" sz="2400" b="1" dirty="0" smtClean="0">
                <a:solidFill>
                  <a:srgbClr val="C00000"/>
                </a:solidFill>
                <a:latin typeface="+mn-lt"/>
              </a:rPr>
              <a:t>4. Еженедельные занятия групп здоровья граждан пожилого возраста (ходьба, лыжные прогулки) на тропе здоровья</a:t>
            </a:r>
            <a:r>
              <a:rPr lang="ru-RU" sz="2400" b="1" dirty="0">
                <a:solidFill>
                  <a:srgbClr val="C00000"/>
                </a:solidFill>
                <a:latin typeface="+mn-lt"/>
              </a:rPr>
              <a:t> </a:t>
            </a:r>
            <a:r>
              <a:rPr lang="ru-RU" sz="2400" b="1" dirty="0" smtClean="0">
                <a:solidFill>
                  <a:srgbClr val="C00000"/>
                </a:solidFill>
                <a:latin typeface="+mn-lt"/>
              </a:rPr>
              <a:t/>
            </a:r>
            <a:br>
              <a:rPr lang="ru-RU" sz="2400" b="1" dirty="0" smtClean="0">
                <a:solidFill>
                  <a:srgbClr val="C00000"/>
                </a:solidFill>
                <a:latin typeface="+mn-lt"/>
              </a:rPr>
            </a:br>
            <a:r>
              <a:rPr lang="ru-RU" sz="2400" b="1" dirty="0" smtClean="0">
                <a:solidFill>
                  <a:srgbClr val="002060"/>
                </a:solidFill>
                <a:latin typeface="+mn-lt"/>
              </a:rPr>
              <a:t>(80% женщины старше 55 лет)</a:t>
            </a:r>
            <a:r>
              <a:rPr lang="ru-RU" sz="2400" b="1" dirty="0" smtClean="0">
                <a:solidFill>
                  <a:srgbClr val="FF0000"/>
                </a:solidFill>
                <a:latin typeface="+mn-lt"/>
              </a:rPr>
              <a:t>.</a:t>
            </a:r>
            <a:r>
              <a:rPr lang="ru-RU" sz="2400" b="1" dirty="0" smtClean="0">
                <a:solidFill>
                  <a:srgbClr val="002060"/>
                </a:solidFill>
                <a:latin typeface="+mn-lt"/>
              </a:rPr>
              <a:t/>
            </a:r>
            <a:br>
              <a:rPr lang="ru-RU" sz="2400" b="1" dirty="0" smtClean="0">
                <a:solidFill>
                  <a:srgbClr val="002060"/>
                </a:solidFill>
                <a:latin typeface="+mn-lt"/>
              </a:rPr>
            </a:br>
            <a:r>
              <a:rPr lang="ru-RU" sz="1000" b="1" dirty="0" smtClean="0">
                <a:solidFill>
                  <a:srgbClr val="C00000"/>
                </a:solidFill>
                <a:latin typeface="+mn-lt"/>
              </a:rPr>
              <a:t/>
            </a:r>
            <a:br>
              <a:rPr lang="ru-RU" sz="1000" b="1" dirty="0" smtClean="0">
                <a:solidFill>
                  <a:srgbClr val="C00000"/>
                </a:solidFill>
                <a:latin typeface="+mn-lt"/>
              </a:rPr>
            </a:br>
            <a:r>
              <a:rPr lang="ru-RU" sz="2400" b="1" dirty="0" smtClean="0">
                <a:solidFill>
                  <a:srgbClr val="C00000"/>
                </a:solidFill>
                <a:latin typeface="+mn-lt"/>
              </a:rPr>
              <a:t>5. Нормы  ГТО  среди граждан пожилого возраста сдали участники проекта:</a:t>
            </a:r>
            <a:r>
              <a:rPr lang="ru-RU" sz="2400" b="1" dirty="0">
                <a:solidFill>
                  <a:srgbClr val="C00000"/>
                </a:solidFill>
                <a:latin typeface="+mn-lt"/>
              </a:rPr>
              <a:t> </a:t>
            </a:r>
            <a:r>
              <a:rPr lang="ru-RU" sz="2400" b="1" dirty="0" smtClean="0">
                <a:solidFill>
                  <a:srgbClr val="002060"/>
                </a:solidFill>
                <a:latin typeface="+mn-lt"/>
              </a:rPr>
              <a:t>2020 -2021 год - 17 человек, из них награждены  Министерством спорта РФ золотым знаком отличия 15 человек, серебряным  знаком  отличия - 2 человека (из них мужчин - 3, женщин- 14)</a:t>
            </a:r>
            <a:r>
              <a:rPr lang="ru-RU" sz="2400" b="1" dirty="0" smtClean="0">
                <a:solidFill>
                  <a:srgbClr val="FF0000"/>
                </a:solidFill>
                <a:latin typeface="+mn-lt"/>
              </a:rPr>
              <a:t>.</a:t>
            </a:r>
            <a:r>
              <a:rPr lang="ru-RU" sz="2400" b="1" dirty="0" smtClean="0">
                <a:solidFill>
                  <a:srgbClr val="002060"/>
                </a:solidFill>
                <a:latin typeface="+mn-lt"/>
              </a:rPr>
              <a:t/>
            </a:r>
            <a:br>
              <a:rPr lang="ru-RU" sz="2400" b="1" dirty="0" smtClean="0">
                <a:solidFill>
                  <a:srgbClr val="002060"/>
                </a:solidFill>
                <a:latin typeface="+mn-lt"/>
              </a:rPr>
            </a:br>
            <a:r>
              <a:rPr lang="ru-RU" sz="900" dirty="0" smtClean="0">
                <a:solidFill>
                  <a:srgbClr val="002060"/>
                </a:solidFill>
                <a:latin typeface="+mn-lt"/>
              </a:rPr>
              <a:t/>
            </a:r>
            <a:br>
              <a:rPr lang="ru-RU" sz="900" dirty="0" smtClean="0">
                <a:solidFill>
                  <a:srgbClr val="002060"/>
                </a:solidFill>
                <a:latin typeface="+mn-lt"/>
              </a:rPr>
            </a:br>
            <a:r>
              <a:rPr lang="ru-RU" sz="2400" b="1" dirty="0">
                <a:solidFill>
                  <a:srgbClr val="C00000"/>
                </a:solidFill>
                <a:latin typeface="+mn-lt"/>
              </a:rPr>
              <a:t>6</a:t>
            </a:r>
            <a:r>
              <a:rPr lang="ru-RU" sz="2400" b="1" dirty="0" smtClean="0">
                <a:solidFill>
                  <a:srgbClr val="C00000"/>
                </a:solidFill>
                <a:latin typeface="+mn-lt"/>
              </a:rPr>
              <a:t>. Инициатива по созданию тропы здоровья была подхвачена ветеранскими организациями других населённых пунктов Ачитского городского округа:</a:t>
            </a:r>
            <a:br>
              <a:rPr lang="ru-RU" sz="2400" b="1" dirty="0" smtClean="0">
                <a:solidFill>
                  <a:srgbClr val="C00000"/>
                </a:solidFill>
                <a:latin typeface="+mn-lt"/>
              </a:rPr>
            </a:br>
            <a:r>
              <a:rPr lang="ru-RU" sz="2400" b="1" dirty="0" smtClean="0">
                <a:solidFill>
                  <a:srgbClr val="002060"/>
                </a:solidFill>
                <a:latin typeface="+mn-lt"/>
              </a:rPr>
              <a:t>посёлков Уфимский и Заря, сёл Русский Потам, Афанасьевское, Карги, деревень Верх-Тиса и Давыдкова.</a:t>
            </a:r>
            <a:r>
              <a:rPr lang="ru-RU" sz="2400" b="1" dirty="0" smtClean="0">
                <a:solidFill>
                  <a:srgbClr val="C00000"/>
                </a:solidFill>
                <a:latin typeface="+mn-lt"/>
              </a:rPr>
              <a:t/>
            </a:r>
            <a:br>
              <a:rPr lang="ru-RU" sz="2400" b="1" dirty="0" smtClean="0">
                <a:solidFill>
                  <a:srgbClr val="C00000"/>
                </a:solidFill>
                <a:latin typeface="+mn-lt"/>
              </a:rPr>
            </a:br>
            <a:r>
              <a:rPr lang="ru-RU" sz="2400" b="1" dirty="0" smtClean="0">
                <a:solidFill>
                  <a:srgbClr val="C00000"/>
                </a:solidFill>
                <a:latin typeface="+mn-lt"/>
              </a:rPr>
              <a:t> </a:t>
            </a:r>
            <a:r>
              <a:rPr lang="ru-RU" sz="900" dirty="0" smtClean="0">
                <a:solidFill>
                  <a:srgbClr val="002060"/>
                </a:solidFill>
                <a:latin typeface="+mn-lt"/>
              </a:rPr>
              <a:t/>
            </a:r>
            <a:br>
              <a:rPr lang="ru-RU" sz="900" dirty="0" smtClean="0">
                <a:solidFill>
                  <a:srgbClr val="002060"/>
                </a:solidFill>
                <a:latin typeface="+mn-lt"/>
              </a:rPr>
            </a:br>
            <a:r>
              <a:rPr lang="ru-RU" sz="2400" b="1" dirty="0" smtClean="0">
                <a:solidFill>
                  <a:srgbClr val="C00000"/>
                </a:solidFill>
                <a:latin typeface="+mn-lt"/>
              </a:rPr>
              <a:t>7. На тропе  здоровья частыми гостями стали молодые семьи, приезжающие на малую родину в гости к родителям из других городов.</a:t>
            </a:r>
            <a:endParaRPr lang="ru-RU" sz="2400" b="1" dirty="0">
              <a:solidFill>
                <a:srgbClr val="C00000"/>
              </a:solidFill>
              <a:latin typeface="+mn-lt"/>
            </a:endParaRPr>
          </a:p>
        </p:txBody>
      </p:sp>
      <p:sp>
        <p:nvSpPr>
          <p:cNvPr id="4" name="Заголовок 1"/>
          <p:cNvSpPr txBox="1">
            <a:spLocks/>
          </p:cNvSpPr>
          <p:nvPr/>
        </p:nvSpPr>
        <p:spPr>
          <a:xfrm>
            <a:off x="714348" y="214290"/>
            <a:ext cx="7772400" cy="428627"/>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200" b="1" i="0" u="none" strike="noStrike" kern="1200" cap="none" spc="0" normalizeH="0" baseline="0" noProof="0" dirty="0" smtClean="0">
                <a:ln>
                  <a:noFill/>
                </a:ln>
                <a:solidFill>
                  <a:srgbClr val="002060"/>
                </a:solidFill>
                <a:effectLst/>
                <a:uLnTx/>
                <a:uFillTx/>
                <a:latin typeface="+mj-lt"/>
                <a:ea typeface="+mj-ea"/>
                <a:cs typeface="+mj-cs"/>
              </a:rPr>
              <a:t>Результаты проекта</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descr="IMG_20211016_113943.jpg"/>
          <p:cNvPicPr>
            <a:picLocks noChangeAspect="1"/>
          </p:cNvPicPr>
          <p:nvPr/>
        </p:nvPicPr>
        <p:blipFill>
          <a:blip r:embed="rId2" cstate="print"/>
          <a:stretch>
            <a:fillRect/>
          </a:stretch>
        </p:blipFill>
        <p:spPr>
          <a:xfrm>
            <a:off x="214282" y="4822016"/>
            <a:ext cx="2500330" cy="1875248"/>
          </a:xfrm>
          <a:prstGeom prst="rect">
            <a:avLst/>
          </a:prstGeom>
        </p:spPr>
      </p:pic>
      <p:sp>
        <p:nvSpPr>
          <p:cNvPr id="3" name="Подзаголовок 2"/>
          <p:cNvSpPr>
            <a:spLocks noGrp="1"/>
          </p:cNvSpPr>
          <p:nvPr>
            <p:ph type="subTitle" idx="1"/>
          </p:nvPr>
        </p:nvSpPr>
        <p:spPr>
          <a:xfrm>
            <a:off x="571472" y="571480"/>
            <a:ext cx="8358246" cy="1000132"/>
          </a:xfrm>
        </p:spPr>
        <p:txBody>
          <a:bodyPr>
            <a:normAutofit fontScale="70000" lnSpcReduction="20000"/>
          </a:bodyPr>
          <a:lstStyle/>
          <a:p>
            <a:r>
              <a:rPr lang="ru-RU" b="1" dirty="0" smtClean="0">
                <a:solidFill>
                  <a:srgbClr val="C00000"/>
                </a:solidFill>
              </a:rPr>
              <a:t>Главный результат: тропа создана при минимуме затрат, благодаря активности ветеранов-волонтёров,    востребована жителям всех слоев населения.</a:t>
            </a:r>
            <a:endParaRPr lang="ru-RU" b="1" dirty="0">
              <a:solidFill>
                <a:srgbClr val="C00000"/>
              </a:solidFill>
            </a:endParaRPr>
          </a:p>
        </p:txBody>
      </p:sp>
      <p:sp>
        <p:nvSpPr>
          <p:cNvPr id="4" name="Заголовок 1"/>
          <p:cNvSpPr txBox="1">
            <a:spLocks/>
          </p:cNvSpPr>
          <p:nvPr/>
        </p:nvSpPr>
        <p:spPr>
          <a:xfrm>
            <a:off x="571472" y="142852"/>
            <a:ext cx="7772400" cy="428627"/>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200" b="1" i="0" u="none" strike="noStrike" kern="1200" cap="none" spc="0" normalizeH="0" baseline="0" noProof="0" dirty="0" smtClean="0">
                <a:ln>
                  <a:noFill/>
                </a:ln>
                <a:solidFill>
                  <a:srgbClr val="002060"/>
                </a:solidFill>
                <a:effectLst/>
                <a:uLnTx/>
                <a:uFillTx/>
                <a:latin typeface="+mj-lt"/>
                <a:ea typeface="+mj-ea"/>
                <a:cs typeface="+mj-cs"/>
              </a:rPr>
              <a:t>Результаты проекта</a:t>
            </a:r>
          </a:p>
        </p:txBody>
      </p:sp>
      <p:pic>
        <p:nvPicPr>
          <p:cNvPr id="5" name="Рисунок 4" descr="IMG-20211016-WA0018.jpg"/>
          <p:cNvPicPr>
            <a:picLocks noChangeAspect="1"/>
          </p:cNvPicPr>
          <p:nvPr/>
        </p:nvPicPr>
        <p:blipFill>
          <a:blip r:embed="rId3" cstate="print"/>
          <a:stretch>
            <a:fillRect/>
          </a:stretch>
        </p:blipFill>
        <p:spPr>
          <a:xfrm>
            <a:off x="2786050" y="4786322"/>
            <a:ext cx="2500330" cy="1875248"/>
          </a:xfrm>
          <a:prstGeom prst="rect">
            <a:avLst/>
          </a:prstGeom>
        </p:spPr>
      </p:pic>
      <p:pic>
        <p:nvPicPr>
          <p:cNvPr id="6" name="Рисунок 5" descr="IMG_20201213_122747.jpg"/>
          <p:cNvPicPr>
            <a:picLocks noChangeAspect="1"/>
          </p:cNvPicPr>
          <p:nvPr/>
        </p:nvPicPr>
        <p:blipFill>
          <a:blip r:embed="rId4"/>
          <a:srcRect r="14013"/>
          <a:stretch>
            <a:fillRect/>
          </a:stretch>
        </p:blipFill>
        <p:spPr>
          <a:xfrm rot="5400000">
            <a:off x="13465" y="1700992"/>
            <a:ext cx="3143272" cy="2741638"/>
          </a:xfrm>
          <a:prstGeom prst="rect">
            <a:avLst/>
          </a:prstGeom>
        </p:spPr>
      </p:pic>
      <p:pic>
        <p:nvPicPr>
          <p:cNvPr id="7" name="Рисунок 6" descr="IMG_20201213_122906.jpg"/>
          <p:cNvPicPr>
            <a:picLocks noChangeAspect="1"/>
          </p:cNvPicPr>
          <p:nvPr/>
        </p:nvPicPr>
        <p:blipFill>
          <a:blip r:embed="rId5"/>
          <a:stretch>
            <a:fillRect/>
          </a:stretch>
        </p:blipFill>
        <p:spPr>
          <a:xfrm rot="5400000">
            <a:off x="2937855" y="1705560"/>
            <a:ext cx="3143273" cy="2732504"/>
          </a:xfrm>
          <a:prstGeom prst="rect">
            <a:avLst/>
          </a:prstGeom>
        </p:spPr>
      </p:pic>
      <p:sp>
        <p:nvSpPr>
          <p:cNvPr id="10" name="TextBox 9"/>
          <p:cNvSpPr txBox="1"/>
          <p:nvPr/>
        </p:nvSpPr>
        <p:spPr>
          <a:xfrm>
            <a:off x="1214414" y="4143380"/>
            <a:ext cx="2571768" cy="369332"/>
          </a:xfrm>
          <a:prstGeom prst="rect">
            <a:avLst/>
          </a:prstGeom>
          <a:noFill/>
        </p:spPr>
        <p:txBody>
          <a:bodyPr wrap="square" rtlCol="0">
            <a:spAutoFit/>
          </a:bodyPr>
          <a:lstStyle/>
          <a:p>
            <a:r>
              <a:rPr lang="ru-RU" b="1" dirty="0" smtClean="0">
                <a:solidFill>
                  <a:srgbClr val="C00000"/>
                </a:solidFill>
              </a:rPr>
              <a:t>13 декабря 2020 года</a:t>
            </a:r>
            <a:endParaRPr lang="ru-RU" b="1" dirty="0">
              <a:solidFill>
                <a:srgbClr val="C00000"/>
              </a:solidFill>
            </a:endParaRPr>
          </a:p>
        </p:txBody>
      </p:sp>
      <p:sp>
        <p:nvSpPr>
          <p:cNvPr id="11" name="TextBox 10"/>
          <p:cNvSpPr txBox="1"/>
          <p:nvPr/>
        </p:nvSpPr>
        <p:spPr>
          <a:xfrm>
            <a:off x="857224" y="6215082"/>
            <a:ext cx="2604828" cy="369332"/>
          </a:xfrm>
          <a:prstGeom prst="rect">
            <a:avLst/>
          </a:prstGeom>
          <a:noFill/>
        </p:spPr>
        <p:txBody>
          <a:bodyPr wrap="square" rtlCol="0">
            <a:spAutoFit/>
          </a:bodyPr>
          <a:lstStyle/>
          <a:p>
            <a:r>
              <a:rPr lang="ru-RU" b="1" dirty="0" smtClean="0">
                <a:solidFill>
                  <a:srgbClr val="C00000"/>
                </a:solidFill>
              </a:rPr>
              <a:t> 10 октября 2021 года</a:t>
            </a:r>
            <a:endParaRPr lang="ru-RU" b="1" dirty="0">
              <a:solidFill>
                <a:srgbClr val="C00000"/>
              </a:solidFill>
            </a:endParaRPr>
          </a:p>
        </p:txBody>
      </p:sp>
      <p:pic>
        <p:nvPicPr>
          <p:cNvPr id="13" name="Рисунок 12" descr="IMG_20211219_130422 (1).jpg"/>
          <p:cNvPicPr>
            <a:picLocks noChangeAspect="1"/>
          </p:cNvPicPr>
          <p:nvPr/>
        </p:nvPicPr>
        <p:blipFill>
          <a:blip r:embed="rId6" cstate="print"/>
          <a:stretch>
            <a:fillRect/>
          </a:stretch>
        </p:blipFill>
        <p:spPr>
          <a:xfrm rot="5400000">
            <a:off x="4643438" y="2714620"/>
            <a:ext cx="2857519" cy="2143140"/>
          </a:xfrm>
          <a:prstGeom prst="rect">
            <a:avLst/>
          </a:prstGeom>
        </p:spPr>
      </p:pic>
      <p:pic>
        <p:nvPicPr>
          <p:cNvPr id="14" name="Рисунок 13" descr="IMG_20211219_134714.jpg"/>
          <p:cNvPicPr>
            <a:picLocks noChangeAspect="1"/>
          </p:cNvPicPr>
          <p:nvPr/>
        </p:nvPicPr>
        <p:blipFill>
          <a:blip r:embed="rId7" cstate="print"/>
          <a:stretch>
            <a:fillRect/>
          </a:stretch>
        </p:blipFill>
        <p:spPr>
          <a:xfrm rot="5400000">
            <a:off x="6179359" y="3893343"/>
            <a:ext cx="3143240" cy="2357430"/>
          </a:xfrm>
          <a:prstGeom prst="rect">
            <a:avLst/>
          </a:prstGeom>
        </p:spPr>
      </p:pic>
      <p:sp>
        <p:nvSpPr>
          <p:cNvPr id="15" name="TextBox 14"/>
          <p:cNvSpPr txBox="1"/>
          <p:nvPr/>
        </p:nvSpPr>
        <p:spPr>
          <a:xfrm>
            <a:off x="6143636" y="6143644"/>
            <a:ext cx="2604828" cy="369332"/>
          </a:xfrm>
          <a:prstGeom prst="rect">
            <a:avLst/>
          </a:prstGeom>
          <a:noFill/>
        </p:spPr>
        <p:txBody>
          <a:bodyPr wrap="square" rtlCol="0">
            <a:spAutoFit/>
          </a:bodyPr>
          <a:lstStyle/>
          <a:p>
            <a:r>
              <a:rPr lang="ru-RU" b="1" dirty="0" smtClean="0">
                <a:solidFill>
                  <a:srgbClr val="C00000"/>
                </a:solidFill>
              </a:rPr>
              <a:t>19декабря </a:t>
            </a:r>
            <a:r>
              <a:rPr lang="ru-RU" b="1" dirty="0" smtClean="0">
                <a:solidFill>
                  <a:srgbClr val="C00000"/>
                </a:solidFill>
              </a:rPr>
              <a:t>2021 года</a:t>
            </a:r>
            <a:endParaRPr lang="ru-RU" b="1" dirty="0">
              <a:solidFill>
                <a:srgbClr val="C00000"/>
              </a:solidFill>
            </a:endParaRPr>
          </a:p>
        </p:txBody>
      </p:sp>
      <p:pic>
        <p:nvPicPr>
          <p:cNvPr id="16" name="Рисунок 15" descr="IMG_20211219_124036.jpg"/>
          <p:cNvPicPr>
            <a:picLocks noChangeAspect="1"/>
          </p:cNvPicPr>
          <p:nvPr/>
        </p:nvPicPr>
        <p:blipFill>
          <a:blip r:embed="rId8" cstate="print"/>
          <a:srcRect r="9169"/>
          <a:stretch>
            <a:fillRect/>
          </a:stretch>
        </p:blipFill>
        <p:spPr>
          <a:xfrm rot="5400000">
            <a:off x="7124780" y="1662038"/>
            <a:ext cx="1857390" cy="153366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Стандартная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Apex</Template>
  <TotalTime>885</TotalTime>
  <Words>630</Words>
  <Application>Microsoft Office PowerPoint</Application>
  <PresentationFormat>Экран (4:3)</PresentationFormat>
  <Paragraphs>72</Paragraphs>
  <Slides>15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Свердловская область Ачитский городской округ  пгт. Ачит</vt:lpstr>
      <vt:lpstr>1949 года рождения, проживает в пгт.  Ачит, образование высшее,  ведёт большую работу по здоровому образу жизни, особенно среди женщин пожилого возраста,  личным примером доказывая, что и в 72 года спорт - норма жизни.   В её потфолио  более 40 грамот за первые места в старшей возрастной группе за участие в «Кроссе наций», «Лыжне России», традиционной первомайской легкоатлетической  эстафете, спартакиаде ветеранов и пенсионеров Ачитского городского округа, в районном туристическом слёте «Возраст не помеха».   </vt:lpstr>
      <vt:lpstr>Цели проекта</vt:lpstr>
      <vt:lpstr>Слайд 4</vt:lpstr>
      <vt:lpstr>Формирование образа жизни, способствующего укреплению здоровья человека</vt:lpstr>
      <vt:lpstr>Слайд 6</vt:lpstr>
      <vt:lpstr>1. Созданы группы здоровья : 2019 год -  20 участников,       2020 год  - 37 участников,  2021 год -  56 участников.  2. Семьи-участники пеших и лыжных прогулок: 2019 год – 2 семьи,   2020 год  - 11 семей,  2021 год -  28 семей.  3. Проведено 10 практических занятий и мастер-классов: 2019 год – одно по скандинавской ходьбе,   2020 год  - четыре по профилактике ковида, по правильному  дыханию,  по фитотерапии, по правилам сдачи норм ГТО, 2021 год - пять  по своевременному прохождению ежегодной диспансеризации,  по лечебной физкультуре, по организации рационального питания,  по профилактике диабета, по правилам нахождения в лесу и бережного отношения к флоре и фауне.</vt:lpstr>
      <vt:lpstr>4. Еженедельные занятия групп здоровья граждан пожилого возраста (ходьба, лыжные прогулки) на тропе здоровья  (80% женщины старше 55 лет).  5. Нормы  ГТО  среди граждан пожилого возраста сдали участники проекта: 2020 -2021 год - 17 человек, из них награждены  Министерством спорта РФ золотым знаком отличия 15 человек, серебряным  знаком  отличия - 2 человека (из них мужчин - 3, женщин- 14).  6. Инициатива по созданию тропы здоровья была подхвачена ветеранскими организациями других населённых пунктов Ачитского городского округа: посёлков Уфимский и Заря, сёл Русский Потам, Афанасьевское, Карги, деревень Верх-Тиса и Давыдкова.   7. На тропе  здоровья частыми гостями стали молодые семьи, приезжающие на малую родину в гости к родителям из других городов.</vt:lpstr>
      <vt:lpstr>Слайд 9</vt:lpstr>
      <vt:lpstr>Как все начиналось</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Windows User</dc:creator>
  <cp:lastModifiedBy>Windows User</cp:lastModifiedBy>
  <cp:revision>76</cp:revision>
  <dcterms:created xsi:type="dcterms:W3CDTF">2021-12-16T10:17:25Z</dcterms:created>
  <dcterms:modified xsi:type="dcterms:W3CDTF">2021-12-19T16:04:23Z</dcterms:modified>
</cp:coreProperties>
</file>