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Montserrat Bold" panose="020B0604020202020204" charset="-52"/>
      <p:regular r:id="rId19"/>
    </p:embeddedFont>
    <p:embeddedFont>
      <p:font typeface="Montserrat" panose="020B0604020202020204" charset="-52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 Medium Bold" panose="020B0604020202020204" charset="0"/>
      <p:regular r:id="rId28"/>
    </p:embeddedFont>
    <p:embeddedFont>
      <p:font typeface="Montserrat Italics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ясоутов Роман" userId="7149b90d88613f12" providerId="LiveId" clId="{F60DF19F-1E7F-4292-B243-9B47F62DD700}"/>
    <pc:docChg chg="modSld modMainMaster">
      <pc:chgData name="Мясоутов Роман" userId="7149b90d88613f12" providerId="LiveId" clId="{F60DF19F-1E7F-4292-B243-9B47F62DD700}" dt="2021-11-21T08:45:01.613" v="3"/>
      <pc:docMkLst>
        <pc:docMk/>
      </pc:docMkLst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56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57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58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59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0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1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2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3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4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5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6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7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8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69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70"/>
        </pc:sldMkLst>
      </pc:sldChg>
      <pc:sldChg chg="modTransition">
        <pc:chgData name="Мясоутов Роман" userId="7149b90d88613f12" providerId="LiveId" clId="{F60DF19F-1E7F-4292-B243-9B47F62DD700}" dt="2021-11-21T08:45:01.613" v="3"/>
        <pc:sldMkLst>
          <pc:docMk/>
          <pc:sldMk cId="0" sldId="271"/>
        </pc:sldMkLst>
      </pc:sldChg>
      <pc:sldMasterChg chg="modTransition modSldLayout">
        <pc:chgData name="Мясоутов Роман" userId="7149b90d88613f12" providerId="LiveId" clId="{F60DF19F-1E7F-4292-B243-9B47F62DD700}" dt="2021-11-21T08:45:01.613" v="3"/>
        <pc:sldMasterMkLst>
          <pc:docMk/>
          <pc:sldMasterMk cId="0" sldId="2147483648"/>
        </pc:sldMasterMkLst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Мясоутов Роман" userId="7149b90d88613f12" providerId="LiveId" clId="{F60DF19F-1E7F-4292-B243-9B47F62DD700}" dt="2021-11-21T08:45:01.613" v="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image" Target="../media/image24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eg"/><Relationship Id="rId7" Type="http://schemas.openxmlformats.org/officeDocument/2006/relationships/image" Target="../media/image10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.svg"/><Relationship Id="rId5" Type="http://schemas.openxmlformats.org/officeDocument/2006/relationships/image" Target="../media/image43.jpeg"/><Relationship Id="rId10" Type="http://schemas.openxmlformats.org/officeDocument/2006/relationships/image" Target="../media/image2.png"/><Relationship Id="rId4" Type="http://schemas.openxmlformats.org/officeDocument/2006/relationships/image" Target="../media/image42.jpeg"/><Relationship Id="rId9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8288000" cy="104502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224496">
            <a:off x="10428163" y="-1004305"/>
            <a:ext cx="1830341" cy="278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4056" r="14056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r="28112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782150"/>
            <a:chOff x="0" y="0"/>
            <a:chExt cx="11102075" cy="63762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424" r="424" b="14769"/>
            <a:stretch>
              <a:fillRect/>
            </a:stretch>
          </p:blipFill>
          <p:spPr>
            <a:xfrm>
              <a:off x="0" y="0"/>
              <a:ext cx="11102075" cy="6376200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32483"/>
            <a:ext cx="1194627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Открытые занятия для школьников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«Проведи каникулы с пользой»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6316" b="16316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32483"/>
            <a:ext cx="1194627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Занятия для детей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ГКУСО МО «Ступинский СРЦН «Альбатрос»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9651" r="9651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9651" r="9651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3031557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6316" b="16316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129782" y="8132483"/>
            <a:ext cx="1194627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Практикумы для учащихся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МФЮА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139" b="40645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3040005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6260" b="16260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129782" y="8132483"/>
            <a:ext cx="11946270" cy="161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Для трансляции опыта на уровень РФ и проведения занятий активно используются социальные сети Instagram, Zoom, ВК, YouTube.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 онлайн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11" y="3629069"/>
            <a:ext cx="6564549" cy="6657931"/>
            <a:chOff x="0" y="0"/>
            <a:chExt cx="8752732" cy="88772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195" b="16089"/>
            <a:stretch>
              <a:fillRect/>
            </a:stretch>
          </p:blipFill>
          <p:spPr>
            <a:xfrm>
              <a:off x="0" y="0"/>
              <a:ext cx="8752732" cy="8877241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28675" y="521335"/>
            <a:ext cx="5494641" cy="258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F5B126"/>
                </a:solidFill>
                <a:latin typeface="Poppins Medium Bold"/>
              </a:rPr>
              <a:t>ОБРАТНАЯ СВЯЗЬ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84027" y="0"/>
            <a:ext cx="10603973" cy="2595685"/>
            <a:chOff x="0" y="0"/>
            <a:chExt cx="7481015" cy="183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81015" cy="1831234"/>
            </a:xfrm>
            <a:custGeom>
              <a:avLst/>
              <a:gdLst/>
              <a:ahLst/>
              <a:cxnLst/>
              <a:rect l="l" t="t" r="r" b="b"/>
              <a:pathLst>
                <a:path w="7481015" h="1831234">
                  <a:moveTo>
                    <a:pt x="0" y="0"/>
                  </a:moveTo>
                  <a:lnTo>
                    <a:pt x="7481015" y="0"/>
                  </a:lnTo>
                  <a:lnTo>
                    <a:pt x="7481015" y="1831234"/>
                  </a:lnTo>
                  <a:lnTo>
                    <a:pt x="0" y="1831234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850574" y="959485"/>
            <a:ext cx="5296510" cy="5743706"/>
            <a:chOff x="0" y="0"/>
            <a:chExt cx="7062014" cy="765827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1683" b="11683"/>
            <a:stretch>
              <a:fillRect/>
            </a:stretch>
          </p:blipFill>
          <p:spPr>
            <a:xfrm>
              <a:off x="0" y="0"/>
              <a:ext cx="7062014" cy="765827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2619217" y="959485"/>
            <a:ext cx="5668783" cy="6361786"/>
            <a:chOff x="0" y="0"/>
            <a:chExt cx="7558377" cy="84823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7255" b="13391"/>
            <a:stretch>
              <a:fillRect/>
            </a:stretch>
          </p:blipFill>
          <p:spPr>
            <a:xfrm>
              <a:off x="0" y="0"/>
              <a:ext cx="7558377" cy="8482381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195669" y="8088752"/>
            <a:ext cx="8058874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B4B4B"/>
                </a:solidFill>
                <a:latin typeface="Montserrat"/>
              </a:rPr>
              <a:t>Благодарственные письма, отзывы в социальных сетях и на официальном сайте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97083">
            <a:off x="134542" y="3325100"/>
            <a:ext cx="1788316" cy="2725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611" y="3629069"/>
            <a:ext cx="6564549" cy="6657931"/>
            <a:chOff x="0" y="0"/>
            <a:chExt cx="8752732" cy="88772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97" r="3597"/>
            <a:stretch>
              <a:fillRect/>
            </a:stretch>
          </p:blipFill>
          <p:spPr>
            <a:xfrm>
              <a:off x="0" y="0"/>
              <a:ext cx="8752732" cy="8877241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28675" y="521335"/>
            <a:ext cx="5494641" cy="258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F5B126"/>
                </a:solidFill>
                <a:latin typeface="Poppins Medium Bold"/>
              </a:rPr>
              <a:t>ОБРАТНАЯ СВЯЗЬ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84027" y="0"/>
            <a:ext cx="10603973" cy="2595685"/>
            <a:chOff x="0" y="0"/>
            <a:chExt cx="7481015" cy="183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81015" cy="1831234"/>
            </a:xfrm>
            <a:custGeom>
              <a:avLst/>
              <a:gdLst/>
              <a:ahLst/>
              <a:cxnLst/>
              <a:rect l="l" t="t" r="r" b="b"/>
              <a:pathLst>
                <a:path w="7481015" h="1831234">
                  <a:moveTo>
                    <a:pt x="0" y="0"/>
                  </a:moveTo>
                  <a:lnTo>
                    <a:pt x="7481015" y="0"/>
                  </a:lnTo>
                  <a:lnTo>
                    <a:pt x="7481015" y="1831234"/>
                  </a:lnTo>
                  <a:lnTo>
                    <a:pt x="0" y="1831234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850574" y="959485"/>
            <a:ext cx="5625172" cy="5743706"/>
            <a:chOff x="0" y="0"/>
            <a:chExt cx="7500230" cy="765827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4335" r="4905"/>
            <a:stretch>
              <a:fillRect/>
            </a:stretch>
          </p:blipFill>
          <p:spPr>
            <a:xfrm>
              <a:off x="0" y="0"/>
              <a:ext cx="7500230" cy="765827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2619217" y="959485"/>
            <a:ext cx="5668783" cy="6361786"/>
            <a:chOff x="0" y="0"/>
            <a:chExt cx="7558377" cy="848238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9717"/>
            <a:stretch>
              <a:fillRect/>
            </a:stretch>
          </p:blipFill>
          <p:spPr>
            <a:xfrm>
              <a:off x="0" y="0"/>
              <a:ext cx="7558377" cy="8482381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195669" y="8088752"/>
            <a:ext cx="8058874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4B4B4B"/>
                </a:solidFill>
                <a:latin typeface="Montserrat"/>
              </a:rPr>
              <a:t>Благодарственные письма, отзывы в социальных сетях и на официальном сайте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97083">
            <a:off x="134542" y="3325100"/>
            <a:ext cx="1788316" cy="2725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1035" y="1745423"/>
            <a:ext cx="1135330" cy="6807421"/>
            <a:chOff x="0" y="0"/>
            <a:chExt cx="2021050" cy="1211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1050" cy="12118191"/>
            </a:xfrm>
            <a:custGeom>
              <a:avLst/>
              <a:gdLst/>
              <a:ahLst/>
              <a:cxnLst/>
              <a:rect l="l" t="t" r="r" b="b"/>
              <a:pathLst>
                <a:path w="2021050" h="12118191">
                  <a:moveTo>
                    <a:pt x="0" y="0"/>
                  </a:moveTo>
                  <a:lnTo>
                    <a:pt x="2021050" y="0"/>
                  </a:lnTo>
                  <a:lnTo>
                    <a:pt x="2021050" y="12118191"/>
                  </a:lnTo>
                  <a:lnTo>
                    <a:pt x="0" y="12118191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340677"/>
            <a:ext cx="3810905" cy="3720308"/>
            <a:chOff x="0" y="0"/>
            <a:chExt cx="5081207" cy="496041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9574" r="9574"/>
            <a:stretch>
              <a:fillRect/>
            </a:stretch>
          </p:blipFill>
          <p:spPr>
            <a:xfrm>
              <a:off x="0" y="0"/>
              <a:ext cx="5081207" cy="496041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5455477"/>
            <a:ext cx="3810905" cy="4180648"/>
            <a:chOff x="0" y="0"/>
            <a:chExt cx="5081207" cy="557419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15816" r="15816"/>
            <a:stretch>
              <a:fillRect/>
            </a:stretch>
          </p:blipFill>
          <p:spPr>
            <a:xfrm>
              <a:off x="0" y="0"/>
              <a:ext cx="5081207" cy="557419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814924" y="1340677"/>
            <a:ext cx="3861621" cy="3720308"/>
            <a:chOff x="0" y="0"/>
            <a:chExt cx="5148828" cy="496041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20013" b="20013"/>
            <a:stretch>
              <a:fillRect/>
            </a:stretch>
          </p:blipFill>
          <p:spPr>
            <a:xfrm>
              <a:off x="0" y="0"/>
              <a:ext cx="5148828" cy="496041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814924" y="5455477"/>
            <a:ext cx="3861621" cy="4098871"/>
            <a:chOff x="0" y="0"/>
            <a:chExt cx="5148828" cy="546516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22972" r="22972"/>
            <a:stretch>
              <a:fillRect/>
            </a:stretch>
          </p:blipFill>
          <p:spPr>
            <a:xfrm>
              <a:off x="0" y="0"/>
              <a:ext cx="5148828" cy="546516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3777882" y="3490846"/>
            <a:ext cx="3578190" cy="1340677"/>
            <a:chOff x="0" y="0"/>
            <a:chExt cx="6369695" cy="23865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69695" cy="2386599"/>
            </a:xfrm>
            <a:custGeom>
              <a:avLst/>
              <a:gdLst/>
              <a:ahLst/>
              <a:cxnLst/>
              <a:rect l="l" t="t" r="r" b="b"/>
              <a:pathLst>
                <a:path w="6369695" h="2386599">
                  <a:moveTo>
                    <a:pt x="0" y="0"/>
                  </a:moveTo>
                  <a:lnTo>
                    <a:pt x="6369695" y="0"/>
                  </a:lnTo>
                  <a:lnTo>
                    <a:pt x="6369695" y="2386599"/>
                  </a:lnTo>
                  <a:lnTo>
                    <a:pt x="0" y="23865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77882" y="7605646"/>
            <a:ext cx="3578190" cy="1340677"/>
            <a:chOff x="0" y="0"/>
            <a:chExt cx="6369695" cy="23865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69695" cy="2386599"/>
            </a:xfrm>
            <a:custGeom>
              <a:avLst/>
              <a:gdLst/>
              <a:ahLst/>
              <a:cxnLst/>
              <a:rect l="l" t="t" r="r" b="b"/>
              <a:pathLst>
                <a:path w="6369695" h="2386599">
                  <a:moveTo>
                    <a:pt x="0" y="0"/>
                  </a:moveTo>
                  <a:lnTo>
                    <a:pt x="6369695" y="0"/>
                  </a:lnTo>
                  <a:lnTo>
                    <a:pt x="6369695" y="2386599"/>
                  </a:lnTo>
                  <a:lnTo>
                    <a:pt x="0" y="23865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619825" y="2696249"/>
            <a:ext cx="5698923" cy="2135274"/>
            <a:chOff x="0" y="0"/>
            <a:chExt cx="6369695" cy="23865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69695" cy="2386599"/>
            </a:xfrm>
            <a:custGeom>
              <a:avLst/>
              <a:gdLst/>
              <a:ahLst/>
              <a:cxnLst/>
              <a:rect l="l" t="t" r="r" b="b"/>
              <a:pathLst>
                <a:path w="6369695" h="2386599">
                  <a:moveTo>
                    <a:pt x="0" y="0"/>
                  </a:moveTo>
                  <a:lnTo>
                    <a:pt x="6369695" y="0"/>
                  </a:lnTo>
                  <a:lnTo>
                    <a:pt x="6369695" y="2386599"/>
                  </a:lnTo>
                  <a:lnTo>
                    <a:pt x="0" y="23865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619825" y="6811049"/>
            <a:ext cx="5698923" cy="2135274"/>
            <a:chOff x="0" y="0"/>
            <a:chExt cx="6369695" cy="23865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9695" cy="2386599"/>
            </a:xfrm>
            <a:custGeom>
              <a:avLst/>
              <a:gdLst/>
              <a:ahLst/>
              <a:cxnLst/>
              <a:rect l="l" t="t" r="r" b="b"/>
              <a:pathLst>
                <a:path w="6369695" h="2386599">
                  <a:moveTo>
                    <a:pt x="0" y="0"/>
                  </a:moveTo>
                  <a:lnTo>
                    <a:pt x="6369695" y="0"/>
                  </a:lnTo>
                  <a:lnTo>
                    <a:pt x="6369695" y="2386599"/>
                  </a:lnTo>
                  <a:lnTo>
                    <a:pt x="0" y="2386599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3830671" y="3452746"/>
            <a:ext cx="3472613" cy="133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7"/>
              </a:lnSpc>
            </a:pPr>
            <a:r>
              <a:rPr lang="en-US" sz="1898">
                <a:solidFill>
                  <a:srgbClr val="FFFFFF"/>
                </a:solidFill>
                <a:latin typeface="Montserrat Italics"/>
              </a:rPr>
              <a:t>высокий уровень общефизического развития участников проекта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30671" y="7715279"/>
            <a:ext cx="348008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Italics"/>
              </a:rPr>
              <a:t>повышение компетентности жителей г.о. Ступино в вопросах здорового образа жизни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19825" y="6886604"/>
            <a:ext cx="5698923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Italics"/>
              </a:rPr>
              <a:t>увеличение количества населения, принимающих участие в мероприятиях в рамках проекта</a:t>
            </a:r>
          </a:p>
          <a:p>
            <a:pPr algn="ctr">
              <a:lnSpc>
                <a:spcPts val="2240"/>
              </a:lnSpc>
            </a:pPr>
            <a:endParaRPr lang="en-US" sz="1600">
              <a:solidFill>
                <a:srgbClr val="FFFFFF"/>
              </a:solidFill>
              <a:latin typeface="Montserrat Italics"/>
            </a:endParaRP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Italics"/>
              </a:rPr>
              <a:t> - начало реализации проекта (май 2021 г.) – 70  человек;</a:t>
            </a: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Italics"/>
              </a:rPr>
              <a:t> - этап внедрения проекта (сентябрь 2021г.) - 890 человек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60019" y="2886316"/>
            <a:ext cx="5317597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 Italics"/>
              </a:rPr>
              <a:t>удовлетворенность участников проекта инфраструктуры спортивно – оздоровительной среды дошкольной образовательной организации и получение знаний о способах тренировки вестибулярного аппарата в повседневной жизни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361242" y="4405169"/>
            <a:ext cx="3132484" cy="1487930"/>
          </a:xfrm>
          <a:prstGeom prst="rect">
            <a:avLst/>
          </a:prstGeom>
        </p:spPr>
      </p:pic>
      <p:grpSp>
        <p:nvGrpSpPr>
          <p:cNvPr id="25" name="Group 25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71014">
            <a:off x="15719017" y="8126563"/>
            <a:ext cx="1375823" cy="2008500"/>
          </a:xfrm>
          <a:prstGeom prst="rect">
            <a:avLst/>
          </a:prstGeom>
        </p:spPr>
      </p:pic>
      <p:grpSp>
        <p:nvGrpSpPr>
          <p:cNvPr id="32" name="Group 32"/>
          <p:cNvGrpSpPr>
            <a:grpSpLocks noChangeAspect="1"/>
          </p:cNvGrpSpPr>
          <p:nvPr/>
        </p:nvGrpSpPr>
        <p:grpSpPr>
          <a:xfrm rot="9773768">
            <a:off x="15083544" y="-585580"/>
            <a:ext cx="2848560" cy="2848560"/>
            <a:chOff x="0" y="0"/>
            <a:chExt cx="3331210" cy="33312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-10800000">
            <a:off x="15439440" y="-395580"/>
            <a:ext cx="2848560" cy="2848560"/>
            <a:chOff x="0" y="0"/>
            <a:chExt cx="3331210" cy="333121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-10466280">
            <a:off x="15997877" y="427820"/>
            <a:ext cx="2848560" cy="2848560"/>
            <a:chOff x="0" y="0"/>
            <a:chExt cx="3331210" cy="333121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571389" y="1028700"/>
            <a:ext cx="1375823" cy="2008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45984" flipH="1">
            <a:off x="17360950" y="4610398"/>
            <a:ext cx="1172522" cy="17867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2932113" y="-142875"/>
            <a:ext cx="11795534" cy="126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F5B126"/>
                </a:solidFill>
                <a:latin typeface="Poppins Medium Bold"/>
              </a:rPr>
              <a:t>ПЕРВЫЕ РЕЗУЛЬТАТЫ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9" b="5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69336">
            <a:off x="16532859" y="7629687"/>
            <a:ext cx="1977116" cy="30127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3044" y="4278947"/>
            <a:ext cx="1375823" cy="200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3004" y="0"/>
            <a:ext cx="7774996" cy="10287000"/>
            <a:chOff x="0" y="0"/>
            <a:chExt cx="1913890" cy="2532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2532244"/>
            </a:xfrm>
            <a:custGeom>
              <a:avLst/>
              <a:gdLst/>
              <a:ahLst/>
              <a:cxnLst/>
              <a:rect l="l" t="t" r="r" b="b"/>
              <a:pathLst>
                <a:path w="1913890" h="2532244">
                  <a:moveTo>
                    <a:pt x="0" y="0"/>
                  </a:moveTo>
                  <a:lnTo>
                    <a:pt x="1913890" y="0"/>
                  </a:lnTo>
                  <a:lnTo>
                    <a:pt x="1913890" y="2532244"/>
                  </a:lnTo>
                  <a:lnTo>
                    <a:pt x="0" y="2532244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769771" y="6700585"/>
            <a:ext cx="3849473" cy="1828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0127836" y="1733569"/>
            <a:ext cx="3849473" cy="18285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698589" y="1302859"/>
            <a:ext cx="5367980" cy="7681282"/>
            <a:chOff x="0" y="0"/>
            <a:chExt cx="7157307" cy="102417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85" r="53022"/>
            <a:stretch>
              <a:fillRect/>
            </a:stretch>
          </p:blipFill>
          <p:spPr>
            <a:xfrm>
              <a:off x="0" y="0"/>
              <a:ext cx="7157307" cy="10241709"/>
            </a:xfrm>
            <a:prstGeom prst="rect">
              <a:avLst/>
            </a:prstGeom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55216">
            <a:off x="-174290" y="7938557"/>
            <a:ext cx="2848560" cy="2848560"/>
            <a:chOff x="0" y="0"/>
            <a:chExt cx="3331210" cy="3331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971014">
            <a:off x="-463127" y="7656892"/>
            <a:ext cx="2848560" cy="2848560"/>
            <a:chOff x="0" y="0"/>
            <a:chExt cx="3331210" cy="3331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1304734">
            <a:off x="-769941" y="6710475"/>
            <a:ext cx="2848560" cy="2848560"/>
            <a:chOff x="0" y="0"/>
            <a:chExt cx="3331210" cy="33312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844716" y="675457"/>
            <a:ext cx="4721990" cy="0"/>
          </a:xfrm>
          <a:prstGeom prst="line">
            <a:avLst/>
          </a:prstGeom>
          <a:ln w="47625" cap="rnd">
            <a:solidFill>
              <a:srgbClr val="4B4B4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7083">
            <a:off x="6871685" y="-1182610"/>
            <a:ext cx="1830341" cy="278909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1438" y="1747310"/>
            <a:ext cx="10224336" cy="821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6"/>
              </a:lnSpc>
            </a:pPr>
            <a:r>
              <a:rPr lang="en-US" sz="3948" spc="51">
                <a:solidFill>
                  <a:srgbClr val="4B4B4B"/>
                </a:solidFill>
                <a:latin typeface="Mont"/>
              </a:rPr>
              <a:t>Разработать и внедрить эффективные направления инновационной здоровьесберегающей технологии на основе реализации новых подходов и форм работы с использованием балансировочных тренажеров для жителей г.о. Ступино.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96962" y="960179"/>
            <a:ext cx="6442873" cy="73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6"/>
              </a:lnSpc>
            </a:pPr>
            <a:r>
              <a:rPr lang="en-US" sz="5149" spc="247">
                <a:solidFill>
                  <a:srgbClr val="F5B126"/>
                </a:solidFill>
                <a:latin typeface="Poppins Medium Bold"/>
              </a:rPr>
              <a:t>ЦЕЛЬ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76348" cy="10287000"/>
            <a:chOff x="0" y="0"/>
            <a:chExt cx="1101896" cy="2532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1896" cy="2532244"/>
            </a:xfrm>
            <a:custGeom>
              <a:avLst/>
              <a:gdLst/>
              <a:ahLst/>
              <a:cxnLst/>
              <a:rect l="l" t="t" r="r" b="b"/>
              <a:pathLst>
                <a:path w="1101896" h="2532244">
                  <a:moveTo>
                    <a:pt x="0" y="0"/>
                  </a:moveTo>
                  <a:lnTo>
                    <a:pt x="1101896" y="0"/>
                  </a:lnTo>
                  <a:lnTo>
                    <a:pt x="1101896" y="2532244"/>
                  </a:lnTo>
                  <a:lnTo>
                    <a:pt x="0" y="2532244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427786" y="5642046"/>
            <a:ext cx="3849473" cy="18285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476348" y="3897459"/>
            <a:ext cx="5367980" cy="5317674"/>
            <a:chOff x="0" y="0"/>
            <a:chExt cx="7157307" cy="709023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r="32555"/>
            <a:stretch>
              <a:fillRect/>
            </a:stretch>
          </p:blipFill>
          <p:spPr>
            <a:xfrm>
              <a:off x="0" y="0"/>
              <a:ext cx="7157307" cy="709023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54258" y="824217"/>
            <a:ext cx="5367980" cy="4939849"/>
            <a:chOff x="0" y="0"/>
            <a:chExt cx="7157307" cy="65864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490" b="15490"/>
            <a:stretch>
              <a:fillRect/>
            </a:stretch>
          </p:blipFill>
          <p:spPr>
            <a:xfrm>
              <a:off x="0" y="0"/>
              <a:ext cx="7157307" cy="6586465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6064166" y="7947410"/>
            <a:ext cx="2286936" cy="10862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637719" y="8151102"/>
            <a:ext cx="1569916" cy="2577060"/>
            <a:chOff x="0" y="0"/>
            <a:chExt cx="1101896" cy="1808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1896" cy="1808793"/>
            </a:xfrm>
            <a:custGeom>
              <a:avLst/>
              <a:gdLst/>
              <a:ahLst/>
              <a:cxnLst/>
              <a:rect l="l" t="t" r="r" b="b"/>
              <a:pathLst>
                <a:path w="1101896" h="1808793">
                  <a:moveTo>
                    <a:pt x="0" y="0"/>
                  </a:moveTo>
                  <a:lnTo>
                    <a:pt x="1101896" y="0"/>
                  </a:lnTo>
                  <a:lnTo>
                    <a:pt x="1101896" y="1808793"/>
                  </a:lnTo>
                  <a:lnTo>
                    <a:pt x="0" y="1808793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160338" y="948042"/>
            <a:ext cx="8718294" cy="233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21"/>
              </a:lnSpc>
            </a:pPr>
            <a:r>
              <a:rPr lang="en-US" sz="6729">
                <a:solidFill>
                  <a:srgbClr val="F5B126"/>
                </a:solidFill>
                <a:latin typeface="Poppins Medium Bold"/>
              </a:rPr>
              <a:t>Основные задачи проекта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5774" y="4401668"/>
            <a:ext cx="7159077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4B4B4B"/>
                </a:solidFill>
                <a:latin typeface="Montserrat"/>
              </a:rPr>
              <a:t>Создать нормативно-правовую и научно-методическую базу внедрения в жизнь балансировочных тренажеров, способствующих повышению физической активности населения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45407" y="3313066"/>
            <a:ext cx="1276002" cy="94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03989E"/>
                </a:solidFill>
                <a:latin typeface="Mont"/>
              </a:rPr>
              <a:t>01.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7083">
            <a:off x="11160263" y="8534548"/>
            <a:ext cx="1830341" cy="27890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7083">
            <a:off x="3053041" y="4798254"/>
            <a:ext cx="1830341" cy="2789091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9773768">
            <a:off x="15404302" y="-876597"/>
            <a:ext cx="2579896" cy="2579896"/>
            <a:chOff x="0" y="0"/>
            <a:chExt cx="3331210" cy="33312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15726632" y="-704517"/>
            <a:ext cx="2579896" cy="2579896"/>
            <a:chOff x="0" y="0"/>
            <a:chExt cx="3331210" cy="33312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10466280">
            <a:off x="16232400" y="41224"/>
            <a:ext cx="2579896" cy="2579896"/>
            <a:chOff x="0" y="0"/>
            <a:chExt cx="3331210" cy="33312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751820" y="585431"/>
            <a:ext cx="1246061" cy="181906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245407" y="5716441"/>
            <a:ext cx="127600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03989E"/>
                </a:solidFill>
                <a:latin typeface="Mont"/>
              </a:rPr>
              <a:t>02.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5407" y="6647460"/>
            <a:ext cx="715907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4B4B4B"/>
                </a:solidFill>
                <a:latin typeface="Montserrat"/>
              </a:rPr>
              <a:t>Разработать технологии поэтапного формирования устойчивого интереса к повышению физической активности населения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76348" cy="10287000"/>
            <a:chOff x="0" y="0"/>
            <a:chExt cx="1101896" cy="2532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1896" cy="2532244"/>
            </a:xfrm>
            <a:custGeom>
              <a:avLst/>
              <a:gdLst/>
              <a:ahLst/>
              <a:cxnLst/>
              <a:rect l="l" t="t" r="r" b="b"/>
              <a:pathLst>
                <a:path w="1101896" h="2532244">
                  <a:moveTo>
                    <a:pt x="0" y="0"/>
                  </a:moveTo>
                  <a:lnTo>
                    <a:pt x="1101896" y="0"/>
                  </a:lnTo>
                  <a:lnTo>
                    <a:pt x="1101896" y="2532244"/>
                  </a:lnTo>
                  <a:lnTo>
                    <a:pt x="0" y="2532244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427786" y="5642046"/>
            <a:ext cx="3849473" cy="18285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476348" y="3897459"/>
            <a:ext cx="5367980" cy="5317674"/>
            <a:chOff x="0" y="0"/>
            <a:chExt cx="7157307" cy="709023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9561" r="4728"/>
            <a:stretch>
              <a:fillRect/>
            </a:stretch>
          </p:blipFill>
          <p:spPr>
            <a:xfrm>
              <a:off x="0" y="0"/>
              <a:ext cx="7157307" cy="709023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54258" y="824217"/>
            <a:ext cx="5367980" cy="4939849"/>
            <a:chOff x="0" y="0"/>
            <a:chExt cx="7157307" cy="658646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9249" r="9249"/>
            <a:stretch>
              <a:fillRect/>
            </a:stretch>
          </p:blipFill>
          <p:spPr>
            <a:xfrm>
              <a:off x="0" y="0"/>
              <a:ext cx="7157307" cy="6586465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6064166" y="7947410"/>
            <a:ext cx="2286936" cy="10862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637719" y="8151102"/>
            <a:ext cx="1569916" cy="2577060"/>
            <a:chOff x="0" y="0"/>
            <a:chExt cx="1101896" cy="1808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1896" cy="1808793"/>
            </a:xfrm>
            <a:custGeom>
              <a:avLst/>
              <a:gdLst/>
              <a:ahLst/>
              <a:cxnLst/>
              <a:rect l="l" t="t" r="r" b="b"/>
              <a:pathLst>
                <a:path w="1101896" h="1808793">
                  <a:moveTo>
                    <a:pt x="0" y="0"/>
                  </a:moveTo>
                  <a:lnTo>
                    <a:pt x="1101896" y="0"/>
                  </a:lnTo>
                  <a:lnTo>
                    <a:pt x="1101896" y="1808793"/>
                  </a:lnTo>
                  <a:lnTo>
                    <a:pt x="0" y="1808793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160338" y="948042"/>
            <a:ext cx="8718294" cy="233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21"/>
              </a:lnSpc>
            </a:pPr>
            <a:r>
              <a:rPr lang="en-US" sz="6729">
                <a:solidFill>
                  <a:srgbClr val="F5B126"/>
                </a:solidFill>
                <a:latin typeface="Poppins Medium Bold"/>
              </a:rPr>
              <a:t>Основные задачи проекта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5774" y="4401668"/>
            <a:ext cx="715907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4B4B4B"/>
                </a:solidFill>
                <a:latin typeface="Montserrat"/>
              </a:rPr>
              <a:t>Организовать информационно-пропагандистские акции и мероприятия по использованию балансировочных тренажеров среди разных слоев населения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45407" y="3313066"/>
            <a:ext cx="127600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03989E"/>
                </a:solidFill>
                <a:latin typeface="Mont"/>
              </a:rPr>
              <a:t>03.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7083">
            <a:off x="11160263" y="8534548"/>
            <a:ext cx="1830341" cy="27890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7083">
            <a:off x="3053041" y="4798254"/>
            <a:ext cx="1830341" cy="2789091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9773768">
            <a:off x="15404302" y="-876597"/>
            <a:ext cx="2579896" cy="2579896"/>
            <a:chOff x="0" y="0"/>
            <a:chExt cx="3331210" cy="33312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15726632" y="-704517"/>
            <a:ext cx="2579896" cy="2579896"/>
            <a:chOff x="0" y="0"/>
            <a:chExt cx="3331210" cy="33312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10466280">
            <a:off x="16232400" y="41224"/>
            <a:ext cx="2579896" cy="2579896"/>
            <a:chOff x="0" y="0"/>
            <a:chExt cx="3331210" cy="33312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751820" y="585431"/>
            <a:ext cx="1246061" cy="181906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245407" y="5716441"/>
            <a:ext cx="127600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03989E"/>
                </a:solidFill>
                <a:latin typeface="Mont"/>
              </a:rPr>
              <a:t>04.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5407" y="6647460"/>
            <a:ext cx="715907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4B4B4B"/>
                </a:solidFill>
                <a:latin typeface="Montserrat"/>
              </a:rPr>
              <a:t>Выстроить партнерские отношения с различными социальными институтами г.о. для освещения деятельности в рамках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529" b="3529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3529" b="3529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24737" b="24737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61058"/>
            <a:ext cx="1194627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4B4B4B"/>
                </a:solidFill>
                <a:latin typeface="Montserrat"/>
              </a:rPr>
              <a:t>Представление программы работы  на уровне Московской области в рамках конкурса «Педагог года Подмосковья», а также представление программы в рамках обмена опытом среди инструкторов ДОО г.о. Ступино.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55871" y="7066699"/>
            <a:ext cx="337625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3989E"/>
                </a:solidFill>
                <a:latin typeface="Mont"/>
              </a:rPr>
              <a:t>Апрель 2021 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35937" b="26168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61058"/>
            <a:ext cx="1194627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4B4B4B"/>
                </a:solidFill>
                <a:latin typeface="Montserrat"/>
              </a:rPr>
              <a:t>Представление программы работы  для родителей (законных представителей) воспитанников ДОУ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55871" y="7066699"/>
            <a:ext cx="337625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3989E"/>
                </a:solidFill>
                <a:latin typeface="Mont"/>
              </a:rPr>
              <a:t>Май 2021 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0721" b="14443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9651" r="9651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2188" b="12188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32483"/>
            <a:ext cx="1194627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«Цикл мероприятий «Баланс в теле – баланс во всем» для жителей мкр. Славянский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96127" y="6934633"/>
            <a:ext cx="6695747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3989E"/>
                </a:solidFill>
                <a:latin typeface="Mont"/>
              </a:rPr>
              <a:t>Август 2021 г - наст.время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85532" y="7403782"/>
            <a:ext cx="1899464" cy="9022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671868"/>
            <a:ext cx="864200" cy="2670020"/>
            <a:chOff x="0" y="0"/>
            <a:chExt cx="606567" cy="1874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567" cy="1874040"/>
            </a:xfrm>
            <a:custGeom>
              <a:avLst/>
              <a:gdLst/>
              <a:ahLst/>
              <a:cxnLst/>
              <a:rect l="l" t="t" r="r" b="b"/>
              <a:pathLst>
                <a:path w="606567" h="1874040">
                  <a:moveTo>
                    <a:pt x="0" y="0"/>
                  </a:moveTo>
                  <a:lnTo>
                    <a:pt x="606567" y="0"/>
                  </a:lnTo>
                  <a:lnTo>
                    <a:pt x="606567" y="1874040"/>
                  </a:lnTo>
                  <a:lnTo>
                    <a:pt x="0" y="187404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761450" y="2329074"/>
            <a:ext cx="4526550" cy="4206991"/>
            <a:chOff x="0" y="0"/>
            <a:chExt cx="6035401" cy="56093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9738" r="19738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367174"/>
            <a:ext cx="4526550" cy="4206991"/>
            <a:chOff x="0" y="0"/>
            <a:chExt cx="6035401" cy="56093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5147" b="15147"/>
            <a:stretch>
              <a:fillRect/>
            </a:stretch>
          </p:blipFill>
          <p:spPr>
            <a:xfrm>
              <a:off x="0" y="0"/>
              <a:ext cx="6035401" cy="56093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80722" y="2348124"/>
            <a:ext cx="8326556" cy="4206991"/>
            <a:chOff x="0" y="0"/>
            <a:chExt cx="11102075" cy="560932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6316" b="16316"/>
            <a:stretch>
              <a:fillRect/>
            </a:stretch>
          </p:blipFill>
          <p:spPr>
            <a:xfrm>
              <a:off x="0" y="0"/>
              <a:ext cx="11102075" cy="5609321"/>
            </a:xfrm>
            <a:prstGeom prst="rect">
              <a:avLst/>
            </a:prstGeom>
          </p:spPr>
        </p:pic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47534">
            <a:off x="15417633" y="8352070"/>
            <a:ext cx="2568109" cy="2568109"/>
            <a:chOff x="0" y="0"/>
            <a:chExt cx="3331210" cy="33312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6177616" y="8136377"/>
            <a:ext cx="2339730" cy="2339730"/>
            <a:chOff x="0" y="0"/>
            <a:chExt cx="3331210" cy="33312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129782" y="8132483"/>
            <a:ext cx="11946270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4B4B4B"/>
                </a:solidFill>
                <a:latin typeface="Montserrat Bold"/>
              </a:rPr>
              <a:t>Онлайн акция «Тренируй вестибулярный аппарат на улицах нашего города и нашей страны»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66266" y="206904"/>
            <a:ext cx="10873303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5B126"/>
                </a:solidFill>
                <a:latin typeface="Poppins Medium Bold"/>
              </a:rPr>
              <a:t>Мероприятия в рамках проекта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-5963284">
            <a:off x="16063426" y="7722824"/>
            <a:ext cx="2568109" cy="2568109"/>
            <a:chOff x="0" y="0"/>
            <a:chExt cx="3331210" cy="33312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solidFill>
              <a:srgbClr val="FFC441">
                <a:alpha val="61961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71014">
            <a:off x="15630837" y="7611493"/>
            <a:ext cx="1375823" cy="2008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6010427" y="-1478219"/>
            <a:ext cx="3399212" cy="161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363</Words>
  <Application>Microsoft Office PowerPoint</Application>
  <PresentationFormat>Произвольный</PresentationFormat>
  <Paragraphs>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Mont</vt:lpstr>
      <vt:lpstr>Montserrat Bold</vt:lpstr>
      <vt:lpstr>Montserrat</vt:lpstr>
      <vt:lpstr>Calibri</vt:lpstr>
      <vt:lpstr>Poppins Medium Bold</vt:lpstr>
      <vt:lpstr>Montserrat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grenzia creative presentation template</dc:title>
  <dc:creator>Мясоутов Роман</dc:creator>
  <cp:lastModifiedBy>User1</cp:lastModifiedBy>
  <cp:revision>2</cp:revision>
  <dcterms:created xsi:type="dcterms:W3CDTF">2006-08-16T00:00:00Z</dcterms:created>
  <dcterms:modified xsi:type="dcterms:W3CDTF">2021-11-26T08:47:19Z</dcterms:modified>
  <dc:identifier>DAEwVzlN438</dc:identifier>
</cp:coreProperties>
</file>