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6" r:id="rId6"/>
    <p:sldId id="267" r:id="rId7"/>
    <p:sldId id="268" r:id="rId8"/>
    <p:sldId id="269" r:id="rId9"/>
    <p:sldId id="261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22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5E1"/>
    <a:srgbClr val="BF8EC4"/>
    <a:srgbClr val="98549F"/>
    <a:srgbClr val="167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63" d="100"/>
          <a:sy n="163" d="100"/>
        </p:scale>
        <p:origin x="174" y="420"/>
      </p:cViewPr>
      <p:guideLst>
        <p:guide orient="horz" pos="822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017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4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6725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93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897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2969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740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972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873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94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967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F468-CD9B-49E2-847F-0856A560B231}" type="datetimeFigureOut">
              <a:rPr lang="ru-RU" smtClean="0"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44D7A-6161-4F1E-86EE-35086B1646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901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"/>
            <a:ext cx="12192000" cy="6857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60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1219071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14739" y="4859210"/>
            <a:ext cx="8296747" cy="10533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Благодаря участию в форуме «Здоровье женщины – благополучие нации» </a:t>
            </a:r>
            <a:r>
              <a:rPr lang="ru-RU" sz="18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возникла </a:t>
            </a:r>
            <a:r>
              <a:rPr lang="ru-RU" sz="1800" dirty="0">
                <a:solidFill>
                  <a:schemeClr val="bg1"/>
                </a:solidFill>
                <a:latin typeface="Circe" panose="020B0502020203020203" pitchFamily="34" charset="-52"/>
              </a:rPr>
              <a:t>идея создать межрегиональную общественную организацию «Здоровое общество</a:t>
            </a:r>
            <a:r>
              <a:rPr lang="ru-RU" sz="1800" dirty="0" smtClean="0">
                <a:solidFill>
                  <a:schemeClr val="bg1"/>
                </a:solidFill>
                <a:latin typeface="Circe" panose="020B0502020203020203" pitchFamily="34" charset="-52"/>
              </a:rPr>
              <a:t>»</a:t>
            </a:r>
            <a:endParaRPr lang="ru-RU" sz="18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14738" y="4306336"/>
            <a:ext cx="18549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МАРТ 2020</a:t>
            </a:r>
            <a:endParaRPr lang="ru-RU" sz="2400" b="1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/>
                </a:solidFill>
                <a:latin typeface="Circe" panose="020B0502020203020203" pitchFamily="34" charset="-52"/>
              </a:rPr>
              <a:t>2</a:t>
            </a:r>
            <a:endParaRPr lang="ru-RU" sz="1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84" y="3615359"/>
            <a:ext cx="1542972" cy="1544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2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391" y="1119454"/>
            <a:ext cx="8260532" cy="1424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1679A2"/>
                </a:solidFill>
                <a:latin typeface="Circe Extra Bold" panose="020B0802020203020203" pitchFamily="34" charset="-52"/>
              </a:rPr>
              <a:t>ЦЕЛЬ</a:t>
            </a:r>
            <a:endParaRPr lang="ru-RU" sz="2400" dirty="0">
              <a:solidFill>
                <a:srgbClr val="1679A2"/>
              </a:solidFill>
              <a:latin typeface="Circe" panose="020B0502020203020203" pitchFamily="34" charset="-52"/>
            </a:endParaRPr>
          </a:p>
          <a:p>
            <a:pPr marL="0" indent="0">
              <a:buNone/>
            </a:pP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Поддержка </a:t>
            </a: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программ здравоохранения в вопросах просвещения, </a:t>
            </a: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профилактики и </a:t>
            </a:r>
            <a:r>
              <a:rPr lang="ru-RU" sz="2000" dirty="0">
                <a:solidFill>
                  <a:srgbClr val="1679A2"/>
                </a:solidFill>
                <a:latin typeface="Circe" panose="020B0502020203020203" pitchFamily="34" charset="-52"/>
              </a:rPr>
              <a:t>оказания помощи </a:t>
            </a: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обществу</a:t>
            </a:r>
          </a:p>
          <a:p>
            <a:pPr marL="0" indent="0">
              <a:buNone/>
            </a:pPr>
            <a:endParaRPr lang="ru-RU" sz="1800" dirty="0">
              <a:solidFill>
                <a:srgbClr val="1679A2"/>
              </a:solidFill>
              <a:latin typeface="Circe" panose="020B0502020203020203" pitchFamily="34" charset="-52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2902391" y="2993521"/>
            <a:ext cx="8551055" cy="3008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b="1" dirty="0" smtClean="0">
                <a:solidFill>
                  <a:srgbClr val="1679A2"/>
                </a:solidFill>
                <a:latin typeface="Circe Extra Bold" panose="020B0802020203020203" pitchFamily="34" charset="-52"/>
              </a:rPr>
              <a:t>ЗАДАЧИ: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-</a:t>
            </a:r>
            <a:r>
              <a:rPr lang="en-US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оказание поддержки учреждениям здравоохранения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-</a:t>
            </a:r>
            <a:r>
              <a:rPr lang="en-US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развитие и повышение эффективности медицинской помощи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-</a:t>
            </a:r>
            <a:r>
              <a:rPr lang="en-US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 </a:t>
            </a:r>
            <a:r>
              <a:rPr lang="ru-RU" sz="2000" dirty="0" smtClean="0">
                <a:solidFill>
                  <a:srgbClr val="1679A2"/>
                </a:solidFill>
                <a:latin typeface="Circe" panose="020B0502020203020203" pitchFamily="34" charset="-52"/>
              </a:rPr>
              <a:t>консультационная и информационная поддержка пациентов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rgbClr val="1679A2"/>
              </a:solidFill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3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19744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2192000" cy="6856404"/>
          </a:xfrm>
          <a:prstGeom prst="rect">
            <a:avLst/>
          </a:prstGeom>
        </p:spPr>
      </p:pic>
      <p:sp>
        <p:nvSpPr>
          <p:cNvPr id="3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/>
                </a:solidFill>
                <a:latin typeface="Circe" panose="020B0502020203020203" pitchFamily="34" charset="-52"/>
              </a:rPr>
              <a:t>4</a:t>
            </a:r>
            <a:endParaRPr lang="ru-RU" sz="10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199" y="298939"/>
            <a:ext cx="3788869" cy="69413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 panose="020B0502020203020203" pitchFamily="34" charset="-52"/>
              </a:rPr>
              <a:t>Команда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4962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773713"/>
            <a:ext cx="5372476" cy="671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консультационная поддержка женщин в возрасте </a:t>
            </a:r>
            <a:r>
              <a:rPr lang="ru-RU" sz="1400" b="1" dirty="0">
                <a:solidFill>
                  <a:schemeClr val="bg1"/>
                </a:solidFill>
                <a:latin typeface="Circe Extra Bold" panose="020B0802020203020203" pitchFamily="34" charset="-52"/>
              </a:rPr>
              <a:t>от </a:t>
            </a:r>
            <a:r>
              <a:rPr lang="ru-RU" sz="1400" b="1" dirty="0" smtClean="0">
                <a:solidFill>
                  <a:schemeClr val="bg1"/>
                </a:solidFill>
                <a:latin typeface="Circe Extra Bold" panose="020B0802020203020203" pitchFamily="34" charset="-52"/>
              </a:rPr>
              <a:t>18 </a:t>
            </a:r>
            <a:r>
              <a:rPr lang="ru-RU" sz="1400" b="1" dirty="0">
                <a:solidFill>
                  <a:schemeClr val="bg1"/>
                </a:solidFill>
                <a:latin typeface="Circe Extra Bold" panose="020B0802020203020203" pitchFamily="34" charset="-52"/>
              </a:rPr>
              <a:t>до 4</a:t>
            </a:r>
            <a:r>
              <a:rPr lang="ru-RU" sz="1400" b="1" dirty="0" smtClean="0">
                <a:solidFill>
                  <a:schemeClr val="bg1"/>
                </a:solidFill>
                <a:latin typeface="Circe Extra Bold" panose="020B0802020203020203" pitchFamily="34" charset="-52"/>
              </a:rPr>
              <a:t>5 </a:t>
            </a:r>
            <a:r>
              <a:rPr lang="ru-RU" sz="1400" b="1" dirty="0">
                <a:solidFill>
                  <a:schemeClr val="bg1"/>
                </a:solidFill>
                <a:latin typeface="Circe Extra Bold" panose="020B0802020203020203" pitchFamily="34" charset="-52"/>
              </a:rPr>
              <a:t>лет </a:t>
            </a: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по вопросам профилактики распространения раковых заболеваний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38198" y="1105313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СКРИНИНГ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200" y="369713"/>
            <a:ext cx="2467708" cy="69413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Наши проекты</a:t>
            </a:r>
            <a:endParaRPr lang="ru-RU" sz="18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5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1049215" y="2641998"/>
            <a:ext cx="5351585" cy="4004987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Скрининг – это тестирование всех женщин из группы риска развития рака шейки матки, у </a:t>
            </a:r>
            <a:r>
              <a:rPr lang="ru-RU" sz="3200" dirty="0" smtClean="0">
                <a:solidFill>
                  <a:schemeClr val="bg1"/>
                </a:solidFill>
                <a:latin typeface="Circe" panose="020B0502020203020203"/>
              </a:rPr>
              <a:t>большинства из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которых симптомы не проявляются.</a:t>
            </a:r>
          </a:p>
          <a:p>
            <a:pPr algn="just">
              <a:lnSpc>
                <a:spcPct val="120000"/>
              </a:lnSpc>
            </a:pPr>
            <a:r>
              <a:rPr lang="ru-RU" sz="3200" dirty="0" smtClean="0">
                <a:solidFill>
                  <a:schemeClr val="bg1"/>
                </a:solidFill>
                <a:latin typeface="Circe" panose="020B0502020203020203"/>
              </a:rPr>
              <a:t>Скрининг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предназначен для выявления предраковых изменений, которые при отсутствии лечения могут приводить к развитию рака.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Скрининг эффективен лишь при наличии хорошо организованной системы для последующего наблюдения и лечения.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Женщинам, у которых при скрининге обнаружены нарушения, необходимо обеспечить дальнейшее наблюдение, диагностирование и лечение для предотвращения развития рака или для лечения рака на ранних стадиях. </a:t>
            </a:r>
            <a:endParaRPr lang="ru-RU" sz="3200" dirty="0" smtClean="0">
              <a:solidFill>
                <a:schemeClr val="bg1"/>
              </a:solidFill>
              <a:latin typeface="Circe" panose="020B0502020203020203"/>
            </a:endParaRP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По данным ВОЗ рак шейки матки занимает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7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место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в мире.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В России  в 2019 г было зарегистрировано </a:t>
            </a:r>
            <a:r>
              <a:rPr lang="ru-RU" sz="3700" b="1" dirty="0" smtClean="0">
                <a:solidFill>
                  <a:schemeClr val="bg1"/>
                </a:solidFill>
                <a:latin typeface="Circe" panose="020B0502020203020203"/>
              </a:rPr>
              <a:t>17,5</a:t>
            </a:r>
            <a:r>
              <a:rPr lang="ru-RU" sz="3200" b="1" dirty="0" smtClean="0">
                <a:solidFill>
                  <a:schemeClr val="bg1"/>
                </a:solidFill>
                <a:latin typeface="Circe" panose="020B0502020203020203"/>
              </a:rPr>
              <a:t>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тысяч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женщин с вновь выявленным  раком шейки матки.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Ежегодно в Росси от этого заболевания гибнет около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7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тысяч женщин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, то есть каждый день,  мы теряем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17 – 18 женщин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от  этого заболевания.</a:t>
            </a:r>
          </a:p>
          <a:p>
            <a:pPr algn="just">
              <a:lnSpc>
                <a:spcPct val="120000"/>
              </a:lnSpc>
            </a:pP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Рак шейки матки резко молодеет: в возрастной группе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от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15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до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29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лет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заболеваемость возросла по сравнению с 1990 г 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5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раз </a:t>
            </a:r>
            <a:r>
              <a:rPr lang="ru-RU" sz="3200" dirty="0">
                <a:solidFill>
                  <a:schemeClr val="bg1"/>
                </a:solidFill>
                <a:latin typeface="Circe" panose="020B0502020203020203"/>
              </a:rPr>
              <a:t>и смертность более чем 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3700" b="1" dirty="0">
                <a:solidFill>
                  <a:schemeClr val="bg1"/>
                </a:solidFill>
                <a:latin typeface="Circe" panose="020B0502020203020203"/>
              </a:rPr>
              <a:t>2</a:t>
            </a:r>
            <a:r>
              <a:rPr lang="ru-RU" sz="3200" b="1" dirty="0">
                <a:solidFill>
                  <a:schemeClr val="bg1"/>
                </a:solidFill>
                <a:latin typeface="Circe" panose="020B0502020203020203"/>
              </a:rPr>
              <a:t> раза</a:t>
            </a:r>
          </a:p>
          <a:p>
            <a:pPr algn="just">
              <a:lnSpc>
                <a:spcPct val="120000"/>
              </a:lnSpc>
            </a:pPr>
            <a:endParaRPr lang="ru-RU" sz="2000" dirty="0" smtClean="0">
              <a:solidFill>
                <a:schemeClr val="bg1"/>
              </a:solidFill>
              <a:latin typeface="Circe" panose="020B0502020203020203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79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1219071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latin typeface="Circe" panose="020B0502020203020203" pitchFamily="34" charset="-52"/>
              </a:rPr>
              <a:t>6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838200" y="1882941"/>
            <a:ext cx="5691554" cy="10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просветительская поддержка пациентов в вопросах, связанных с  нарушением здорового </a:t>
            </a:r>
            <a:r>
              <a:rPr lang="ru-RU" sz="1400" dirty="0" smtClean="0">
                <a:solidFill>
                  <a:schemeClr val="bg1"/>
                </a:solidFill>
                <a:latin typeface="Circe" panose="020B0502020203020203" pitchFamily="34" charset="-52"/>
              </a:rPr>
              <a:t>сна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1174355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СОМНОЛОГИЯ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Объект 2"/>
          <p:cNvSpPr txBox="1">
            <a:spLocks/>
          </p:cNvSpPr>
          <p:nvPr/>
        </p:nvSpPr>
        <p:spPr>
          <a:xfrm>
            <a:off x="1091208" y="2754922"/>
            <a:ext cx="5185538" cy="3634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Сомнология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 — раздел медицины и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нейробиологии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, посвящённый исследованиям сна, расстройств сна, их лечению и влиянию на здоровье человека. Основным методом диагностики является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полисомнография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. </a:t>
            </a: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Помимо непосредственно нарушений сна, </a:t>
            </a:r>
            <a:r>
              <a:rPr lang="ru-RU" sz="1100" dirty="0" err="1">
                <a:solidFill>
                  <a:schemeClr val="bg1"/>
                </a:solidFill>
                <a:latin typeface="Circe" panose="020B0502020203020203" pitchFamily="34" charset="-52"/>
              </a:rPr>
              <a:t>сомнология</a:t>
            </a: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 изучает также и особенности болезней, которые могут развиваться во сне — одна и та же болезнь может дебютировать и в состоянии бодрствования, и во время сна. </a:t>
            </a:r>
            <a:endParaRPr lang="ru-RU" sz="1100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just">
              <a:lnSpc>
                <a:spcPct val="120000"/>
              </a:lnSpc>
            </a:pP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Нарушения дыхания во сне являются одной из причин развития артериальной </a:t>
            </a:r>
            <a:r>
              <a:rPr lang="ru-RU" sz="1100" dirty="0" smtClean="0">
                <a:solidFill>
                  <a:schemeClr val="bg1"/>
                </a:solidFill>
                <a:latin typeface="Circe" panose="020B0502020203020203"/>
              </a:rPr>
              <a:t>гипертонии, </a:t>
            </a:r>
            <a:r>
              <a:rPr lang="ru-RU" sz="1100" b="1" dirty="0" smtClean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2 раза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увеличивает риск сердечно-сосудистых постоперационных осложнений, </a:t>
            </a:r>
            <a:r>
              <a:rPr lang="ru-RU" sz="1100" dirty="0" smtClean="0">
                <a:solidFill>
                  <a:schemeClr val="bg1"/>
                </a:solidFill>
                <a:latin typeface="Circe" panose="020B0502020203020203"/>
              </a:rPr>
              <a:t> </a:t>
            </a:r>
            <a:r>
              <a:rPr lang="ru-RU" sz="1100" b="1" dirty="0" smtClean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2,5 раза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 повышает риск развития рака и риск смерти во </a:t>
            </a:r>
            <a:r>
              <a:rPr lang="ru-RU" sz="1100" dirty="0" smtClean="0">
                <a:solidFill>
                  <a:schemeClr val="bg1"/>
                </a:solidFill>
                <a:latin typeface="Circe" panose="020B0502020203020203"/>
              </a:rPr>
              <a:t>сне, </a:t>
            </a:r>
            <a:r>
              <a:rPr lang="ru-RU" sz="1100" b="1" dirty="0" smtClean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5 раз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увеличивает риск дорожно-транспортных </a:t>
            </a:r>
            <a:r>
              <a:rPr lang="ru-RU" sz="1100" dirty="0" smtClean="0">
                <a:solidFill>
                  <a:schemeClr val="bg1"/>
                </a:solidFill>
                <a:latin typeface="Circe" panose="020B0502020203020203"/>
              </a:rPr>
              <a:t>происшествий, </a:t>
            </a:r>
            <a:r>
              <a:rPr lang="ru-RU" sz="1100" b="1" dirty="0" smtClean="0">
                <a:solidFill>
                  <a:schemeClr val="bg1"/>
                </a:solidFill>
                <a:latin typeface="Circe" panose="020B0502020203020203"/>
              </a:rPr>
              <a:t>в 5 раз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увеличивает риск смерти от сердечно-сосудистых </a:t>
            </a:r>
            <a:r>
              <a:rPr lang="ru-RU" sz="1100" dirty="0" smtClean="0">
                <a:solidFill>
                  <a:schemeClr val="bg1"/>
                </a:solidFill>
                <a:latin typeface="Circe" panose="020B0502020203020203"/>
              </a:rPr>
              <a:t>заболеваний, </a:t>
            </a:r>
            <a:r>
              <a:rPr lang="ru-RU" sz="1100" b="1" dirty="0" smtClean="0">
                <a:solidFill>
                  <a:schemeClr val="bg1"/>
                </a:solidFill>
                <a:latin typeface="Circe" panose="020B0502020203020203"/>
              </a:rPr>
              <a:t>в </a:t>
            </a:r>
            <a:r>
              <a:rPr lang="ru-RU" sz="1100" b="1" dirty="0">
                <a:solidFill>
                  <a:schemeClr val="bg1"/>
                </a:solidFill>
                <a:latin typeface="Circe" panose="020B0502020203020203"/>
              </a:rPr>
              <a:t>10 раз </a:t>
            </a:r>
            <a:r>
              <a:rPr lang="ru-RU" sz="1100" dirty="0">
                <a:solidFill>
                  <a:schemeClr val="bg1"/>
                </a:solidFill>
                <a:latin typeface="Circe" panose="020B0502020203020203"/>
              </a:rPr>
              <a:t>чаще возникают травмы на </a:t>
            </a:r>
            <a:r>
              <a:rPr lang="ru-RU" sz="1100" dirty="0" smtClean="0">
                <a:solidFill>
                  <a:schemeClr val="bg1"/>
                </a:solidFill>
                <a:latin typeface="Circe" panose="020B0502020203020203"/>
              </a:rPr>
              <a:t>работе</a:t>
            </a:r>
            <a:endParaRPr lang="ru-RU" sz="1100" dirty="0">
              <a:solidFill>
                <a:schemeClr val="bg1"/>
              </a:solidFill>
              <a:latin typeface="Circe" panose="020B0502020203020203"/>
            </a:endParaRPr>
          </a:p>
          <a:p>
            <a:pPr algn="just">
              <a:lnSpc>
                <a:spcPct val="110000"/>
              </a:lnSpc>
            </a:pPr>
            <a:endParaRPr lang="ru-RU" sz="11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200" y="369713"/>
            <a:ext cx="2332892" cy="69413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Наши проекты</a:t>
            </a:r>
            <a:endParaRPr lang="ru-RU" sz="18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336808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" y="0"/>
            <a:ext cx="1219071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" y="0"/>
            <a:ext cx="1218838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1" y="1876704"/>
            <a:ext cx="5591907" cy="7348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bg1"/>
                </a:solidFill>
                <a:latin typeface="Circe" panose="020B0502020203020203" pitchFamily="34" charset="-52"/>
              </a:rPr>
              <a:t>расширение базы федерального регистра, привлечение доноров костного мозга</a:t>
            </a:r>
          </a:p>
          <a:p>
            <a:pPr marL="0" indent="0"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Circe" panose="020B0502020203020203" pitchFamily="34" charset="-52"/>
              </a:rPr>
              <a:t>7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38198" y="1180266"/>
            <a:ext cx="52276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РЕКРУТИНГ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1083639" y="2833956"/>
            <a:ext cx="5199930" cy="3408582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Трансплантация костного мозга (ТКМ) используется, прежде всего, при лечении онкологических заболеваний, таких как лейкозы, поражения лимфатической системы, 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</a:rPr>
              <a:t>нейробластома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, а также при </a:t>
            </a:r>
            <a:r>
              <a:rPr lang="ru-RU" dirty="0" err="1">
                <a:solidFill>
                  <a:schemeClr val="bg1"/>
                </a:solidFill>
                <a:latin typeface="Circe" panose="020B0502020203020203" pitchFamily="34" charset="-52"/>
              </a:rPr>
              <a:t>апластической</a:t>
            </a: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 анемии и ряде наследственных дефектов крови.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 pitchFamily="34" charset="-52"/>
              </a:rPr>
              <a:t>Добровольные доноры требуются для так называемой аллогенной трансплантации, когда клетки берутся у другого человека. Чтобы проверить, подходит ли костный мозг для пересадки, у потенциального донора берется на анализ кровь и проводится типирование – определение HLA-фенотипа, то есть набора генов, отвечающих за совместимость тканей</a:t>
            </a:r>
            <a:r>
              <a:rPr lang="ru-RU" dirty="0" smtClean="0">
                <a:solidFill>
                  <a:schemeClr val="bg1"/>
                </a:solidFill>
                <a:latin typeface="Circe" panose="020B0502020203020203" pitchFamily="34" charset="-52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Ежегодно трансплантация косного мозга ежегодно требуется около 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5000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 россиян (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4214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irce" panose="020B0502020203020203"/>
              </a:rPr>
              <a:t>пересадок взрослым 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и 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900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 – </a:t>
            </a:r>
            <a:r>
              <a:rPr lang="ru-RU" b="1" dirty="0">
                <a:solidFill>
                  <a:schemeClr val="bg1"/>
                </a:solidFill>
                <a:latin typeface="Circe" panose="020B0502020203020203"/>
              </a:rPr>
              <a:t>детям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)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Шанс найти донора с подходящим генотипом – </a:t>
            </a:r>
            <a:r>
              <a:rPr lang="ru-RU" sz="3500" b="1" dirty="0">
                <a:solidFill>
                  <a:schemeClr val="bg1"/>
                </a:solidFill>
                <a:latin typeface="Circe" panose="020B0502020203020203"/>
              </a:rPr>
              <a:t>1 к 10000</a:t>
            </a:r>
            <a:r>
              <a:rPr lang="ru-RU" dirty="0">
                <a:solidFill>
                  <a:schemeClr val="bg1"/>
                </a:solidFill>
                <a:latin typeface="Circe" panose="020B0502020203020203"/>
              </a:rPr>
              <a:t>. Поэтому чем обширнее регистр, тем выше вероятность положительного исхода.</a:t>
            </a:r>
            <a:endParaRPr lang="ru-RU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algn="just">
              <a:lnSpc>
                <a:spcPct val="120000"/>
              </a:lnSpc>
            </a:pPr>
            <a:endParaRPr lang="ru-RU" sz="2500" dirty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838199" y="369713"/>
            <a:ext cx="2379785" cy="694130"/>
          </a:xfrm>
        </p:spPr>
        <p:txBody>
          <a:bodyPr>
            <a:normAutofit/>
          </a:bodyPr>
          <a:lstStyle/>
          <a:p>
            <a:pPr lvl="0"/>
            <a:r>
              <a:rPr lang="ru-RU" sz="1800" dirty="0" smtClean="0">
                <a:solidFill>
                  <a:schemeClr val="bg1"/>
                </a:solidFill>
                <a:latin typeface="Circe" panose="020B0502020203020203" pitchFamily="34" charset="-52"/>
              </a:rPr>
              <a:t>Наши проекты</a:t>
            </a:r>
            <a:endParaRPr lang="ru-RU" sz="18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51551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795" y="1"/>
            <a:ext cx="3201205" cy="216377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15467"/>
            <a:ext cx="12192000" cy="4442533"/>
          </a:xfrm>
          <a:prstGeom prst="rect">
            <a:avLst/>
          </a:prstGeom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028698" y="5192330"/>
            <a:ext cx="3086102" cy="107148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Сенатор Российской Федерации от Вологодской области, член Комитета Совета Федерации по федеративному устройству, региональной политике, местному самоуправлению и делам Севера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28698" y="4453646"/>
            <a:ext cx="24301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Авдеева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Елена Осиповна 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4865481" y="5192330"/>
            <a:ext cx="2771209" cy="10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Сенатор Российской федерации от Брянской области, член Комитета по федеративному устройству, региональной политике, местному самоуправлению и делам Севера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865481" y="4453646"/>
            <a:ext cx="25749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irce" panose="020B0502020203020203" pitchFamily="34" charset="-52"/>
              </a:rPr>
              <a:t>Солодун</a:t>
            </a:r>
            <a:endParaRPr lang="ru-RU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Галина Николаевна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8293915" y="5192330"/>
            <a:ext cx="3250385" cy="10714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100" dirty="0">
                <a:solidFill>
                  <a:schemeClr val="bg1"/>
                </a:solidFill>
                <a:latin typeface="Circe" panose="020B0502020203020203" pitchFamily="34" charset="-52"/>
              </a:rPr>
              <a:t>Главный внештатный специалист Пластический хирург Министерства здравоохранения Российской Федерации. Доктор медицинских наук. Врач высшей категории.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93915" y="4453646"/>
            <a:ext cx="298236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 smtClean="0">
                <a:solidFill>
                  <a:schemeClr val="bg1"/>
                </a:solidFill>
                <a:latin typeface="Circe" panose="020B0502020203020203" pitchFamily="34" charset="-52"/>
              </a:rPr>
              <a:t>Мантурова</a:t>
            </a:r>
            <a:endParaRPr lang="ru-RU" b="1" dirty="0" smtClean="0">
              <a:solidFill>
                <a:schemeClr val="bg1"/>
              </a:solidFill>
              <a:latin typeface="Circe" panose="020B0502020203020203" pitchFamily="34" charset="-52"/>
            </a:endParaRPr>
          </a:p>
          <a:p>
            <a:r>
              <a:rPr lang="ru-RU" b="1" dirty="0" smtClean="0">
                <a:solidFill>
                  <a:schemeClr val="bg1"/>
                </a:solidFill>
                <a:latin typeface="Circe" panose="020B0502020203020203" pitchFamily="34" charset="-52"/>
              </a:rPr>
              <a:t>Наталья Евгеньевна</a:t>
            </a:r>
            <a:endParaRPr lang="ru-RU" b="1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838199" y="543382"/>
            <a:ext cx="3788869" cy="694130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 panose="020B0502020203020203" pitchFamily="34" charset="-52"/>
              </a:rPr>
              <a:t>Наблюдательный совет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17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Circe" panose="020B0502020203020203" pitchFamily="34" charset="-52"/>
              </a:rPr>
              <a:t>8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929050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8"/>
            <a:ext cx="12192000" cy="6856404"/>
          </a:xfrm>
          <a:prstGeom prst="rect">
            <a:avLst/>
          </a:prstGeom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838199" y="298939"/>
            <a:ext cx="3788869" cy="6941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irce" panose="020B0502020203020203" pitchFamily="34" charset="-52"/>
              </a:rPr>
              <a:t>Истории пациентов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Circe" panose="020B0502020203020203" pitchFamily="34" charset="-52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1859735" y="6535094"/>
            <a:ext cx="308119" cy="2879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1000" dirty="0" smtClean="0">
                <a:solidFill>
                  <a:schemeClr val="bg1">
                    <a:lumMod val="75000"/>
                  </a:schemeClr>
                </a:solidFill>
                <a:latin typeface="Circe" panose="020B0502020203020203" pitchFamily="34" charset="-52"/>
              </a:rPr>
              <a:t>9</a:t>
            </a:r>
            <a:endParaRPr lang="ru-RU" sz="1000" dirty="0">
              <a:solidFill>
                <a:schemeClr val="bg1">
                  <a:lumMod val="75000"/>
                </a:schemeClr>
              </a:solidFill>
              <a:latin typeface="Circe" panose="020B0502020203020203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731394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492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Circe</vt:lpstr>
      <vt:lpstr>Circe Extra Bold</vt:lpstr>
      <vt:lpstr>Тема Office</vt:lpstr>
      <vt:lpstr>Презентация PowerPoint</vt:lpstr>
      <vt:lpstr>Презентация PowerPoint</vt:lpstr>
      <vt:lpstr>Презентация PowerPoint</vt:lpstr>
      <vt:lpstr>Команда</vt:lpstr>
      <vt:lpstr>Наши проекты</vt:lpstr>
      <vt:lpstr>Наши проекты</vt:lpstr>
      <vt:lpstr>Наши проекты</vt:lpstr>
      <vt:lpstr>Наблюдательный совет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Вотермелон</dc:creator>
  <cp:lastModifiedBy>Ирина Анатольевна Гарбуз</cp:lastModifiedBy>
  <cp:revision>45</cp:revision>
  <dcterms:created xsi:type="dcterms:W3CDTF">2021-03-29T15:08:42Z</dcterms:created>
  <dcterms:modified xsi:type="dcterms:W3CDTF">2021-04-15T10:44:18Z</dcterms:modified>
</cp:coreProperties>
</file>