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1" r:id="rId2"/>
    <p:sldId id="622" r:id="rId3"/>
    <p:sldId id="257" r:id="rId4"/>
    <p:sldId id="318" r:id="rId5"/>
    <p:sldId id="258" r:id="rId6"/>
    <p:sldId id="259" r:id="rId7"/>
    <p:sldId id="260" r:id="rId8"/>
    <p:sldId id="264" r:id="rId9"/>
    <p:sldId id="274" r:id="rId10"/>
    <p:sldId id="276" r:id="rId11"/>
    <p:sldId id="277" r:id="rId12"/>
    <p:sldId id="267" r:id="rId13"/>
    <p:sldId id="323" r:id="rId14"/>
    <p:sldId id="325" r:id="rId15"/>
    <p:sldId id="30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964"/>
    <a:srgbClr val="716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535FA-020C-4CC3-A75F-549A3BA10C6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5281F-EFDF-407B-B276-790ACF6E2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5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75329-BB79-42E9-8AFB-834E1C449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FED7DF-1375-4B94-AF39-7F06895E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2B61E-21FE-455F-BBB0-ECD1F8EC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DC316-BAA9-41AE-BC06-73BB1BEC5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DBECE-B7DF-430D-ACC7-C9038F84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1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7306F-0304-4127-B43C-6F6DEA91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0370FE-F328-4FA0-8D8C-EDB323B21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8974EC-23E6-4C9D-A462-B2CAFEE6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B1B06-3F64-439F-A595-4BE31333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25E6D-C43B-4A13-BA6A-DEB30B00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3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ABECB-DCA3-4196-B7A4-79479C3B6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DC2CE9-0FF8-4524-A079-49D9294F6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E5C748-7231-48B8-A488-BE353989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96B64D-111C-4957-BC37-6F2D82DB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E416B-906A-45EA-BC64-018F230F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4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6DBC-C987-45C5-9284-C16F8340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AC36B-012A-442A-BB93-C12818D9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F97EE-88C5-44FC-93C5-D89882FE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312F0-11D0-4FC7-90FF-A25BF008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E75470-8579-4E06-9AFD-5583914E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3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D4F2D-9C5D-4E9A-A8C4-7A77D3AF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7057A0-95DA-476E-8AEB-43678B050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36726-E10F-4364-B42C-A27C4ACC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017FC2-11B8-4E16-9B55-B88B3B9C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A9F0E-E3E9-4AE6-B41A-D9135345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2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E1928-A73C-4D8B-8061-CD276AA8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4F819-FCE8-45A9-A5CF-06D20164E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F94AB8-1AD0-4B65-98E1-0A85652EA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916CBD-C918-4526-B161-B5BB5A78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17F46-03D1-43AB-9B6E-C914C105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274205-33FF-4300-B5F5-45603206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03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19D5B-0F6F-4C36-BC21-831CE915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C6DD35-3F0F-4EB4-9E4D-4896615FE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A3C3E3-F823-4729-A80C-CF6203CED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5BF3AA-9F79-4949-A269-0265B6292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87892A-BA17-4B07-8EEF-19963F24C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AFC38B-C3A3-4895-9B0C-3D8189C6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4F4842-D3B8-4A7A-A0F6-CE5F2B26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FE503B-038E-49B4-AC2A-54B9EFB1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7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D702C-3D7B-41B5-BEAB-D24E5D51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7305E-98BC-4F38-9588-7FE635B0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368AA6-057F-4766-A9AC-661865F0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04CF4F-3613-40A5-9196-580488B4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3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68948B-CE0E-4431-866B-36DF0FF4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037447-1B16-43B6-B729-71FB18F0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D9C890-5FD4-4D6A-B021-8BF36570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69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E22F5-0500-4FC0-B53F-4E4258D9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2E1270-924E-45D6-82D5-45B8468E9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B63F2-803F-4736-BD3D-5F4792D28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BF3F40-E7A5-4B69-A1BD-B9A25404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E155C2-7156-4B49-9263-3BAC2B2B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6C2C0B-08DA-45BA-BC8E-4B099A97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9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2A276-8C32-4417-9596-83B99EBA6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937170-F08D-40C0-B6D6-D1AD51F83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79623D-20EC-42E2-81F0-F12C577C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9DAB53-22CA-4B8E-B93D-B7D5E5C7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1AF775-DC01-49B0-8A07-FCBA09A3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261AB5-4011-4F58-86C7-AFBBAE0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0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7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70D38-17AC-432D-923C-110D9CBB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12C95A-E913-4D54-B538-8BC2C42B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33B9CE-F222-47C0-B534-1698E481D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C3DD-6B14-4FDD-9C3D-7A1A635B5A2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7FDBD-6C7C-4462-80B8-DB00B0C13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F4488A-C660-47BA-9376-082E7A7E1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E4955-02F5-4116-9B23-02366258F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2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D7F04-C4EA-4F13-956A-5E7464088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4" b="71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86C1AC3B-FB5D-4C24-89CF-8D0F75F65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5EFB0B-492B-4ED7-86AC-2A2B200B2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66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29E333-1EA5-4AD8-8F37-FAA547BF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ED5B4079-FE07-4249-A937-77AAAE56C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630E60-1EBC-4762-AEAA-97DEC53A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BC285752-9FB3-4D10-B6AC-13981C1DA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14931-0064-4D28-B5BA-15DED06E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9" y="66545"/>
            <a:ext cx="11170993" cy="1325563"/>
          </a:xfrm>
        </p:spPr>
        <p:txBody>
          <a:bodyPr>
            <a:normAutofit/>
          </a:bodyPr>
          <a:lstStyle/>
          <a:p>
            <a:r>
              <a:rPr lang="ru-RU" dirty="0"/>
              <a:t>        </a:t>
            </a:r>
            <a:r>
              <a:rPr lang="ru-RU" b="1" dirty="0"/>
              <a:t>ПРОЕКТ</a:t>
            </a:r>
            <a:r>
              <a:rPr lang="ru-RU" dirty="0"/>
              <a:t> </a:t>
            </a:r>
            <a:r>
              <a:rPr lang="ru-RU" b="1" dirty="0"/>
              <a:t>«Многодетная беременная»</a:t>
            </a:r>
            <a:br>
              <a:rPr lang="ru-RU" b="1" dirty="0"/>
            </a:br>
            <a:r>
              <a:rPr lang="ru-RU" dirty="0"/>
              <a:t>             </a:t>
            </a:r>
            <a:r>
              <a:rPr lang="ru-RU" b="1" dirty="0"/>
              <a:t>ИТОГИ  РАБОТЫ  ЗА 2021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E12B5-9A26-4FF9-BF22-C30D76A2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99053"/>
            <a:ext cx="11759487" cy="5125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102 многодетных беременных получили/получают помощь.</a:t>
            </a:r>
          </a:p>
          <a:p>
            <a:r>
              <a:rPr lang="ru-RU" dirty="0"/>
              <a:t>63 многодетных беременных родили на 01.11.2021 г.</a:t>
            </a:r>
          </a:p>
          <a:p>
            <a:r>
              <a:rPr lang="ru-RU" dirty="0"/>
              <a:t>Какой по счету ребенок родился/родится в скором времени:</a:t>
            </a:r>
          </a:p>
          <a:p>
            <a:pPr>
              <a:buFontTx/>
              <a:buChar char="-"/>
            </a:pPr>
            <a:r>
              <a:rPr lang="ru-RU" b="1" dirty="0"/>
              <a:t>Четвертый</a:t>
            </a:r>
            <a:r>
              <a:rPr lang="ru-RU" dirty="0"/>
              <a:t> у 74 женщин</a:t>
            </a:r>
          </a:p>
          <a:p>
            <a:pPr>
              <a:buFontTx/>
              <a:buChar char="-"/>
            </a:pPr>
            <a:r>
              <a:rPr lang="ru-RU" b="1" dirty="0"/>
              <a:t>Пятый</a:t>
            </a:r>
            <a:r>
              <a:rPr lang="ru-RU" dirty="0"/>
              <a:t> у 13 женщин</a:t>
            </a:r>
          </a:p>
          <a:p>
            <a:pPr>
              <a:buFontTx/>
              <a:buChar char="-"/>
            </a:pPr>
            <a:r>
              <a:rPr lang="ru-RU" b="1" dirty="0"/>
              <a:t>Шестой</a:t>
            </a:r>
            <a:r>
              <a:rPr lang="ru-RU" dirty="0"/>
              <a:t> у 9 женщин</a:t>
            </a:r>
          </a:p>
          <a:p>
            <a:pPr>
              <a:buFontTx/>
              <a:buChar char="-"/>
            </a:pPr>
            <a:r>
              <a:rPr lang="ru-RU" b="1" dirty="0"/>
              <a:t>Седьмой</a:t>
            </a:r>
            <a:r>
              <a:rPr lang="ru-RU" dirty="0"/>
              <a:t> – у 4 женщин</a:t>
            </a:r>
          </a:p>
          <a:p>
            <a:pPr>
              <a:buFontTx/>
              <a:buChar char="-"/>
            </a:pPr>
            <a:r>
              <a:rPr lang="ru-RU" b="1" dirty="0"/>
              <a:t>Восьмой</a:t>
            </a:r>
            <a:r>
              <a:rPr lang="ru-RU" dirty="0"/>
              <a:t> – у 1 женщины</a:t>
            </a:r>
          </a:p>
          <a:p>
            <a:pPr>
              <a:buFontTx/>
              <a:buChar char="-"/>
            </a:pPr>
            <a:r>
              <a:rPr lang="ru-RU" b="1" dirty="0"/>
              <a:t>Одиннадцатый</a:t>
            </a:r>
            <a:r>
              <a:rPr lang="ru-RU" dirty="0"/>
              <a:t> – у 1 женщины</a:t>
            </a:r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A9B8378A-0012-4CE7-9827-7414BCF42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14931-0064-4D28-B5BA-15DED06E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9" y="66545"/>
            <a:ext cx="11170993" cy="1325563"/>
          </a:xfrm>
        </p:spPr>
        <p:txBody>
          <a:bodyPr>
            <a:normAutofit/>
          </a:bodyPr>
          <a:lstStyle/>
          <a:p>
            <a:r>
              <a:rPr lang="ru-RU" dirty="0"/>
              <a:t>        </a:t>
            </a:r>
            <a:r>
              <a:rPr lang="ru-RU" b="1" dirty="0"/>
              <a:t>ПРОЕКТ</a:t>
            </a:r>
            <a:r>
              <a:rPr lang="ru-RU" dirty="0"/>
              <a:t> </a:t>
            </a:r>
            <a:r>
              <a:rPr lang="ru-RU" b="1" dirty="0"/>
              <a:t>«Многодетная беременная»</a:t>
            </a:r>
            <a:br>
              <a:rPr lang="ru-RU" b="1" dirty="0"/>
            </a:br>
            <a:r>
              <a:rPr lang="ru-RU" dirty="0"/>
              <a:t>             </a:t>
            </a:r>
            <a:r>
              <a:rPr lang="ru-RU" b="1" dirty="0"/>
              <a:t>ИТОГИ  РАБОТЫ  ЗА 2021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E12B5-9A26-4FF9-BF22-C30D76A2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99053"/>
            <a:ext cx="11759487" cy="51256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102 многодетных беременных получили/получают помощь.</a:t>
            </a:r>
          </a:p>
          <a:p>
            <a:pPr marL="0" indent="0">
              <a:buNone/>
            </a:pPr>
            <a:r>
              <a:rPr lang="ru-RU" b="1" u="sng" dirty="0"/>
              <a:t>ВОЗРАСТ</a:t>
            </a:r>
            <a:r>
              <a:rPr lang="ru-RU" u="sng" dirty="0"/>
              <a:t>  многодетных беременных женщин на момент родов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25 – 29 лет –   11 женщин</a:t>
            </a:r>
          </a:p>
          <a:p>
            <a:pPr marL="0" indent="0">
              <a:buNone/>
            </a:pPr>
            <a:r>
              <a:rPr lang="ru-RU" dirty="0"/>
              <a:t>30 – 34 года – 33 женщины</a:t>
            </a:r>
          </a:p>
          <a:p>
            <a:pPr marL="0" indent="0">
              <a:buNone/>
            </a:pPr>
            <a:r>
              <a:rPr lang="ru-RU" dirty="0"/>
              <a:t>35 – 39 лет –   39 женщин</a:t>
            </a:r>
          </a:p>
          <a:p>
            <a:pPr marL="0" indent="0">
              <a:buNone/>
            </a:pPr>
            <a:r>
              <a:rPr lang="ru-RU" dirty="0"/>
              <a:t>40 – 44 года – 17 женщин</a:t>
            </a:r>
          </a:p>
          <a:p>
            <a:pPr marL="0" indent="0">
              <a:buNone/>
            </a:pPr>
            <a:r>
              <a:rPr lang="ru-RU" dirty="0"/>
              <a:t>45 – 50 лет –     2 женщины</a:t>
            </a:r>
          </a:p>
          <a:p>
            <a:pPr marL="0" indent="0">
              <a:buNone/>
            </a:pPr>
            <a:r>
              <a:rPr lang="ru-RU" dirty="0"/>
              <a:t>----------------------------------------------------------------------------------------</a:t>
            </a:r>
          </a:p>
          <a:p>
            <a:pPr marL="0" indent="0">
              <a:buNone/>
            </a:pPr>
            <a:r>
              <a:rPr lang="ru-RU" dirty="0"/>
              <a:t>Таким образом, женщины возрастной группы 30 – 40 лет в настоящее время наиболее часто становятся многодетными. Это люди, как правило, социально «зрелые», получившие образование и имеющие «крепкие» семьи. </a:t>
            </a:r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554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>
            <a:extLst>
              <a:ext uri="{FF2B5EF4-FFF2-40B4-BE49-F238E27FC236}">
                <a16:creationId xmlns:a16="http://schemas.microsoft.com/office/drawing/2014/main" id="{60FE9AFB-562B-4B91-BFB4-81542FD84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C491A99-870D-4F2F-BDD3-72536B34E40F}"/>
              </a:ext>
            </a:extLst>
          </p:cNvPr>
          <p:cNvSpPr txBox="1">
            <a:spLocks/>
          </p:cNvSpPr>
          <p:nvPr/>
        </p:nvSpPr>
        <p:spPr>
          <a:xfrm>
            <a:off x="127713" y="18255"/>
            <a:ext cx="1182414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    ПИЛОТНОМУ</a:t>
            </a:r>
            <a:r>
              <a:rPr lang="ru-RU" b="1" dirty="0"/>
              <a:t>  </a:t>
            </a:r>
            <a:r>
              <a:rPr lang="ru-RU" sz="3200" b="1" dirty="0"/>
              <a:t>ПРОЕКТУ  «МНОГОДЕТНАЯ БЕРЕМЕННАЯ  –  ГОД»</a:t>
            </a:r>
          </a:p>
          <a:p>
            <a:r>
              <a:rPr lang="ru-RU" sz="3200" b="1" dirty="0"/>
              <a:t>                           Следующий шаг – широкое внедрение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2C50FF8-1625-489D-A85B-86D75000E71E}"/>
              </a:ext>
            </a:extLst>
          </p:cNvPr>
          <p:cNvSpPr txBox="1">
            <a:spLocks/>
          </p:cNvSpPr>
          <p:nvPr/>
        </p:nvSpPr>
        <p:spPr>
          <a:xfrm>
            <a:off x="838201" y="1343818"/>
            <a:ext cx="10515600" cy="4891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Мы должны всячески поддерживать эту вновь появляющуюся в нашем обществе тенденцию – ИМЕТЬ БОЛЬШОЕ КОЛИЧЕСТВО ДЕТЕЙ В СЕМЬЕ.</a:t>
            </a:r>
          </a:p>
          <a:p>
            <a:r>
              <a:rPr lang="ru-RU" dirty="0"/>
              <a:t>Гораздо надежнее «сделать ставку» на увеличение количества детей в уже существующих сложившихся крепких семьях.</a:t>
            </a:r>
          </a:p>
          <a:p>
            <a:r>
              <a:rPr lang="ru-RU" dirty="0"/>
              <a:t>Многодетность может «войти в моду», стать тем, чем нужно гордиться, стать нормой. Для людей должно стать странным и необычным иметь одного ребёнка.</a:t>
            </a:r>
          </a:p>
          <a:p>
            <a:r>
              <a:rPr lang="ru-RU" dirty="0"/>
              <a:t>Опыт пилотного проекта можно смело передавать для широкого применения в женские консультации и родильные дома.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55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185FC-5E86-4116-B0A8-34DC1F4DE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825" y="533400"/>
            <a:ext cx="10610850" cy="4286249"/>
          </a:xfrm>
        </p:spPr>
        <p:txBody>
          <a:bodyPr>
            <a:normAutofit/>
          </a:bodyPr>
          <a:lstStyle/>
          <a:p>
            <a:r>
              <a:rPr lang="ru-RU" sz="4400" b="1" dirty="0"/>
              <a:t>Современный Родильный дом может успешно реализовывать Медико-социальные проекты, направленные на сохранение жизни, здоровья и социальную адаптацию матери и ребенка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8462B-F515-438A-9476-872974083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2688"/>
            <a:ext cx="9144000" cy="1655762"/>
          </a:xfrm>
        </p:spPr>
        <p:txBody>
          <a:bodyPr/>
          <a:lstStyle/>
          <a:p>
            <a:endParaRPr lang="ru-RU" dirty="0"/>
          </a:p>
          <a:p>
            <a:r>
              <a:rPr lang="ru-RU" b="1" dirty="0"/>
              <a:t>Санкт-Петербург, 2021</a:t>
            </a:r>
          </a:p>
        </p:txBody>
      </p:sp>
    </p:spTree>
    <p:extLst>
      <p:ext uri="{BB962C8B-B14F-4D97-AF65-F5344CB8AC3E}">
        <p14:creationId xmlns:p14="http://schemas.microsoft.com/office/powerpoint/2010/main" val="317084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96F03-9979-42C4-B2AE-B48DE14D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06"/>
            <a:ext cx="10515600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       ПРОЕКТ «Многодетная беременная»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                       Актуальность: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C899A-D70F-40A9-8CBE-14217D552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70" y="1567007"/>
            <a:ext cx="11665259" cy="4351338"/>
          </a:xfrm>
        </p:spPr>
        <p:txBody>
          <a:bodyPr>
            <a:normAutofit/>
          </a:bodyPr>
          <a:lstStyle/>
          <a:p>
            <a:r>
              <a:rPr lang="ru-RU" dirty="0"/>
              <a:t>Рост количества многодетных семей в Санкт-Петербурге.</a:t>
            </a:r>
          </a:p>
          <a:p>
            <a:pPr marL="0" indent="0">
              <a:buNone/>
            </a:pPr>
            <a:r>
              <a:rPr lang="ru-RU" dirty="0"/>
              <a:t>    Так, на 01.11.2021 г. в СПБ – 41 875 многодетных семей, </a:t>
            </a:r>
          </a:p>
          <a:p>
            <a:pPr marL="0" indent="0">
              <a:buNone/>
            </a:pPr>
            <a:r>
              <a:rPr lang="ru-RU" dirty="0"/>
              <a:t>     воспитывающих 155 000 детей.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Увеличение доли социально благополучных семей, осознанно выбирающих статус многодетных.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Многорожавшая беременная в группе риска по развитию осложнений (акушерских и соматических).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32331CB5-DE90-4DBC-896F-C029F0906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96F03-9979-42C4-B2AE-B48DE14D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                      «Многодетная беременная»</a:t>
            </a:r>
            <a:br>
              <a:rPr lang="ru-RU" dirty="0"/>
            </a:br>
            <a:r>
              <a:rPr lang="ru-RU" dirty="0"/>
              <a:t>     </a:t>
            </a:r>
            <a:r>
              <a:rPr lang="ru-RU" b="1" dirty="0"/>
              <a:t>Проблемы медицинского и социального характера: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C899A-D70F-40A9-8CBE-14217D552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7" y="1825625"/>
            <a:ext cx="11665259" cy="4351338"/>
          </a:xfrm>
        </p:spPr>
        <p:txBody>
          <a:bodyPr>
            <a:normAutofit/>
          </a:bodyPr>
          <a:lstStyle/>
          <a:p>
            <a:r>
              <a:rPr lang="ru-RU" sz="3200" dirty="0"/>
              <a:t>Среди акушерской патологии у </a:t>
            </a:r>
            <a:r>
              <a:rPr lang="ru-RU" sz="3200" dirty="0" err="1"/>
              <a:t>многорожавшей</a:t>
            </a:r>
            <a:r>
              <a:rPr lang="ru-RU" sz="3200" dirty="0"/>
              <a:t> беременной на первый план выходят Угроза преждевременных родов и Высокий риск развития кровотечения.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3200" dirty="0"/>
              <a:t>Дефицит времени = редкое посещение женской консультации!!! = неполноценное ведение беременности = увеличение риска осложнений.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32331CB5-DE90-4DBC-896F-C029F0906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4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A5A1B-0CAA-410A-BF53-B4D3300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</a:t>
            </a:r>
            <a:r>
              <a:rPr lang="ru-RU" b="1" dirty="0"/>
              <a:t>«Многодетная беременная»</a:t>
            </a:r>
            <a:br>
              <a:rPr lang="ru-RU" b="1" dirty="0"/>
            </a:br>
            <a:r>
              <a:rPr lang="ru-RU" b="1" dirty="0"/>
              <a:t>                     </a:t>
            </a:r>
            <a:r>
              <a:rPr lang="ru-RU" dirty="0"/>
              <a:t>Причины проблем: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560022-E63F-44E9-A02A-98966EEE4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Дефицит времени для посещения ЖК связан с </a:t>
            </a:r>
          </a:p>
          <a:p>
            <a:pPr marL="0" indent="0">
              <a:buNone/>
            </a:pPr>
            <a:r>
              <a:rPr lang="ru-RU" dirty="0"/>
              <a:t> - невозможностью приехать на консультацию с детьми (риск инфицирования других беременных детскими инфекционными заболеваниями);</a:t>
            </a:r>
          </a:p>
          <a:p>
            <a:pPr marL="0" indent="0">
              <a:buNone/>
            </a:pPr>
            <a:r>
              <a:rPr lang="ru-RU" dirty="0"/>
              <a:t>- Трудностью соблюдения режима дня разновозрастных детей в дни посещения ЖК</a:t>
            </a:r>
          </a:p>
          <a:p>
            <a:pPr marL="0" indent="0">
              <a:buNone/>
            </a:pPr>
            <a:r>
              <a:rPr lang="ru-RU" dirty="0"/>
              <a:t>- Большим количеством необходимых явок за время беременности для осмотров участковым врачом (7 – 10 для здоровых беременных), клинико-лабораторных обследований, консультаций смежных специалистов.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FE9CD221-1432-44A2-BED6-452278007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EB9B4-5451-43E6-B317-7D3A9109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ru-RU" dirty="0"/>
              <a:t>             </a:t>
            </a:r>
            <a:r>
              <a:rPr lang="ru-RU" b="1" dirty="0"/>
              <a:t>«Многодетная беременная»</a:t>
            </a:r>
            <a:br>
              <a:rPr lang="ru-RU" b="1" dirty="0"/>
            </a:br>
            <a:r>
              <a:rPr lang="ru-RU" dirty="0"/>
              <a:t>    </a:t>
            </a:r>
            <a:r>
              <a:rPr lang="ru-RU" b="1" dirty="0"/>
              <a:t>Решение проблемы «Старшие дети»: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F82D1-0C88-4F41-9A7A-34AF7235A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Организация на территории Женской консультации (Родильного дома) Детской игровой комнаты.</a:t>
            </a:r>
          </a:p>
          <a:p>
            <a:pPr marL="0" indent="0">
              <a:buNone/>
            </a:pPr>
            <a:r>
              <a:rPr lang="ru-RU" sz="2900" dirty="0"/>
              <a:t>    </a:t>
            </a:r>
          </a:p>
          <a:p>
            <a:pPr marL="0" indent="0">
              <a:buNone/>
            </a:pPr>
            <a:r>
              <a:rPr lang="ru-RU" sz="2900" dirty="0"/>
              <a:t>    </a:t>
            </a:r>
            <a:r>
              <a:rPr lang="ru-RU" sz="2900" u="sng" dirty="0"/>
              <a:t>Требования</a:t>
            </a:r>
            <a:r>
              <a:rPr lang="ru-RU" sz="2900" dirty="0"/>
              <a:t>: Отдельный вход/выход, </a:t>
            </a:r>
          </a:p>
          <a:p>
            <a:pPr marL="0" indent="0">
              <a:buNone/>
            </a:pPr>
            <a:r>
              <a:rPr lang="ru-RU" sz="2900" dirty="0"/>
              <a:t>                             безопасность, </a:t>
            </a:r>
          </a:p>
          <a:p>
            <a:pPr marL="0" indent="0">
              <a:buNone/>
            </a:pPr>
            <a:r>
              <a:rPr lang="ru-RU" sz="2900" dirty="0"/>
              <a:t>                             соблюдение санитарно-эпидемиологических мер,</a:t>
            </a:r>
          </a:p>
          <a:p>
            <a:pPr marL="0" indent="0">
              <a:buNone/>
            </a:pPr>
            <a:r>
              <a:rPr lang="ru-RU" sz="2900" dirty="0"/>
              <a:t>                             присмотр за детьми социальным работником.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2E5FE0C7-A8D8-469F-89A2-023FC4937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F3C80-878A-4658-9F72-DC83C7715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14931-0064-4D28-B5BA-15DED06E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9" y="66546"/>
            <a:ext cx="11170993" cy="114081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</a:t>
            </a:r>
            <a:r>
              <a:rPr lang="ru-RU" sz="4000" b="1" dirty="0"/>
              <a:t>«Многодетная беременная»</a:t>
            </a:r>
            <a:br>
              <a:rPr lang="ru-RU" sz="4000" b="1" dirty="0"/>
            </a:br>
            <a:r>
              <a:rPr lang="ru-RU" sz="4000" dirty="0"/>
              <a:t>   </a:t>
            </a:r>
            <a:r>
              <a:rPr lang="ru-RU" sz="4000" b="1" dirty="0"/>
              <a:t>Решение проблемы  - «Время – Логистика»: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E12B5-9A26-4FF9-BF22-C30D76A2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68" y="1118586"/>
            <a:ext cx="11170993" cy="55061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Организовать работу ЖК по принципу «Бережливого производства» – «Бережливую Женскую Консультацию».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Организовать в ЖК определенные дни приема «Только для многодетных» (понедельник 08.00 – 13.00; четверг 14.00 – 19.00)</a:t>
            </a:r>
          </a:p>
          <a:p>
            <a:endParaRPr lang="ru-RU" dirty="0"/>
          </a:p>
          <a:p>
            <a:r>
              <a:rPr lang="ru-RU" dirty="0"/>
              <a:t>Осуществлять прием многодетных беременных по предварительной записи в удобное время</a:t>
            </a:r>
          </a:p>
          <a:p>
            <a:endParaRPr lang="ru-RU" dirty="0"/>
          </a:p>
          <a:p>
            <a:r>
              <a:rPr lang="ru-RU" dirty="0"/>
              <a:t>Организовать в часы приема одновременную работу всех смежных специалистов + процедурного кабинета для забора анализов + диагностических кабинетов (УЗИ, КТГ- плода)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Организовать работу Дневного стационара в режиме 7/24, как альтернативу Дородовому стационарному лечению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A9B8378A-0012-4CE7-9827-7414BCF42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6093296"/>
            <a:ext cx="639695" cy="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4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85BD4B-81D4-4A79-80F6-F6BBF9EB2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64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622</Words>
  <Application>Microsoft Office PowerPoint</Application>
  <PresentationFormat>Широкоэкранный</PresentationFormat>
  <Paragraphs>70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Современный Родильный дом может успешно реализовывать Медико-социальные проекты, направленные на сохранение жизни, здоровья и социальную адаптацию матери и ребенка</vt:lpstr>
      <vt:lpstr>       ПРОЕКТ «Многодетная беременная»                        Актуальность:</vt:lpstr>
      <vt:lpstr>                       «Многодетная беременная»      Проблемы медицинского и социального характера:</vt:lpstr>
      <vt:lpstr>              «Многодетная беременная»                      Причины проблем:</vt:lpstr>
      <vt:lpstr>             «Многодетная беременная»     Решение проблемы «Старшие дети»:</vt:lpstr>
      <vt:lpstr>Презентация PowerPoint</vt:lpstr>
      <vt:lpstr>               «Многодетная беременная»    Решение проблемы  - «Время – Логистика»: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ПРОЕКТ «Многодетная беременная»              ИТОГИ  РАБОТЫ  ЗА 2021 год</vt:lpstr>
      <vt:lpstr>        ПРОЕКТ «Многодетная беременная»              ИТОГИ  РАБОТЫ  ЗА 2021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МЕДИКО-СОЦИАЛЬНЫЕ ПРОЕКТЫ  «МНОГОДЕТНАЯ БЕРЕМЕННАЯ» И «СОЦИАЛЬНАЯ НЯНЯ»  В ходе реализации в Санкт-Петербурге Указа Президента Российской Федерации от 29.05.2017 № 240 «Об объявлении в Российской Федерации Десятилетия детства».</dc:title>
  <dc:creator>Лада Иванова</dc:creator>
  <cp:lastModifiedBy>Лада Иванова</cp:lastModifiedBy>
  <cp:revision>24</cp:revision>
  <dcterms:created xsi:type="dcterms:W3CDTF">2020-12-22T13:39:45Z</dcterms:created>
  <dcterms:modified xsi:type="dcterms:W3CDTF">2022-01-10T13:53:36Z</dcterms:modified>
</cp:coreProperties>
</file>