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BDB9FF-F17E-45EA-8CA2-5D499A827C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/>
          <a:srcRect l="52787"/>
          <a:stretch/>
        </p:blipFill>
        <p:spPr bwMode="auto">
          <a:xfrm>
            <a:off x="-1" y="429303"/>
            <a:ext cx="3208421" cy="420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44067"/>
            <a:ext cx="10515600" cy="56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41224"/>
            <a:ext cx="10515600" cy="339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BM Plex Sans"/>
              </a:defRPr>
            </a:lvl1pPr>
          </a:lstStyle>
          <a:p>
            <a:pPr>
              <a:defRPr/>
            </a:pPr>
            <a:fld id="{62F83C57-E8BE-406F-920E-BECE31FD230B}" type="datetimeFigureOut">
              <a:rPr lang="ru-RU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014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IBM Plex Sans"/>
              </a:defRPr>
            </a:lvl1pPr>
          </a:lstStyle>
          <a:p>
            <a:pPr>
              <a:defRPr/>
            </a:pPr>
            <a:fld id="{A011FC5E-7488-C945-B887-63A1644F9B74}" type="slidenum">
              <a:rPr lang="ru-RU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/>
          <a:srcRect t="24712"/>
          <a:stretch/>
        </p:blipFill>
        <p:spPr bwMode="auto">
          <a:xfrm>
            <a:off x="4038600" y="0"/>
            <a:ext cx="7772400" cy="5913933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9481625" y="944067"/>
            <a:ext cx="1872175" cy="45719"/>
          </a:xfrm>
          <a:prstGeom prst="rect">
            <a:avLst/>
          </a:prstGeom>
          <a:solidFill>
            <a:srgbClr val="C39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600" b="1">
          <a:solidFill>
            <a:srgbClr val="C39E6F"/>
          </a:solidFill>
          <a:latin typeface="IBM Plex Sans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>
              <a:lumMod val="75000"/>
            </a:schemeClr>
          </a:solidFill>
          <a:latin typeface="IBM Plex Sans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>
              <a:lumMod val="75000"/>
            </a:schemeClr>
          </a:solidFill>
          <a:latin typeface="IBM Plex Sans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>
              <a:lumMod val="75000"/>
            </a:schemeClr>
          </a:solidFill>
          <a:latin typeface="IBM Plex Sans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>
              <a:lumMod val="75000"/>
            </a:schemeClr>
          </a:solidFill>
          <a:latin typeface="IBM Plex Sans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>
              <a:lumMod val="75000"/>
            </a:schemeClr>
          </a:solidFill>
          <a:latin typeface="IBM Plex Sans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4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 t="25760"/>
            <a:stretch/>
          </p:blipFill>
          <p:spPr bwMode="auto">
            <a:xfrm>
              <a:off x="2982351" y="0"/>
              <a:ext cx="8764172" cy="65757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41914" y="283969"/>
            <a:ext cx="6949972" cy="4264547"/>
          </a:xfrm>
        </p:spPr>
        <p:txBody>
          <a:bodyPr/>
          <a:lstStyle/>
          <a:p>
            <a:pPr algn="l">
              <a:defRPr/>
            </a:pPr>
            <a:r>
              <a:rPr lang="ru-RU" sz="2800">
                <a:solidFill>
                  <a:schemeClr val="bg1"/>
                </a:solidFill>
                <a:latin typeface="Arial"/>
                <a:cs typeface="Arial"/>
              </a:rPr>
              <a:t>ЭМОЦИОНАЛЬНЫЙ ИНТЕЛЛЕКТ,</a:t>
            </a:r>
            <a:br>
              <a:rPr lang="ru-RU" sz="28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800">
                <a:solidFill>
                  <a:schemeClr val="bg1"/>
                </a:solidFill>
                <a:latin typeface="Arial"/>
                <a:cs typeface="Arial"/>
              </a:rPr>
              <a:t>КАК ПРЕДИКТОР ЗДОРОВОГО </a:t>
            </a:r>
            <a:br>
              <a:rPr lang="ru-RU" sz="28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800">
                <a:solidFill>
                  <a:schemeClr val="bg1"/>
                </a:solidFill>
                <a:latin typeface="Arial"/>
                <a:cs typeface="Arial"/>
              </a:rPr>
              <a:t>ОБРАЗА ЖИЗНИ</a:t>
            </a:r>
            <a:endParaRPr lang="ru-RU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202994" y="4741624"/>
            <a:ext cx="3382267" cy="42850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 b="1">
                <a:solidFill>
                  <a:srgbClr val="C39E6F"/>
                </a:solidFill>
                <a:latin typeface="IBM Plex Sans"/>
              </a:rPr>
              <a:t>АВТОР ПРОЕКТА: </a:t>
            </a:r>
            <a:endParaRPr lang="ru-RU" sz="1600" i="1">
              <a:solidFill>
                <a:srgbClr val="C39E6F"/>
              </a:solidFill>
              <a:latin typeface="IBM Plex San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95404" y="838790"/>
            <a:ext cx="709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39E6F"/>
                </a:solidFill>
                <a:latin typeface="IBM Plex Sans"/>
                <a:cs typeface="Gotham Pro"/>
              </a:rPr>
              <a:t>ВТОРОЙ ВСЕРОССИЙСКИЙ КОНКУРСНЫЙ 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C39E6F"/>
                </a:solidFill>
                <a:latin typeface="IBM Plex Sans"/>
                <a:cs typeface="Gotham Pro"/>
              </a:rPr>
              <a:t>ОТБОР ЛУШИХ СОЦИАЛЬНЫХ ПРОЕКТОВ 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C39E6F"/>
                </a:solidFill>
                <a:latin typeface="IBM Plex Sans"/>
                <a:cs typeface="Gotham Pro"/>
              </a:rPr>
              <a:t>«ЖЕНЩИНЫ ЗА ЗДОРОВОЕ ОБЩЕСТВО» 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741914" y="2793268"/>
            <a:ext cx="455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C39E6F"/>
                </a:solidFill>
                <a:latin typeface="IBM Plex Sans"/>
              </a:rPr>
              <a:t>Номинация: Здоровый образ жизни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89047" y="447907"/>
            <a:ext cx="2484991" cy="1378201"/>
          </a:xfrm>
          <a:prstGeom prst="rect">
            <a:avLst/>
          </a:prstGeom>
        </p:spPr>
      </p:pic>
      <p:sp>
        <p:nvSpPr>
          <p:cNvPr id="13" name="Подзаголовок 2"/>
          <p:cNvSpPr txBox="1"/>
          <p:nvPr/>
        </p:nvSpPr>
        <p:spPr bwMode="auto">
          <a:xfrm>
            <a:off x="2202994" y="5216725"/>
            <a:ext cx="5045662" cy="277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b="1">
                <a:solidFill>
                  <a:schemeClr val="bg1"/>
                </a:solidFill>
                <a:latin typeface="Arial"/>
                <a:cs typeface="Arial"/>
              </a:rPr>
              <a:t>Ульянова Ольга Юрьевна</a:t>
            </a:r>
            <a:endParaRPr lang="ru-RU" sz="1600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Подзаголовок 2"/>
          <p:cNvSpPr txBox="1"/>
          <p:nvPr/>
        </p:nvSpPr>
        <p:spPr bwMode="auto">
          <a:xfrm>
            <a:off x="2202994" y="5549559"/>
            <a:ext cx="3382268" cy="5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defRPr/>
            </a:pPr>
            <a:r>
              <a:rPr lang="ru-RU" sz="1200">
                <a:solidFill>
                  <a:schemeClr val="bg1"/>
                </a:solidFill>
                <a:latin typeface="Arial"/>
                <a:cs typeface="Arial"/>
              </a:rPr>
              <a:t>главный врач ЧУЗ «Клиническая больница «РЖД-Медицина» города Тверь»</a:t>
            </a:r>
            <a:endParaRPr lang="ru-RU" sz="1200" i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0639" y="4723360"/>
            <a:ext cx="1529714" cy="1529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359466" y="677732"/>
            <a:ext cx="1148376" cy="114837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 bwMode="auto">
          <a:xfrm>
            <a:off x="606989" y="4726549"/>
            <a:ext cx="1517014" cy="1517014"/>
          </a:xfrm>
          <a:prstGeom prst="ellipse">
            <a:avLst/>
          </a:prstGeom>
          <a:noFill/>
          <a:ln w="19050">
            <a:solidFill>
              <a:srgbClr val="C39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26577" y="713258"/>
            <a:ext cx="7504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C39E6F"/>
                </a:solidFill>
                <a:latin typeface="IBM Plex Sans"/>
              </a:rPr>
              <a:t>РЕШАЕМАЯ ПРОБЛЕМА. ВЫЗОВЫ. АКТУАЛЬНОСТЬ</a:t>
            </a:r>
            <a:endParaRPr/>
          </a:p>
        </p:txBody>
      </p:sp>
      <p:sp>
        <p:nvSpPr>
          <p:cNvPr id="7" name="Объект 5"/>
          <p:cNvSpPr txBox="1"/>
          <p:nvPr/>
        </p:nvSpPr>
        <p:spPr bwMode="auto">
          <a:xfrm>
            <a:off x="304769" y="2145546"/>
            <a:ext cx="6868886" cy="2518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/>
              <a:buChar char="§"/>
              <a:defRPr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ВЫСОКИЙ УРОВЕНЬ ЭМОЦИОНАЛЬНОГО ВЫГОРАНИЯ МЕДИЦИНСКИХ РАБОТНИКОВ</a:t>
            </a:r>
            <a:endParaRPr/>
          </a:p>
          <a:p>
            <a:pPr>
              <a:lnSpc>
                <a:spcPct val="150000"/>
              </a:lnSpc>
              <a:buFont typeface="Wingdings"/>
              <a:buChar char="§"/>
              <a:defRPr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ЗАПРОС НА ФОРМИРОВАНИЕ БЛАГОПРИЯТНОГО МИКРОКЛИМАТА В УЧРЕЖДЕНИЯХ ЗДРАВООХРАНЕНИЯ</a:t>
            </a:r>
            <a:endParaRPr/>
          </a:p>
          <a:p>
            <a:pPr>
              <a:lnSpc>
                <a:spcPct val="150000"/>
              </a:lnSpc>
              <a:buFont typeface="Wingdings"/>
              <a:buChar char="§"/>
              <a:defRPr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ФОРМИРОВАНИЕ ПРИВЕРЖЕННОСТИ К ЗДОРОВОМУ ОБРАЗУ ЖИЗНИ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200" y="5464884"/>
            <a:ext cx="997769" cy="997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8091475" y="1019755"/>
            <a:ext cx="369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3B3838"/>
                </a:solidFill>
                <a:latin typeface="Arial"/>
                <a:cs typeface="Arial"/>
              </a:rPr>
              <a:t>ПРОФЕССИОНАЛЬНОМУ ВЫГОРАНИЮ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8096562" y="1223024"/>
            <a:ext cx="4090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800">
                <a:solidFill>
                  <a:srgbClr val="3B3838"/>
                </a:solidFill>
                <a:latin typeface="Arial"/>
                <a:cs typeface="Arial"/>
              </a:rPr>
              <a:t>ПОДВЕРЖЕНО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096562" y="1696498"/>
            <a:ext cx="3826923" cy="630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400" b="1">
                <a:solidFill>
                  <a:srgbClr val="3B3838"/>
                </a:solidFill>
                <a:latin typeface="Arial"/>
                <a:cs typeface="Arial"/>
              </a:rPr>
              <a:t>БОЛЬШИНСТВО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096562" y="2189297"/>
            <a:ext cx="382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3B3838"/>
                </a:solidFill>
                <a:latin typeface="Arial"/>
                <a:cs typeface="Arial"/>
              </a:rPr>
              <a:t>МЕДИЦИНСКИХ РАБОТНИКОВ</a:t>
            </a:r>
            <a:endParaRPr/>
          </a:p>
        </p:txBody>
      </p:sp>
      <p:grpSp>
        <p:nvGrpSpPr>
          <p:cNvPr id="28" name="Группа 27"/>
          <p:cNvGrpSpPr/>
          <p:nvPr/>
        </p:nvGrpSpPr>
        <p:grpSpPr bwMode="auto">
          <a:xfrm>
            <a:off x="5816237" y="3026288"/>
            <a:ext cx="6334932" cy="3667042"/>
            <a:chOff x="723901" y="980260"/>
            <a:chExt cx="6577127" cy="4163240"/>
          </a:xfrm>
        </p:grpSpPr>
        <p:pic>
          <p:nvPicPr>
            <p:cNvPr id="29" name="Picture 8" descr="https://purepng.com/public/uploads/large/map-xta.png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</a:blip>
            <a:stretch/>
          </p:blipFill>
          <p:spPr bwMode="auto">
            <a:xfrm>
              <a:off x="939816" y="1244242"/>
              <a:ext cx="6361212" cy="3899258"/>
            </a:xfrm>
            <a:prstGeom prst="rect">
              <a:avLst/>
            </a:prstGeom>
            <a:noFill/>
          </p:spPr>
        </p:pic>
        <p:sp>
          <p:nvSpPr>
            <p:cNvPr id="30" name="Скругленная прямоугольная выноска 16"/>
            <p:cNvSpPr/>
            <p:nvPr/>
          </p:nvSpPr>
          <p:spPr bwMode="auto">
            <a:xfrm>
              <a:off x="3826900" y="1011115"/>
              <a:ext cx="1143000" cy="1397977"/>
            </a:xfrm>
            <a:prstGeom prst="wedgeRoundRectCallout">
              <a:avLst>
                <a:gd name="adj1" fmla="val -33957"/>
                <a:gd name="adj2" fmla="val 66411"/>
                <a:gd name="adj3" fmla="val 16667"/>
              </a:avLst>
            </a:prstGeom>
            <a:solidFill>
              <a:srgbClr val="DCBC22">
                <a:alpha val="30195"/>
              </a:srgbClr>
            </a:solidFill>
            <a:ln w="38100">
              <a:solidFill>
                <a:srgbClr val="DCB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кругленная прямоугольная выноска 18"/>
            <p:cNvSpPr/>
            <p:nvPr/>
          </p:nvSpPr>
          <p:spPr bwMode="auto">
            <a:xfrm rot="5400000">
              <a:off x="2246436" y="1929914"/>
              <a:ext cx="1024299" cy="1059474"/>
            </a:xfrm>
            <a:prstGeom prst="wedgeRoundRectCallout">
              <a:avLst>
                <a:gd name="adj1" fmla="val -27876"/>
                <a:gd name="adj2" fmla="val 69571"/>
                <a:gd name="adj3" fmla="val 16667"/>
              </a:avLst>
            </a:prstGeom>
            <a:solidFill>
              <a:srgbClr val="DCBC22">
                <a:alpha val="30195"/>
              </a:srgbClr>
            </a:solidFill>
            <a:ln w="38100">
              <a:solidFill>
                <a:srgbClr val="DCB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Скругленная прямоугольная выноска 19"/>
            <p:cNvSpPr/>
            <p:nvPr/>
          </p:nvSpPr>
          <p:spPr bwMode="auto">
            <a:xfrm>
              <a:off x="5325204" y="1046284"/>
              <a:ext cx="1128350" cy="1055078"/>
            </a:xfrm>
            <a:prstGeom prst="wedgeRoundRectCallout">
              <a:avLst>
                <a:gd name="adj1" fmla="val -40024"/>
                <a:gd name="adj2" fmla="val 65844"/>
                <a:gd name="adj3" fmla="val 16667"/>
              </a:avLst>
            </a:prstGeom>
            <a:solidFill>
              <a:srgbClr val="38D1F1">
                <a:alpha val="30195"/>
              </a:srgbClr>
            </a:solidFill>
            <a:ln w="38100">
              <a:solidFill>
                <a:srgbClr val="38D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Скругленная прямоугольная выноска 21"/>
            <p:cNvSpPr/>
            <p:nvPr/>
          </p:nvSpPr>
          <p:spPr bwMode="auto">
            <a:xfrm>
              <a:off x="5967044" y="2957143"/>
              <a:ext cx="1145933" cy="1307125"/>
            </a:xfrm>
            <a:prstGeom prst="wedgeRoundRectCallout">
              <a:avLst>
                <a:gd name="adj1" fmla="val -61584"/>
                <a:gd name="adj2" fmla="val -38762"/>
                <a:gd name="adj3" fmla="val 16667"/>
              </a:avLst>
            </a:prstGeom>
            <a:solidFill>
              <a:srgbClr val="38D1F1">
                <a:alpha val="30195"/>
              </a:srgbClr>
            </a:solidFill>
            <a:ln w="38100">
              <a:solidFill>
                <a:srgbClr val="38D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ая прямоугольная выноска 22"/>
            <p:cNvSpPr/>
            <p:nvPr/>
          </p:nvSpPr>
          <p:spPr bwMode="auto">
            <a:xfrm>
              <a:off x="788375" y="2552698"/>
              <a:ext cx="1043355" cy="1055078"/>
            </a:xfrm>
            <a:prstGeom prst="wedgeRoundRectCallout">
              <a:avLst>
                <a:gd name="adj1" fmla="val 62292"/>
                <a:gd name="adj2" fmla="val -34596"/>
                <a:gd name="adj3" fmla="val 16667"/>
              </a:avLst>
            </a:prstGeom>
            <a:solidFill>
              <a:srgbClr val="38D1F1">
                <a:alpha val="30195"/>
              </a:srgbClr>
            </a:solidFill>
            <a:ln w="38100">
              <a:solidFill>
                <a:srgbClr val="38D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723901" y="2554378"/>
              <a:ext cx="1107830" cy="134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solidFill>
                    <a:schemeClr val="tx1">
                      <a:lumMod val="50000"/>
                    </a:schemeClr>
                  </a:solidFill>
                </a:rPr>
                <a:t>США</a:t>
              </a:r>
              <a:r>
                <a:rPr lang="ru-RU" sz="140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endParaRPr/>
            </a:p>
            <a:p>
              <a:pPr algn="ctr">
                <a:defRPr/>
              </a:pPr>
              <a:r>
                <a:rPr lang="ru-RU" sz="1100">
                  <a:solidFill>
                    <a:schemeClr val="tx1">
                      <a:lumMod val="50000"/>
                    </a:schemeClr>
                  </a:solidFill>
                </a:rPr>
                <a:t>(2013г.)</a:t>
              </a:r>
              <a:endParaRPr/>
            </a:p>
            <a:p>
              <a:pPr algn="ctr">
                <a:defRPr/>
              </a:pPr>
              <a:r>
                <a:rPr lang="ru-RU" sz="2400" b="1">
                  <a:solidFill>
                    <a:schemeClr val="tx1">
                      <a:lumMod val="50000"/>
                    </a:schemeClr>
                  </a:solidFill>
                </a:rPr>
                <a:t>41%</a:t>
              </a:r>
              <a:endParaRPr lang="ru-RU" sz="240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900">
                  <a:solidFill>
                    <a:schemeClr val="bg1"/>
                  </a:solidFill>
                </a:rPr>
                <a:t> </a:t>
              </a:r>
              <a:endParaRPr/>
            </a:p>
            <a:p>
              <a:pPr>
                <a:defRPr/>
              </a:pPr>
              <a:endParaRPr lang="ru-RU" sz="90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2171825" y="1919653"/>
              <a:ext cx="1201614" cy="148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>
                  <a:solidFill>
                    <a:schemeClr val="tx1">
                      <a:lumMod val="50000"/>
                    </a:schemeClr>
                  </a:solidFill>
                </a:rPr>
                <a:t>Канада </a:t>
              </a:r>
              <a:r>
                <a:rPr lang="ru-RU" sz="1200">
                  <a:solidFill>
                    <a:schemeClr val="tx1">
                      <a:lumMod val="50000"/>
                    </a:schemeClr>
                  </a:solidFill>
                </a:rPr>
                <a:t>(2011г.)</a:t>
              </a:r>
              <a:endParaRPr lang="ru-RU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800" b="1">
                  <a:solidFill>
                    <a:schemeClr val="tx1">
                      <a:lumMod val="50000"/>
                    </a:schemeClr>
                  </a:solidFill>
                </a:rPr>
                <a:t>40%</a:t>
              </a:r>
              <a:endParaRPr lang="ru-RU" sz="280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00">
                  <a:solidFill>
                    <a:schemeClr val="bg1"/>
                  </a:solidFill>
                </a:rPr>
                <a:t> </a:t>
              </a:r>
              <a:endParaRPr/>
            </a:p>
            <a:p>
              <a:pPr>
                <a:defRPr/>
              </a:pPr>
              <a:endParaRPr lang="ru-RU" sz="100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744274" y="980896"/>
              <a:ext cx="1312983" cy="178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>
                  <a:solidFill>
                    <a:schemeClr val="tx1">
                      <a:lumMod val="50000"/>
                    </a:schemeClr>
                  </a:solidFill>
                </a:rPr>
                <a:t>Страны Европейского союза </a:t>
              </a:r>
              <a:endParaRPr/>
            </a:p>
            <a:p>
              <a:pPr algn="ctr">
                <a:defRPr/>
              </a:pPr>
              <a:r>
                <a:rPr lang="ru-RU" sz="1200">
                  <a:solidFill>
                    <a:schemeClr val="tx1">
                      <a:lumMod val="50000"/>
                    </a:schemeClr>
                  </a:solidFill>
                </a:rPr>
                <a:t>(2012г.)</a:t>
              </a:r>
              <a:endParaRPr lang="ru-RU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800" b="1">
                  <a:solidFill>
                    <a:schemeClr val="tx1">
                      <a:lumMod val="50000"/>
                    </a:schemeClr>
                  </a:solidFill>
                </a:rPr>
                <a:t>43%</a:t>
              </a:r>
              <a:endParaRPr lang="ru-RU" sz="280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00">
                  <a:solidFill>
                    <a:schemeClr val="bg1"/>
                  </a:solidFill>
                </a:rPr>
                <a:t> </a:t>
              </a:r>
              <a:endParaRPr/>
            </a:p>
            <a:p>
              <a:pPr>
                <a:defRPr/>
              </a:pPr>
              <a:endParaRPr lang="ru-RU" sz="100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5252533" y="980260"/>
              <a:ext cx="1225060" cy="13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chemeClr val="tx1">
                      <a:lumMod val="50000"/>
                    </a:schemeClr>
                  </a:solidFill>
                </a:rPr>
                <a:t>Россия </a:t>
              </a:r>
              <a:r>
                <a:rPr lang="ru-RU" sz="1400">
                  <a:solidFill>
                    <a:schemeClr val="tx1">
                      <a:lumMod val="50000"/>
                    </a:schemeClr>
                  </a:solidFill>
                </a:rPr>
                <a:t>(2020г.)</a:t>
              </a:r>
              <a:endParaRPr lang="ru-RU" sz="105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3200" b="1">
                  <a:solidFill>
                    <a:schemeClr val="tx1">
                      <a:lumMod val="50000"/>
                    </a:schemeClr>
                  </a:solidFill>
                </a:rPr>
                <a:t>75%</a:t>
              </a:r>
              <a:endParaRPr lang="ru-RU" sz="320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50">
                  <a:solidFill>
                    <a:schemeClr val="bg1"/>
                  </a:solidFill>
                </a:rPr>
                <a:t> </a:t>
              </a:r>
              <a:endParaRPr/>
            </a:p>
            <a:p>
              <a:pPr>
                <a:defRPr/>
              </a:pPr>
              <a:endParaRPr lang="ru-RU" sz="105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5984630" y="2986451"/>
              <a:ext cx="1201614" cy="148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>
                  <a:solidFill>
                    <a:schemeClr val="tx1">
                      <a:lumMod val="50000"/>
                    </a:schemeClr>
                  </a:solidFill>
                </a:rPr>
                <a:t>Китай</a:t>
              </a:r>
              <a:endParaRPr/>
            </a:p>
            <a:p>
              <a:pPr algn="ctr">
                <a:defRPr/>
              </a:pPr>
              <a:r>
                <a:rPr lang="ru-RU" sz="1200">
                  <a:solidFill>
                    <a:schemeClr val="tx1">
                      <a:lumMod val="50000"/>
                    </a:schemeClr>
                  </a:solidFill>
                </a:rPr>
                <a:t>(2013г.)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chemeClr val="tx1">
                      <a:lumMod val="50000"/>
                    </a:schemeClr>
                  </a:solidFill>
                </a:rPr>
                <a:t>31%</a:t>
              </a:r>
              <a:endParaRPr lang="ru-RU" sz="280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00">
                  <a:solidFill>
                    <a:schemeClr val="bg1"/>
                  </a:solidFill>
                </a:rPr>
                <a:t> </a:t>
              </a:r>
              <a:endParaRPr/>
            </a:p>
            <a:p>
              <a:pPr>
                <a:defRPr/>
              </a:pPr>
              <a:endParaRPr lang="ru-RU" sz="1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26577" y="713258"/>
            <a:ext cx="831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C39E6F"/>
                </a:solidFill>
                <a:latin typeface="IBM Plex Sans"/>
              </a:rPr>
              <a:t>МИССИЯ. 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C39E6F"/>
                </a:solidFill>
                <a:latin typeface="IBM Plex Sans"/>
              </a:rPr>
              <a:t>ЦЕЛИ И РЕШАЕМЫЕ ЗАДАЧИ</a:t>
            </a:r>
            <a:endParaRPr/>
          </a:p>
          <a:p>
            <a:pPr>
              <a:defRPr/>
            </a:pPr>
            <a:endParaRPr lang="ru-RU" sz="3600" b="1">
              <a:solidFill>
                <a:srgbClr val="C39E6F"/>
              </a:solidFill>
              <a:latin typeface="IBM Plex San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8723" y="4528915"/>
            <a:ext cx="5992410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СИНДРОМ ПРОФЕССИОНАЛЬНОГО ВЫГОРАНИЯ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СОСТОЯНИЕ МИКРОКЛИМАТА В КОЛЛЕКТИВЕ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ПРИВЕРЖЕННОСТЬ К ЗОЖ</a:t>
            </a: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endParaRPr lang="ru-RU">
              <a:latin typeface="Arial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 l="38778" r="16477"/>
          <a:stretch/>
        </p:blipFill>
        <p:spPr bwMode="auto">
          <a:xfrm flipH="1">
            <a:off x="8258173" y="0"/>
            <a:ext cx="3967638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551086" y="3650257"/>
            <a:ext cx="713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A4E90"/>
                </a:solidFill>
                <a:latin typeface="Arial"/>
                <a:cs typeface="Arial"/>
              </a:rPr>
              <a:t>ИЗУЧИТЬ ВЛИЯНИЕ УРОВНЯ ЭМОЦИОНАЛЬНОГО ИНТЕЛЕКТА МЕДИЦИНСКИХ РАБОТНИКОВ НА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17656" y="5734500"/>
            <a:ext cx="997769" cy="9977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726577" y="2318601"/>
            <a:ext cx="7179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>
                <a:latin typeface="Arial"/>
                <a:cs typeface="Arial"/>
              </a:rPr>
              <a:t>ЧЕРЕЗ СОХРАНЕНИЕ ЭМОЦИОНАЛЬНОГО ЗДОРОВЬЯ </a:t>
            </a:r>
            <a:endParaRPr/>
          </a:p>
          <a:p>
            <a:pPr>
              <a:defRPr/>
            </a:pPr>
            <a:r>
              <a:rPr lang="ru-RU" sz="2000" b="1" i="1">
                <a:latin typeface="Arial"/>
                <a:cs typeface="Arial"/>
              </a:rPr>
              <a:t>К ЗДОРОВОМУ ОБРАЗУ ЖИЗНИ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658042" y="1130531"/>
              <a:ext cx="5181892" cy="523701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 bwMode="auto">
          <a:xfrm>
            <a:off x="726577" y="713258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IBM Plex Sans"/>
              </a:rPr>
              <a:t>ЦЕЛЕВАЯ АУДИТОРИЯ</a:t>
            </a:r>
            <a:endParaRPr/>
          </a:p>
        </p:txBody>
      </p:sp>
      <p:sp>
        <p:nvSpPr>
          <p:cNvPr id="9" name="Объект 5"/>
          <p:cNvSpPr txBox="1"/>
          <p:nvPr/>
        </p:nvSpPr>
        <p:spPr bwMode="auto">
          <a:xfrm>
            <a:off x="3206115" y="3997106"/>
            <a:ext cx="3340573" cy="1113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5400" b="1">
                <a:solidFill>
                  <a:schemeClr val="bg1"/>
                </a:solidFill>
                <a:latin typeface="Arial"/>
                <a:cs typeface="Arial"/>
              </a:rPr>
              <a:t>СРЕДНИЙ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200" y="5464884"/>
            <a:ext cx="997769" cy="9977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560374" y="1845816"/>
            <a:ext cx="3808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МЕДИЦИНСКИЕ РАБОТНИКИ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28569" y="2002113"/>
            <a:ext cx="3950415" cy="124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600" b="1">
                <a:solidFill>
                  <a:schemeClr val="bg1"/>
                </a:solidFill>
                <a:latin typeface="Arial"/>
                <a:cs typeface="Arial"/>
              </a:rPr>
              <a:t>ВРАЧИ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993384" y="3050555"/>
            <a:ext cx="193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- более 500 тыс.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639443" y="4970345"/>
            <a:ext cx="1879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/>
                <a:cs typeface="Arial"/>
              </a:rPr>
              <a:t>- более 1 млн.</a:t>
            </a:r>
            <a:endParaRPr lang="ru-RU" sz="200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27327" y="4667999"/>
            <a:ext cx="334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МЕДИЦИНСКИЙ ПЕРСОНАЛ</a:t>
            </a:r>
            <a:endParaRPr lang="ru-RU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 l="4711" r="43300"/>
          <a:stretch/>
        </p:blipFill>
        <p:spPr bwMode="auto">
          <a:xfrm flipH="1">
            <a:off x="7021259" y="0"/>
            <a:ext cx="5181892" cy="685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26577" y="713258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C39E6F"/>
                </a:solidFill>
                <a:latin typeface="IBM Plex Sans"/>
              </a:rPr>
              <a:t>СУТЬ ПРОЕКТА</a:t>
            </a:r>
            <a:endParaRPr/>
          </a:p>
        </p:txBody>
      </p:sp>
      <p:sp>
        <p:nvSpPr>
          <p:cNvPr id="5" name="Объект 5"/>
          <p:cNvSpPr txBox="1"/>
          <p:nvPr/>
        </p:nvSpPr>
        <p:spPr bwMode="auto">
          <a:xfrm>
            <a:off x="700226" y="1883664"/>
            <a:ext cx="10791548" cy="99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Сохранение эмоционального здоровья медицинских работников, через повышение уровня эмоционального интеллекта и снижение выраженности синдрома профессионального выгорания, улучшение состояния микроклимата в коллективе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200" y="5464884"/>
            <a:ext cx="997769" cy="997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838200" y="3011016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ОБЪЕКТ ИССЛЕДОВАНИЯ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258540" y="3065534"/>
            <a:ext cx="274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МЕТОДЫ ИССЛЕДОВАНИЯ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6630005" y="3429000"/>
            <a:ext cx="4071949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ОПРОС 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АНКЕТИРОВАНИЕ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ТЕСТИРОВАНИЕ 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ТРЕНИНГИ ПО РАЗВИТИЮ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000"/>
              <a:t>      ЭМОЦИОНАЛЬНОГО ИНТЕЛЕКТА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2201008" y="3628074"/>
            <a:ext cx="2397259" cy="1203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2400" b="1"/>
              <a:t>140</a:t>
            </a:r>
            <a:r>
              <a:rPr lang="ru-RU"/>
              <a:t> ВРАЧЕЙ</a:t>
            </a:r>
            <a:endParaRPr/>
          </a:p>
          <a:p>
            <a:pPr>
              <a:lnSpc>
                <a:spcPct val="70000"/>
              </a:lnSpc>
              <a:defRPr/>
            </a:pPr>
            <a:endParaRPr lang="ru-RU"/>
          </a:p>
          <a:p>
            <a:pPr>
              <a:lnSpc>
                <a:spcPct val="70000"/>
              </a:lnSpc>
              <a:defRPr/>
            </a:pPr>
            <a:r>
              <a:rPr lang="ru-RU"/>
              <a:t>          СРЕДНИЙ 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ru-RU" sz="2400" b="1"/>
              <a:t>200</a:t>
            </a:r>
            <a:r>
              <a:rPr lang="ru-RU" sz="1800" b="1"/>
              <a:t> </a:t>
            </a:r>
            <a:r>
              <a:rPr lang="ru-RU"/>
              <a:t>МЕДИЦИНСКИЙ 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ru-RU"/>
              <a:t>          ПЕРСОНАЛ</a:t>
            </a:r>
            <a:endParaRPr/>
          </a:p>
        </p:txBody>
      </p:sp>
      <p:pic>
        <p:nvPicPr>
          <p:cNvPr id="10" name="Picture 2" descr="https://kidsfmba.ru/wp-content/uploads/2021/03/clipart-doctor-team-5-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8200" y="3550658"/>
            <a:ext cx="1362807" cy="91639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6454" y="3195682"/>
            <a:ext cx="1466480" cy="1466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580238" y="271849"/>
            <a:ext cx="61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-11492" y="12292"/>
            <a:ext cx="12192000" cy="6858000"/>
            <a:chOff x="0" y="0"/>
            <a:chExt cx="12192000" cy="68580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rcRect b="6656"/>
            <a:stretch/>
          </p:blipFill>
          <p:spPr bwMode="auto">
            <a:xfrm>
              <a:off x="4174740" y="456515"/>
              <a:ext cx="5898772" cy="640148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 bwMode="auto">
          <a:xfrm>
            <a:off x="726577" y="713258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IBM Plex Sans"/>
              </a:rPr>
              <a:t>РЕЗУЛЬТАТЫ ПРОЕКТА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49659" y="214373"/>
            <a:ext cx="997769" cy="99776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205405" y="4080781"/>
            <a:ext cx="87703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</a:t>
            </a:r>
            <a:r>
              <a:rPr lang="ru-RU" sz="18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роведение профилактических мероприятий в виде тренингов по </a:t>
            </a:r>
            <a:endParaRPr dirty="0"/>
          </a:p>
          <a:p>
            <a:pPr lvl="0">
              <a:defRPr/>
            </a:pPr>
            <a:r>
              <a:rPr lang="ru-RU" sz="18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эмоциональному интеллекту, значительно повышает уровень эмоционального </a:t>
            </a:r>
            <a:endParaRPr dirty="0"/>
          </a:p>
          <a:p>
            <a:pPr lvl="0">
              <a:defRPr/>
            </a:pPr>
            <a:r>
              <a:rPr lang="ru-RU" sz="18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интеллекта у сотрудников медицинской организации, снижает проявления</a:t>
            </a:r>
            <a:endParaRPr dirty="0"/>
          </a:p>
          <a:p>
            <a:pPr lvl="0">
              <a:defRPr/>
            </a:pPr>
            <a:r>
              <a:rPr lang="ru-RU" sz="18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синдрома профессионального </a:t>
            </a:r>
            <a:r>
              <a:rPr lang="ru-RU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выгорания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улучшает микроклимат в </a:t>
            </a:r>
            <a:endParaRPr lang="ru-RU" dirty="0" smtClea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коллективе</a:t>
            </a:r>
            <a:endParaRPr lang="ru-RU" sz="18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62951" y="9525"/>
            <a:ext cx="3417557" cy="34175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74443" y="3438525"/>
            <a:ext cx="3417557" cy="341755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268947" y="1616332"/>
            <a:ext cx="8234122" cy="1463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Установлена корреляционная зависимость между уровнем 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эмоционального интеллекта у медицинских работников, выраженностью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синдрома профессионального выгорания и состоянием микроклимата 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в коллективе. Чем выше уровень эмоционального интеллекта, тем меньше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проявления синдрома профессионального выгорания </a:t>
            </a:r>
            <a:endParaRPr lang="ru-RU" sz="20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26577" y="713258"/>
            <a:ext cx="750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39E6F"/>
                </a:solidFill>
                <a:latin typeface="IBM Plex Sans"/>
              </a:rPr>
              <a:t>КОМАНДА ПРОЕКТА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200" y="5464884"/>
            <a:ext cx="997769" cy="9977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885" r="28727" b="54897"/>
          <a:stretch/>
        </p:blipFill>
        <p:spPr bwMode="auto">
          <a:xfrm>
            <a:off x="7164646" y="4560242"/>
            <a:ext cx="1343289" cy="150007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29389" r="26120" b="23929"/>
          <a:stretch/>
        </p:blipFill>
        <p:spPr bwMode="auto">
          <a:xfrm>
            <a:off x="6292307" y="2279416"/>
            <a:ext cx="1215765" cy="1385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40861" t="33770" r="33438" b="46168"/>
          <a:stretch/>
        </p:blipFill>
        <p:spPr bwMode="auto">
          <a:xfrm>
            <a:off x="1842498" y="4672654"/>
            <a:ext cx="1359482" cy="1462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l="25057" t="20723" r="41663" b="55277"/>
          <a:stretch/>
        </p:blipFill>
        <p:spPr bwMode="auto">
          <a:xfrm>
            <a:off x="561340" y="2137368"/>
            <a:ext cx="1294381" cy="1400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870032" y="2237554"/>
            <a:ext cx="3744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Ульянова 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Ольга Юрьевна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Главный врач 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ЧУЗ «Клиническая больница 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«РЖД-Медицина» города Тверь»</a:t>
            </a:r>
            <a:endParaRPr lang="ru-RU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685605" y="2518101"/>
            <a:ext cx="2636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Жданов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Геннадий Николаевич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Зам. главного врача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по медицинской части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208509" y="5225844"/>
            <a:ext cx="350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Наливайко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Елена Викторовна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Начальник сектора маркетинга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507935" y="4948845"/>
            <a:ext cx="3182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Корнилова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Наталья Николаевна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Начальник сектора 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по управлению персоналом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494159" y="1768036"/>
            <a:ext cx="26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РУКОВОДИТЕЛЬ ПРОЕКТА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Пользовательские 3">
      <a:dk1>
        <a:srgbClr val="1E3A63"/>
      </a:dk1>
      <a:lt1>
        <a:srgbClr val="FFFFFF"/>
      </a:lt1>
      <a:dk2>
        <a:srgbClr val="812368"/>
      </a:dk2>
      <a:lt2>
        <a:srgbClr val="E7E6E6"/>
      </a:lt2>
      <a:accent1>
        <a:srgbClr val="C29D6E"/>
      </a:accent1>
      <a:accent2>
        <a:srgbClr val="4FC230"/>
      </a:accent2>
      <a:accent3>
        <a:srgbClr val="008DCD"/>
      </a:accent3>
      <a:accent4>
        <a:srgbClr val="CB5DA8"/>
      </a:accent4>
      <a:accent5>
        <a:srgbClr val="9CD450"/>
      </a:accent5>
      <a:accent6>
        <a:srgbClr val="02B4E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314</Words>
  <Application>Microsoft Office PowerPoint</Application>
  <DocSecurity>0</DocSecurity>
  <PresentationFormat>Широкоэкранный</PresentationFormat>
  <Paragraphs>93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Gotham Pro</vt:lpstr>
      <vt:lpstr>Wingdings</vt:lpstr>
      <vt:lpstr>Arial</vt:lpstr>
      <vt:lpstr>IBM Plex Sans</vt:lpstr>
      <vt:lpstr>Тема Office</vt:lpstr>
      <vt:lpstr>ЭМОЦИОНАЛЬНЫЙ ИНТЕЛЛЕКТ, КАК ПРЕДИКТОР ЗДОРОВОГО  ОБРАЗА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Аксенова</dc:creator>
  <cp:keywords/>
  <dc:description/>
  <cp:lastModifiedBy>nalivaiko_ev</cp:lastModifiedBy>
  <cp:revision>73</cp:revision>
  <dcterms:created xsi:type="dcterms:W3CDTF">2023-06-07T15:15:17Z</dcterms:created>
  <dcterms:modified xsi:type="dcterms:W3CDTF">2023-06-13T13:58:38Z</dcterms:modified>
  <cp:category/>
  <dc:identifier/>
  <cp:contentStatus/>
  <dc:language/>
  <cp:version/>
</cp:coreProperties>
</file>