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53405757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623563" y="1202784"/>
            <a:ext cx="1051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</a:t>
            </a:r>
            <a:r>
              <a:rPr lang="ru-RU" sz="2400" dirty="0" smtClean="0">
                <a:solidFill>
                  <a:schemeClr val="bg1"/>
                </a:solidFill>
              </a:rPr>
              <a:t>проектов «</a:t>
            </a:r>
            <a:r>
              <a:rPr lang="ru-RU" sz="2400" dirty="0">
                <a:solidFill>
                  <a:schemeClr val="bg1"/>
                </a:solidFill>
              </a:rPr>
              <a:t>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623563" y="2112123"/>
            <a:ext cx="9500151" cy="157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С поколением </a:t>
            </a:r>
            <a:r>
              <a:rPr lang="en-US" sz="5400" dirty="0" smtClean="0">
                <a:solidFill>
                  <a:schemeClr val="bg1"/>
                </a:solidFill>
                <a:latin typeface="Playfair Display" pitchFamily="2" charset="-52"/>
              </a:rPr>
              <a:t>Z </a:t>
            </a: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           о здоровом </a:t>
            </a: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образе жизни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0992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Федорова Наталья </a:t>
            </a:r>
            <a:r>
              <a:rPr lang="ru-RU" sz="2000" dirty="0" err="1" smtClean="0">
                <a:solidFill>
                  <a:schemeClr val="bg1"/>
                </a:solidFill>
              </a:rPr>
              <a:t>Бахтияровна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Экоферма</a:t>
            </a:r>
            <a:r>
              <a:rPr lang="ru-RU" sz="2000" dirty="0" smtClean="0">
                <a:solidFill>
                  <a:schemeClr val="bg1"/>
                </a:solidFill>
              </a:rPr>
              <a:t> ОГО-РОД (ИП Федорова Н.Б.),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Россия, Московская </a:t>
            </a:r>
            <a:r>
              <a:rPr lang="ru-RU" sz="2000" dirty="0" smtClean="0">
                <a:solidFill>
                  <a:schemeClr val="bg1"/>
                </a:solidFill>
              </a:rPr>
              <a:t>область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205033"/>
            <a:ext cx="765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Номинация: </a:t>
            </a:r>
            <a:r>
              <a:rPr lang="ru-RU" sz="3200" dirty="0">
                <a:solidFill>
                  <a:schemeClr val="bg1"/>
                </a:solidFill>
                <a:latin typeface="Playfair Display"/>
              </a:rPr>
              <a:t>Здоровый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581412" y="222933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Организационные (команда с опытом работы более 20 лет)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581412" y="3149671"/>
            <a:ext cx="616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Информационные (</a:t>
            </a:r>
            <a:r>
              <a:rPr lang="ru-RU" dirty="0" err="1" smtClean="0"/>
              <a:t>Россельхозбанк</a:t>
            </a:r>
            <a:r>
              <a:rPr lang="ru-RU" dirty="0" smtClean="0"/>
              <a:t>, Московский крестьянский союз, Минсельхоз Московской области, СМИ города Серпухова. </a:t>
            </a:r>
            <a:r>
              <a:rPr lang="ru-RU" dirty="0" smtClean="0"/>
              <a:t>Указанные партнеры активно поддерживают </a:t>
            </a:r>
            <a:r>
              <a:rPr lang="ru-RU" dirty="0" err="1" smtClean="0"/>
              <a:t>сельхозтоваропроизводителей</a:t>
            </a:r>
            <a:r>
              <a:rPr lang="ru-RU" dirty="0" smtClean="0"/>
              <a:t> 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581412" y="4784331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Финансовые (собственные средства)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767252" y="1798894"/>
            <a:ext cx="89501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Федорова Наталья </a:t>
            </a:r>
            <a:r>
              <a:rPr lang="ru-RU" sz="1400" dirty="0" err="1" smtClean="0"/>
              <a:t>Бахтияровна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основатель и управляющий директор </a:t>
            </a:r>
            <a:r>
              <a:rPr lang="ru-RU" sz="1400" dirty="0" err="1" smtClean="0"/>
              <a:t>Экоферма</a:t>
            </a:r>
            <a:r>
              <a:rPr lang="ru-RU" sz="1400" dirty="0" smtClean="0"/>
              <a:t> ОГО-РОД, </a:t>
            </a:r>
          </a:p>
          <a:p>
            <a:r>
              <a:rPr lang="ru-RU" sz="1400" dirty="0" smtClean="0"/>
              <a:t>РФ, Московская область, город Серпухов, </a:t>
            </a:r>
          </a:p>
          <a:p>
            <a:r>
              <a:rPr lang="ru-RU" sz="1400" dirty="0" smtClean="0"/>
              <a:t>1980 года </a:t>
            </a:r>
            <a:r>
              <a:rPr lang="ru-RU" sz="1400" dirty="0"/>
              <a:t>рождения, </a:t>
            </a:r>
            <a:endParaRPr lang="ru-RU" sz="1400" dirty="0" smtClean="0"/>
          </a:p>
          <a:p>
            <a:r>
              <a:rPr lang="ru-RU" sz="1400" dirty="0"/>
              <a:t>Компетенции: коммуникации. управление</a:t>
            </a:r>
            <a:r>
              <a:rPr lang="ru-RU" sz="1400" dirty="0" smtClean="0"/>
              <a:t>, финансы</a:t>
            </a:r>
            <a:r>
              <a:rPr lang="ru-RU" sz="1400" dirty="0"/>
              <a:t>, земля опыт более 20 </a:t>
            </a:r>
            <a:r>
              <a:rPr lang="ru-RU" sz="1400" dirty="0" smtClean="0"/>
              <a:t>лет</a:t>
            </a:r>
          </a:p>
          <a:p>
            <a:endParaRPr lang="ru-RU" sz="1400" dirty="0" smtClean="0"/>
          </a:p>
          <a:p>
            <a:r>
              <a:rPr lang="ru-RU" sz="1400" dirty="0"/>
              <a:t>Достижения	</a:t>
            </a:r>
          </a:p>
          <a:p>
            <a:r>
              <a:rPr lang="ru-RU" sz="1400" dirty="0"/>
              <a:t>Победитель Конкурса </a:t>
            </a:r>
            <a:r>
              <a:rPr lang="ru-RU" sz="1400" dirty="0" err="1"/>
              <a:t>TalentA</a:t>
            </a:r>
            <a:r>
              <a:rPr lang="ru-RU" sz="1400" dirty="0"/>
              <a:t> в России при поддержке Международной сельскохозяйственной компании </a:t>
            </a:r>
            <a:r>
              <a:rPr lang="ru-RU" sz="1400" dirty="0" err="1"/>
              <a:t>Corteva</a:t>
            </a:r>
            <a:r>
              <a:rPr lang="ru-RU" sz="1400" dirty="0"/>
              <a:t> </a:t>
            </a:r>
            <a:r>
              <a:rPr lang="ru-RU" sz="1400" dirty="0" err="1"/>
              <a:t>Agriscience</a:t>
            </a:r>
            <a:r>
              <a:rPr lang="ru-RU" sz="1400" dirty="0"/>
              <a:t> и Благотворительного Фонда Дальше, как лидера социальных изменений, активно участвующего </a:t>
            </a:r>
            <a:r>
              <a:rPr lang="ru-RU" sz="1400" dirty="0" smtClean="0"/>
              <a:t>в</a:t>
            </a:r>
          </a:p>
          <a:p>
            <a:r>
              <a:rPr lang="ru-RU" sz="1400" dirty="0" smtClean="0"/>
              <a:t>повышении </a:t>
            </a:r>
            <a:r>
              <a:rPr lang="ru-RU" sz="1400" dirty="0"/>
              <a:t>качества жизни взрослых и детей в Московской области</a:t>
            </a:r>
          </a:p>
          <a:p>
            <a:r>
              <a:rPr lang="ru-RU" sz="1400" dirty="0"/>
              <a:t>Победитель Бизнес-акселератора </a:t>
            </a:r>
            <a:r>
              <a:rPr lang="ru-RU" sz="1400" dirty="0" smtClean="0"/>
              <a:t>Леди 007 </a:t>
            </a:r>
            <a:r>
              <a:rPr lang="ru-RU" sz="1400" dirty="0"/>
              <a:t>в номинации "Зеленый бизнес", при поддержке общероссийской общественной организации «Женщины бизнеса</a:t>
            </a:r>
            <a:r>
              <a:rPr lang="ru-RU" sz="1400" dirty="0" smtClean="0"/>
              <a:t>»,  </a:t>
            </a:r>
            <a:r>
              <a:rPr lang="ru-RU" sz="1400" dirty="0"/>
              <a:t>генерального партнёра ПАО «МТС</a:t>
            </a:r>
            <a:r>
              <a:rPr lang="ru-RU" sz="1400" dirty="0" smtClean="0"/>
              <a:t>», </a:t>
            </a:r>
            <a:r>
              <a:rPr lang="ru-RU" sz="1400" dirty="0"/>
              <a:t>Департамента предпринимательства и инновационного развития города Москвы </a:t>
            </a:r>
            <a:r>
              <a:rPr lang="ru-RU" sz="1400" dirty="0" smtClean="0"/>
              <a:t>и </a:t>
            </a:r>
            <a:r>
              <a:rPr lang="ru-RU" sz="1400" dirty="0"/>
              <a:t>ГБУ «Малый бизнес Москвы» </a:t>
            </a:r>
          </a:p>
          <a:p>
            <a:r>
              <a:rPr lang="ru-RU" sz="1400" dirty="0" smtClean="0"/>
              <a:t>Победитель </a:t>
            </a:r>
            <a:r>
              <a:rPr lang="ru-RU" sz="1400" dirty="0"/>
              <a:t>общероссийского конкурса «Женщина в АПК</a:t>
            </a:r>
            <a:r>
              <a:rPr lang="ru-RU" sz="1400" dirty="0" smtClean="0"/>
              <a:t>» 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Общественная деятельность	</a:t>
            </a:r>
          </a:p>
          <a:p>
            <a:r>
              <a:rPr lang="ru-RU" sz="1400" dirty="0" smtClean="0"/>
              <a:t>сотрудничество </a:t>
            </a:r>
            <a:r>
              <a:rPr lang="ru-RU" sz="1400" dirty="0"/>
              <a:t>с Всероссийским волонтерским движением Земляне</a:t>
            </a:r>
          </a:p>
          <a:p>
            <a:r>
              <a:rPr lang="ru-RU" sz="1400" dirty="0"/>
              <a:t>Сотрудничество с РОССИЙСКИЙ ГОСУДАРСТВЕННЫЙ АГРАРНЫЙ УНИВЕРСИТЕТ - МСХА ИМЕНИ К.А. ТИМИРЯЗЕВА </a:t>
            </a:r>
            <a:r>
              <a:rPr lang="ru-RU" sz="1400" dirty="0" smtClean="0"/>
              <a:t>в </a:t>
            </a:r>
          </a:p>
          <a:p>
            <a:r>
              <a:rPr lang="ru-RU" sz="1400" dirty="0"/>
              <a:t>р</a:t>
            </a:r>
            <a:r>
              <a:rPr lang="ru-RU" sz="1400" dirty="0" smtClean="0"/>
              <a:t>амках </a:t>
            </a:r>
            <a:r>
              <a:rPr lang="ru-RU" sz="1400" dirty="0"/>
              <a:t>Школы фермера (поток 9) и наставничества студентов </a:t>
            </a:r>
            <a:r>
              <a:rPr lang="ru-RU" sz="1400" dirty="0" smtClean="0"/>
              <a:t>академии</a:t>
            </a:r>
          </a:p>
          <a:p>
            <a:r>
              <a:rPr lang="ru-RU" sz="1400" dirty="0" smtClean="0"/>
              <a:t>Заместитель председателя Женского Совета Московского Крестьянского Союза.</a:t>
            </a:r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vk.com/id534057572</a:t>
            </a:r>
            <a:endParaRPr lang="ru-RU" sz="1400" dirty="0" smtClean="0"/>
          </a:p>
          <a:p>
            <a:r>
              <a:rPr lang="ru-RU" sz="1400" dirty="0" smtClean="0"/>
              <a:t>+7-903-549-51-66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69434" y="1247776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90" y="2369094"/>
            <a:ext cx="1970749" cy="23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7" y="308834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6834567" y="4669389"/>
            <a:ext cx="342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Федоров Александр Владимирович</a:t>
            </a:r>
          </a:p>
          <a:p>
            <a:r>
              <a:rPr lang="ru-RU" sz="1400" dirty="0" smtClean="0"/>
              <a:t>Партнер, </a:t>
            </a:r>
          </a:p>
          <a:p>
            <a:r>
              <a:rPr lang="ru-RU" sz="1400" dirty="0" smtClean="0"/>
              <a:t>РФ, город Москва,</a:t>
            </a:r>
          </a:p>
          <a:p>
            <a:r>
              <a:rPr lang="ru-RU" sz="1400" dirty="0" smtClean="0"/>
              <a:t>1979 года</a:t>
            </a:r>
          </a:p>
          <a:p>
            <a:r>
              <a:rPr lang="ru-RU" sz="1400" dirty="0"/>
              <a:t>Компетенции</a:t>
            </a:r>
            <a:r>
              <a:rPr lang="ru-RU" sz="1400" dirty="0" smtClean="0"/>
              <a:t>: строительство</a:t>
            </a:r>
            <a:r>
              <a:rPr lang="ru-RU" sz="1400" dirty="0"/>
              <a:t>, инженерия,</a:t>
            </a:r>
          </a:p>
          <a:p>
            <a:r>
              <a:rPr lang="ru-RU" sz="1400" dirty="0"/>
              <a:t>управление, опыт более 15 лет 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1005116" y="4669389"/>
            <a:ext cx="342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Михайлюк</a:t>
            </a:r>
            <a:r>
              <a:rPr lang="ru-RU" sz="1400" dirty="0"/>
              <a:t> Павел </a:t>
            </a:r>
            <a:r>
              <a:rPr lang="ru-RU" sz="1400" dirty="0" smtClean="0"/>
              <a:t>Алексеевич</a:t>
            </a:r>
          </a:p>
          <a:p>
            <a:r>
              <a:rPr lang="ru-RU" sz="1400" dirty="0" smtClean="0"/>
              <a:t>Партнер</a:t>
            </a:r>
          </a:p>
          <a:p>
            <a:r>
              <a:rPr lang="ru-RU" sz="1400" dirty="0" smtClean="0"/>
              <a:t>РФ, Московская область, город Серпухов,</a:t>
            </a:r>
            <a:r>
              <a:rPr lang="ru-RU" sz="1400" dirty="0" smtClean="0"/>
              <a:t> 1980 года рождения</a:t>
            </a:r>
          </a:p>
          <a:p>
            <a:r>
              <a:rPr lang="ru-RU" sz="1400" dirty="0" smtClean="0"/>
              <a:t>Компетенции: организация </a:t>
            </a:r>
            <a:r>
              <a:rPr lang="ru-RU" sz="1400" dirty="0"/>
              <a:t>мероприятий,</a:t>
            </a:r>
          </a:p>
          <a:p>
            <a:r>
              <a:rPr lang="ru-RU" sz="1400" dirty="0"/>
              <a:t>управление, опыт более 10 лет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562594" y="1448126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94" y="2399235"/>
            <a:ext cx="1991763" cy="1995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826" y="2399235"/>
            <a:ext cx="2007099" cy="19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669434" y="1744194"/>
            <a:ext cx="10731062" cy="4036422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842189" y="2125008"/>
            <a:ext cx="10172962" cy="34163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Отсутствие </a:t>
            </a:r>
            <a:r>
              <a:rPr lang="ru-RU" dirty="0">
                <a:solidFill>
                  <a:schemeClr val="bg1"/>
                </a:solidFill>
              </a:rPr>
              <a:t>осознанного потребления правильного и сбалансированного питания, и как следствие повышенные риски ожирения, диабета, снижения иммунитета. Так по данным </a:t>
            </a:r>
            <a:r>
              <a:rPr lang="ru-RU" dirty="0" smtClean="0">
                <a:solidFill>
                  <a:schemeClr val="bg1"/>
                </a:solidFill>
              </a:rPr>
              <a:t>Минздрава избыточный </a:t>
            </a:r>
            <a:r>
              <a:rPr lang="ru-RU" dirty="0">
                <a:solidFill>
                  <a:schemeClr val="bg1"/>
                </a:solidFill>
              </a:rPr>
              <a:t>вес обнаружен у </a:t>
            </a:r>
            <a:r>
              <a:rPr lang="ru-RU" dirty="0" smtClean="0">
                <a:solidFill>
                  <a:schemeClr val="bg1"/>
                </a:solidFill>
              </a:rPr>
              <a:t>10 </a:t>
            </a:r>
            <a:r>
              <a:rPr lang="ru-RU" dirty="0">
                <a:solidFill>
                  <a:schemeClr val="bg1"/>
                </a:solidFill>
              </a:rPr>
              <a:t>% детей в возрасте от </a:t>
            </a:r>
            <a:r>
              <a:rPr lang="ru-RU" dirty="0" smtClean="0">
                <a:solidFill>
                  <a:schemeClr val="bg1"/>
                </a:solidFill>
              </a:rPr>
              <a:t>5 </a:t>
            </a:r>
            <a:r>
              <a:rPr lang="ru-RU" dirty="0">
                <a:solidFill>
                  <a:schemeClr val="bg1"/>
                </a:solidFill>
              </a:rPr>
              <a:t>до 13 </a:t>
            </a:r>
            <a:r>
              <a:rPr lang="ru-RU" dirty="0" smtClean="0">
                <a:solidFill>
                  <a:schemeClr val="bg1"/>
                </a:solidFill>
              </a:rPr>
              <a:t>лет и с каждым годом процент увеличивается. Ссылки </a:t>
            </a:r>
            <a:r>
              <a:rPr lang="ru-RU" dirty="0">
                <a:solidFill>
                  <a:schemeClr val="bg1"/>
                </a:solidFill>
              </a:rPr>
              <a:t>на первоисточники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https://inlnk.ru/1Pl7aY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  <a:p>
            <a:r>
              <a:rPr lang="ru-RU" dirty="0">
                <a:solidFill>
                  <a:schemeClr val="bg1"/>
                </a:solidFill>
              </a:rPr>
              <a:t>Причины существования этой проблемы кроятся в позиционировании средствами массовой информации быстрого питания как вкусного и сытного, но при этом лишенного БЖУ и витаминов. Решение проблемы заключается в привлекательно подаваемой информации о правильном питании и здоровом образе жизни. </a:t>
            </a:r>
          </a:p>
          <a:p>
            <a:r>
              <a:rPr lang="ru-RU" dirty="0">
                <a:solidFill>
                  <a:schemeClr val="bg1"/>
                </a:solidFill>
              </a:rPr>
              <a:t>  Также не менее важная проблематика состоит в том, что молодое поколение не считает перспективной работу </a:t>
            </a:r>
            <a:r>
              <a:rPr lang="ru-RU" dirty="0" smtClean="0">
                <a:solidFill>
                  <a:schemeClr val="bg1"/>
                </a:solidFill>
              </a:rPr>
              <a:t>на свежем воздухе в </a:t>
            </a:r>
            <a:r>
              <a:rPr lang="ru-RU" dirty="0">
                <a:solidFill>
                  <a:schemeClr val="bg1"/>
                </a:solidFill>
              </a:rPr>
              <a:t>сельском </a:t>
            </a:r>
            <a:r>
              <a:rPr lang="ru-RU" dirty="0" smtClean="0">
                <a:solidFill>
                  <a:schemeClr val="bg1"/>
                </a:solidFill>
              </a:rPr>
              <a:t>хозяйстве, </a:t>
            </a:r>
            <a:r>
              <a:rPr lang="ru-RU" dirty="0">
                <a:solidFill>
                  <a:schemeClr val="bg1"/>
                </a:solidFill>
              </a:rPr>
              <a:t>что на наш взгляд является сложившимся стереотипом.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Целевая аудитория нашего проекта школьники и их родители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9" y="2077615"/>
            <a:ext cx="6374139" cy="42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724527" y="1076526"/>
            <a:ext cx="102906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ru-RU" sz="2000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Проект успешно несколько раз реализован и теперь проводится на регулярной основе не только для детей со взрослыми, но и для взрослых (участники Активного долголетия), есть </a:t>
            </a:r>
            <a:r>
              <a:rPr lang="ru-RU" sz="2000" dirty="0"/>
              <a:t>команда, ресурсы, проект прошел внедрение на целевой аудитории, может быть использован как «лучшая практика» для масштабирования на других площадках </a:t>
            </a:r>
            <a:r>
              <a:rPr lang="ru-RU" sz="2000" dirty="0" smtClean="0"/>
              <a:t>и расширения </a:t>
            </a:r>
            <a:r>
              <a:rPr lang="ru-RU" sz="2000" dirty="0"/>
              <a:t>целевой </a:t>
            </a:r>
            <a:r>
              <a:rPr lang="ru-RU" sz="2000" dirty="0" smtClean="0"/>
              <a:t>аудитории, проект может быть </a:t>
            </a:r>
            <a:r>
              <a:rPr lang="ru-RU" sz="2000" dirty="0" err="1" smtClean="0"/>
              <a:t>коммерциализирован</a:t>
            </a:r>
            <a:r>
              <a:rPr lang="ru-RU" sz="2000" dirty="0"/>
              <a:t> </a:t>
            </a:r>
            <a:r>
              <a:rPr lang="ru-RU" sz="2000" dirty="0" smtClean="0"/>
              <a:t>и так же возможны </a:t>
            </a:r>
            <a:r>
              <a:rPr lang="ru-RU" sz="2000" dirty="0" err="1" smtClean="0"/>
              <a:t>коллаборации</a:t>
            </a:r>
            <a:r>
              <a:rPr lang="ru-RU" sz="2000" dirty="0" smtClean="0"/>
              <a:t> с другими проектами.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38" y="3300003"/>
            <a:ext cx="4854231" cy="32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81609" y="1106634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Суть проекта привлечь молодое поколение к охране здоровья и к здоровому образу жизни совместно с Эко-фермой </a:t>
            </a:r>
            <a:r>
              <a:rPr lang="ru-RU" sz="2000" dirty="0" smtClean="0"/>
              <a:t>ОГО-ROD. 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24632" y="173254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325821" y="2093857"/>
            <a:ext cx="11509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Повышение заинтересованности школьников темой </a:t>
            </a:r>
            <a:r>
              <a:rPr lang="ru-RU" dirty="0" smtClean="0"/>
              <a:t>здорового питания, почвоведения и </a:t>
            </a:r>
            <a:r>
              <a:rPr lang="ru-RU" dirty="0" smtClean="0"/>
              <a:t>растениеводства</a:t>
            </a:r>
            <a:r>
              <a:rPr lang="ru-RU" dirty="0" smtClean="0"/>
              <a:t>, </a:t>
            </a:r>
            <a:r>
              <a:rPr lang="ru-RU" dirty="0"/>
              <a:t>а также трансляция полученных знаний своим сверстникам. Получение представления о данной отрасли и возможно выбор профессии в будущем</a:t>
            </a:r>
            <a:r>
              <a:rPr lang="ru-RU" dirty="0" smtClean="0"/>
              <a:t>. Ожидаемый эффект, в процентном соотношении:</a:t>
            </a:r>
          </a:p>
          <a:p>
            <a:r>
              <a:rPr lang="ru-RU" dirty="0" smtClean="0"/>
              <a:t>20% школьников заинтересуются </a:t>
            </a:r>
            <a:r>
              <a:rPr lang="ru-RU" dirty="0" smtClean="0"/>
              <a:t>темой</a:t>
            </a:r>
            <a:endParaRPr lang="ru-RU" dirty="0" smtClean="0"/>
          </a:p>
          <a:p>
            <a:r>
              <a:rPr lang="ru-RU" dirty="0" smtClean="0"/>
              <a:t>3% </a:t>
            </a:r>
            <a:r>
              <a:rPr lang="ru-RU" dirty="0" smtClean="0"/>
              <a:t>определяться с будущей профессией.</a:t>
            </a:r>
          </a:p>
          <a:p>
            <a:r>
              <a:rPr lang="ru-RU" dirty="0" smtClean="0"/>
              <a:t>30% познакомятся с вопросом, и будут более рационально относится к питанию и выбору продуктов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366440" y="4161055"/>
            <a:ext cx="11427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Совместно со школами </a:t>
            </a:r>
            <a:r>
              <a:rPr lang="ru-RU" dirty="0" smtClean="0"/>
              <a:t>и детскими центрами организация </a:t>
            </a:r>
            <a:r>
              <a:rPr lang="ru-RU" dirty="0"/>
              <a:t>мероприятий для целевой группы направленных на:</a:t>
            </a:r>
          </a:p>
          <a:p>
            <a:r>
              <a:rPr lang="ru-RU" dirty="0"/>
              <a:t>1.Формирование представления о здоровом питании.</a:t>
            </a:r>
          </a:p>
          <a:p>
            <a:r>
              <a:rPr lang="ru-RU" dirty="0"/>
              <a:t>2.Получение опыта работы с землей, возможность своими руками посадить кустарник или дерево.</a:t>
            </a:r>
          </a:p>
          <a:p>
            <a:r>
              <a:rPr lang="ru-RU" dirty="0"/>
              <a:t>3.Дегустация натуральной продукции выращенной на ферме.</a:t>
            </a:r>
          </a:p>
          <a:p>
            <a:r>
              <a:rPr lang="ru-RU" dirty="0"/>
              <a:t>4.Выявление заинтересованности школьников темой почвоведения и растениеводства.</a:t>
            </a:r>
          </a:p>
          <a:p>
            <a:r>
              <a:rPr lang="ru-RU" dirty="0"/>
              <a:t>Целью данных мероприятий является получение знаний о рациональном использовании природных ресурсов, формирование системного экологического мышления и комплексного подхода к решению проблем взаимодействия человека с окружающей средой, а также влияния роли природных факторов на здоровье человека и экосистему в целом.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24632" y="380200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адачи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334932"/>
            <a:ext cx="9658564" cy="242405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Суть проекта привлечь молодое поколение </a:t>
            </a:r>
            <a:r>
              <a:rPr lang="ru-RU" dirty="0" smtClean="0"/>
              <a:t>в игровой форме к </a:t>
            </a:r>
            <a:r>
              <a:rPr lang="ru-RU" dirty="0"/>
              <a:t>охране здоровья и к здоровому образу жизни совместно с Эко-фермой </a:t>
            </a:r>
            <a:r>
              <a:rPr lang="ru-RU" dirty="0" smtClean="0"/>
              <a:t>ОГО-ROD. Ожидаемый </a:t>
            </a:r>
            <a:r>
              <a:rPr lang="ru-RU" dirty="0"/>
              <a:t>социальный эффект, что школьники будут более ответственно подходить к своему здоровью, </a:t>
            </a:r>
            <a:r>
              <a:rPr lang="ru-RU" dirty="0" smtClean="0"/>
              <a:t>внимательно относиться к питанию и бережно </a:t>
            </a:r>
            <a:r>
              <a:rPr lang="ru-RU" dirty="0"/>
              <a:t>относится к окружающей </a:t>
            </a:r>
            <a:r>
              <a:rPr lang="ru-RU" dirty="0" smtClean="0"/>
              <a:t>среде.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609602" y="1027655"/>
            <a:ext cx="10993820" cy="547764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01337" y="1249928"/>
            <a:ext cx="102108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Этапы реализации проекта: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Подготовительные мероприятия (заключение договоров с контрагентами, покупка инвентаря, подготовка плана мастер-классов, </a:t>
            </a:r>
            <a:r>
              <a:rPr lang="ru-RU" dirty="0" err="1" smtClean="0">
                <a:solidFill>
                  <a:schemeClr val="bg1"/>
                </a:solidFill>
              </a:rPr>
              <a:t>квестов</a:t>
            </a:r>
            <a:r>
              <a:rPr lang="ru-RU" dirty="0" smtClean="0">
                <a:solidFill>
                  <a:schemeClr val="bg1"/>
                </a:solidFill>
              </a:rPr>
              <a:t> и лекций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Мероприятия весеннего цикла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игровая лекция </a:t>
            </a:r>
            <a:r>
              <a:rPr lang="ru-RU" dirty="0">
                <a:solidFill>
                  <a:schemeClr val="bg1"/>
                </a:solidFill>
              </a:rPr>
              <a:t>врача-иммунолога, д.м.н. о важности осознанного </a:t>
            </a:r>
            <a:r>
              <a:rPr lang="ru-RU" dirty="0" smtClean="0">
                <a:solidFill>
                  <a:schemeClr val="bg1"/>
                </a:solidFill>
              </a:rPr>
              <a:t>потребления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урок механизации в поле, посадка саженцев (мотоблок, другие инструменты)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мастер-класс </a:t>
            </a:r>
            <a:r>
              <a:rPr lang="ru-RU" dirty="0">
                <a:solidFill>
                  <a:schemeClr val="bg1"/>
                </a:solidFill>
              </a:rPr>
              <a:t>фито-терапевта о пользе растений, изготовление саше из </a:t>
            </a:r>
            <a:r>
              <a:rPr lang="ru-RU" dirty="0" smtClean="0">
                <a:solidFill>
                  <a:schemeClr val="bg1"/>
                </a:solidFill>
              </a:rPr>
              <a:t>трав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чаепитие </a:t>
            </a:r>
            <a:r>
              <a:rPr lang="ru-RU" dirty="0">
                <a:solidFill>
                  <a:schemeClr val="bg1"/>
                </a:solidFill>
              </a:rPr>
              <a:t>(фруктовые и травяные чаи), </a:t>
            </a:r>
            <a:r>
              <a:rPr lang="ru-RU" dirty="0" smtClean="0">
                <a:solidFill>
                  <a:schemeClr val="bg1"/>
                </a:solidFill>
              </a:rPr>
              <a:t>травяные </a:t>
            </a:r>
            <a:r>
              <a:rPr lang="ru-RU" dirty="0" err="1" smtClean="0">
                <a:solidFill>
                  <a:schemeClr val="bg1"/>
                </a:solidFill>
              </a:rPr>
              <a:t>смузи</a:t>
            </a:r>
            <a:r>
              <a:rPr lang="ru-RU" dirty="0" smtClean="0">
                <a:solidFill>
                  <a:schemeClr val="bg1"/>
                </a:solidFill>
              </a:rPr>
              <a:t> и салаты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3. Мероприятия летнего цикла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игры на природе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урок механизации в поле, </a:t>
            </a:r>
            <a:r>
              <a:rPr lang="ru-RU" dirty="0" smtClean="0">
                <a:solidFill>
                  <a:schemeClr val="bg1"/>
                </a:solidFill>
              </a:rPr>
              <a:t>полив саженцев и цветов(мотоблок</a:t>
            </a:r>
            <a:r>
              <a:rPr lang="ru-RU" dirty="0">
                <a:solidFill>
                  <a:schemeClr val="bg1"/>
                </a:solidFill>
              </a:rPr>
              <a:t>, другие инструменты)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сбор </a:t>
            </a:r>
            <a:r>
              <a:rPr lang="ru-RU" dirty="0">
                <a:solidFill>
                  <a:schemeClr val="bg1"/>
                </a:solidFill>
              </a:rPr>
              <a:t>трав с  фито-терапевтом, лекция учителя </a:t>
            </a:r>
            <a:r>
              <a:rPr lang="ru-RU" dirty="0" smtClean="0">
                <a:solidFill>
                  <a:schemeClr val="bg1"/>
                </a:solidFill>
              </a:rPr>
              <a:t>биологии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чаепитие </a:t>
            </a:r>
            <a:r>
              <a:rPr lang="ru-RU" dirty="0">
                <a:solidFill>
                  <a:schemeClr val="bg1"/>
                </a:solidFill>
              </a:rPr>
              <a:t>(фруктовые и травяные чаи), травяные </a:t>
            </a:r>
            <a:r>
              <a:rPr lang="ru-RU" dirty="0" err="1">
                <a:solidFill>
                  <a:schemeClr val="bg1"/>
                </a:solidFill>
              </a:rPr>
              <a:t>смузи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smtClean="0">
                <a:solidFill>
                  <a:schemeClr val="bg1"/>
                </a:solidFill>
              </a:rPr>
              <a:t>салаты, сбор ягод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4. Мероприятия осеннего цикла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игры на природе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сбор урожая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чаепитие (фруктовые и травяные чаи), травяные </a:t>
            </a:r>
            <a:r>
              <a:rPr lang="ru-RU" dirty="0" err="1">
                <a:solidFill>
                  <a:schemeClr val="bg1"/>
                </a:solidFill>
              </a:rPr>
              <a:t>смузи</a:t>
            </a:r>
            <a:r>
              <a:rPr lang="ru-RU" dirty="0">
                <a:solidFill>
                  <a:schemeClr val="bg1"/>
                </a:solidFill>
              </a:rPr>
              <a:t> и салаты, сбор ягод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42781" y="2045133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Появление в районе заинтересованных школьников, готовых транслировать своему окружению преимущества осознанного потребления </a:t>
            </a:r>
            <a:r>
              <a:rPr lang="ru-RU" sz="2000" dirty="0" smtClean="0"/>
              <a:t>(около 50 чел.-20%)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42781" y="2761321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Учащиеся, готовые связать свою дальнейшую жизнь со здоровым питанием и заботой об </a:t>
            </a:r>
            <a:r>
              <a:rPr lang="ru-RU" sz="2000" dirty="0" smtClean="0"/>
              <a:t>экологии (около 10 чел -3%)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42781" y="3480298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Школьники, осведомленные о здоровом </a:t>
            </a:r>
            <a:r>
              <a:rPr lang="ru-RU" sz="2000" dirty="0" smtClean="0"/>
              <a:t>питании (около 100 чел-50%)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42781" y="3985529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Контроль дальнейшего развития данной категории школьников через </a:t>
            </a:r>
            <a:r>
              <a:rPr lang="ru-RU" sz="2000" dirty="0" smtClean="0"/>
              <a:t>проведение ежегодных мероприятий (около 100 чел, ежегодно база увеличивается)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8428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</a:t>
            </a: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 и каналы продвижения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Проект реализован несколько раз 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Сайт:  </a:t>
            </a:r>
            <a:r>
              <a:rPr lang="en-US" dirty="0" smtClean="0"/>
              <a:t>https</a:t>
            </a:r>
            <a:r>
              <a:rPr lang="en-US" dirty="0"/>
              <a:t>://ogorodferm.ru/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Мероприятие посетили более 200 человек. В 2025 году планируется размещать анонсы в </a:t>
            </a:r>
            <a:r>
              <a:rPr lang="ru-RU" dirty="0" err="1" smtClean="0"/>
              <a:t>соцсетях</a:t>
            </a:r>
            <a:r>
              <a:rPr lang="ru-RU" dirty="0" smtClean="0"/>
              <a:t> Московского крестьянского союза, Министерства сельского хозяйства Московской области.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err="1" smtClean="0"/>
              <a:t>Соцсети</a:t>
            </a:r>
            <a:r>
              <a:rPr lang="ru-RU" dirty="0" smtClean="0"/>
              <a:t>: 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vk.com/ogorodtour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880</Words>
  <Application>Microsoft Office PowerPoint</Application>
  <PresentationFormat>Широкоэкранный</PresentationFormat>
  <Paragraphs>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36</cp:revision>
  <dcterms:created xsi:type="dcterms:W3CDTF">2025-03-26T12:04:55Z</dcterms:created>
  <dcterms:modified xsi:type="dcterms:W3CDTF">2025-04-22T21:03:33Z</dcterms:modified>
</cp:coreProperties>
</file>