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9d32fc19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f09d32fc19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09d32fc19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f09d32fc19_1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09d32fc19_5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f09d32fc19_5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hyperlink" Target="http://lhzh.ru/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16.jp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7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hyperlink" Target="http://www.youtube.com/watch?v=mlDcug4OSHA" TargetMode="External"/><Relationship Id="rId7" Type="http://schemas.openxmlformats.org/officeDocument/2006/relationships/image" Target="../media/image20.jpg"/><Relationship Id="rId8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461182" y="918890"/>
            <a:ext cx="110715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</a:rPr>
              <a:t>Проект: </a:t>
            </a:r>
            <a:endParaRPr b="1" sz="7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chemeClr val="lt1"/>
                </a:solidFill>
              </a:rPr>
              <a:t>«Женщины </a:t>
            </a:r>
            <a:endParaRPr b="1" sz="7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7200">
                <a:solidFill>
                  <a:schemeClr val="lt1"/>
                </a:solidFill>
              </a:rPr>
              <a:t>за здоровое общество»</a:t>
            </a:r>
            <a:endParaRPr b="1" sz="72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60232" y="4848214"/>
            <a:ext cx="11071535" cy="17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</a:rPr>
              <a:t>Номинация: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lang="ru-RU" sz="2400">
                <a:solidFill>
                  <a:schemeClr val="dk1"/>
                </a:solidFill>
              </a:rPr>
              <a:t>Продвижение профилактики и основ ЗОЖ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b="1" lang="ru-RU" sz="2400">
                <a:solidFill>
                  <a:schemeClr val="dk1"/>
                </a:solidFill>
              </a:rPr>
              <a:t> 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Автор: Елена Оленина</a:t>
            </a:r>
            <a:r>
              <a:rPr lang="ru-RU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5077" y="5287479"/>
            <a:ext cx="1301900" cy="12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0875" y="5023374"/>
            <a:ext cx="2894324" cy="16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/>
          <p:nvPr>
            <p:ph type="ctrTitle"/>
          </p:nvPr>
        </p:nvSpPr>
        <p:spPr>
          <a:xfrm>
            <a:off x="580580" y="2458883"/>
            <a:ext cx="10188900" cy="15234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ru-RU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263375" y="4340968"/>
            <a:ext cx="110715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Контактные данные: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Елена Васильевна Оленина,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предсе</a:t>
            </a:r>
            <a:r>
              <a:rPr lang="ru-RU" sz="1800">
                <a:solidFill>
                  <a:schemeClr val="lt1"/>
                </a:solidFill>
              </a:rPr>
              <a:t>датель Общественного Совета Лиги ходьбы </a:t>
            </a:r>
            <a:r>
              <a:rPr lang="ru-RU" sz="1800">
                <a:solidFill>
                  <a:schemeClr val="lt1"/>
                </a:solidFill>
              </a:rPr>
              <a:t>«Женьшень»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Телефон: 8914-704-48-40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САЙТ: </a:t>
            </a:r>
            <a:r>
              <a:rPr lang="ru-RU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http://lhzh.ru/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С</a:t>
            </a:r>
            <a:r>
              <a:rPr lang="ru-RU" sz="1800">
                <a:solidFill>
                  <a:schemeClr val="lt1"/>
                </a:solidFill>
              </a:rPr>
              <a:t>ОЦСЕТИ: </a:t>
            </a:r>
            <a:endParaRPr/>
          </a:p>
        </p:txBody>
      </p:sp>
      <p:pic>
        <p:nvPicPr>
          <p:cNvPr id="262" name="Google Shape;2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7350" y="5678975"/>
            <a:ext cx="1027500" cy="10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5500" y="5678975"/>
            <a:ext cx="1027500" cy="10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3500" y="939525"/>
            <a:ext cx="19335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348601" y="984797"/>
            <a:ext cx="8944200" cy="4629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05601" y="443060"/>
            <a:ext cx="2220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 flipH="1" rot="10800000">
            <a:off x="405600" y="1557925"/>
            <a:ext cx="5690400" cy="52317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09125" y="1660759"/>
            <a:ext cx="47451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1900">
                <a:solidFill>
                  <a:schemeClr val="dk1"/>
                </a:solidFill>
              </a:rPr>
              <a:t>«Женщины за здоровое общество»</a:t>
            </a:r>
            <a:r>
              <a:rPr b="1" lang="ru-RU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1" sz="1900"/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548135"/>
                </a:solidFill>
                <a:latin typeface="Montserrat"/>
                <a:ea typeface="Montserrat"/>
                <a:cs typeface="Montserrat"/>
                <a:sym typeface="Montserrat"/>
              </a:rPr>
              <a:t>Задачи:</a:t>
            </a:r>
            <a:endParaRPr sz="1500"/>
          </a:p>
          <a:p>
            <a:pPr indent="-3238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Char char="●"/>
            </a:pPr>
            <a:r>
              <a:rPr lang="ru-RU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</a:t>
            </a:r>
            <a:r>
              <a:rPr lang="ru-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оздать условия для занятий спортивно-оздоровительной ходьбой всех категорий граждан, вне зависимости от возраста, материального и социального положения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ru-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Развитие и пропаганда пеших маршрутов и походов по историческим и природным маршрутам Приморья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ru-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Привлечь старшее поколение к работе по организации и проведению мероприятий, обеспечить их занятость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ru-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Развить новые направлений в населенных пунктах (событийный туризм, ежегодные спортивные мероприятия)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13605" y="984794"/>
            <a:ext cx="8811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Общественная организация Лига Ходьбы «Женьшень» Приморского края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ФОТО, РИСУНОК, ДРУГАЯ ИЛЛЮСТРАЦИЯ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735581"/>
            <a:ext cx="5712168" cy="299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9685" y="218236"/>
            <a:ext cx="19335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6285972" y="1680638"/>
            <a:ext cx="39636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b="1" lang="ru-RU" sz="1800">
                <a:solidFill>
                  <a:srgbClr val="54813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Цель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привлечение жителей Приморья к физической культуре в доступной для всех форме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348601" y="984797"/>
            <a:ext cx="8944200" cy="4629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05601" y="443060"/>
            <a:ext cx="22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 flipH="1" rot="10800000">
            <a:off x="1367850" y="1658325"/>
            <a:ext cx="8738700" cy="45591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994700" y="1795250"/>
            <a:ext cx="7485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Проведено не менее </a:t>
            </a:r>
            <a:r>
              <a:rPr lang="ru-RU" sz="1600">
                <a:solidFill>
                  <a:srgbClr val="FFFF00"/>
                </a:solidFill>
              </a:rPr>
              <a:t>160 бесплатных походов</a:t>
            </a:r>
            <a:r>
              <a:rPr lang="ru-RU" sz="1600"/>
              <a:t> и маршей с количеством участников более </a:t>
            </a:r>
            <a:r>
              <a:rPr lang="ru-RU" sz="1600">
                <a:solidFill>
                  <a:srgbClr val="FFFF00"/>
                </a:solidFill>
              </a:rPr>
              <a:t>4 000 человек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Протестировано и оборудовано </a:t>
            </a:r>
            <a:r>
              <a:rPr lang="ru-RU" sz="1600">
                <a:solidFill>
                  <a:srgbClr val="FFFF00"/>
                </a:solidFill>
              </a:rPr>
              <a:t>20 пешеходных маршрутов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Проведено не менее </a:t>
            </a:r>
            <a:r>
              <a:rPr lang="ru-RU" sz="1600">
                <a:solidFill>
                  <a:srgbClr val="FFFF00"/>
                </a:solidFill>
              </a:rPr>
              <a:t>24 обучающих мероприятий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Организовано </a:t>
            </a:r>
            <a:r>
              <a:rPr lang="ru-RU" sz="1600">
                <a:solidFill>
                  <a:srgbClr val="FFFF00"/>
                </a:solidFill>
              </a:rPr>
              <a:t>12 </a:t>
            </a:r>
            <a:r>
              <a:rPr lang="ru-RU" sz="1600"/>
              <a:t>круглых столов по популяризации ЗОЖ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Проведены встречи и вовлечено в мероприятия Лиги </a:t>
            </a:r>
            <a:r>
              <a:rPr lang="ru-RU" sz="1600">
                <a:solidFill>
                  <a:srgbClr val="FFFF00"/>
                </a:solidFill>
              </a:rPr>
              <a:t>12 </a:t>
            </a:r>
            <a:r>
              <a:rPr lang="ru-RU" sz="1600"/>
              <a:t>учебных заведений Приморского края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Привлечены к проводимым мероприятиям коллективы </a:t>
            </a:r>
            <a:r>
              <a:rPr lang="ru-RU" sz="1600">
                <a:solidFill>
                  <a:srgbClr val="FFFF00"/>
                </a:solidFill>
              </a:rPr>
              <a:t>8</a:t>
            </a:r>
            <a:r>
              <a:rPr lang="ru-RU" sz="1600"/>
              <a:t> крупных предприятий Приморья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Налажено взаимодействие по организации массовых физкультурных мероприятий с органами власти </a:t>
            </a:r>
            <a:r>
              <a:rPr lang="ru-RU" sz="1600">
                <a:solidFill>
                  <a:srgbClr val="FFFF00"/>
                </a:solidFill>
              </a:rPr>
              <a:t>14 </a:t>
            </a:r>
            <a:r>
              <a:rPr lang="ru-RU" sz="1600"/>
              <a:t>районов Приморского края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600"/>
              <a:t>Привлекли к работе не менее </a:t>
            </a:r>
            <a:r>
              <a:rPr lang="ru-RU" sz="1600">
                <a:solidFill>
                  <a:srgbClr val="FFFF00"/>
                </a:solidFill>
              </a:rPr>
              <a:t>150</a:t>
            </a:r>
            <a:r>
              <a:rPr lang="ru-RU" sz="1600"/>
              <a:t> волонтеров</a:t>
            </a:r>
            <a:endParaRPr sz="1600"/>
          </a:p>
        </p:txBody>
      </p:sp>
      <p:sp>
        <p:nvSpPr>
          <p:cNvPr id="113" name="Google Shape;113;p15"/>
          <p:cNvSpPr txBox="1"/>
          <p:nvPr/>
        </p:nvSpPr>
        <p:spPr>
          <a:xfrm>
            <a:off x="613605" y="984794"/>
            <a:ext cx="8811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200">
                <a:solidFill>
                  <a:schemeClr val="dk1"/>
                </a:solidFill>
              </a:rPr>
              <a:t> </a:t>
            </a:r>
            <a:r>
              <a:rPr b="1" lang="ru-RU" sz="2900">
                <a:solidFill>
                  <a:schemeClr val="dk1"/>
                </a:solidFill>
              </a:rPr>
              <a:t>«Женщины за здоровое общество»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6560" y="254236"/>
            <a:ext cx="19335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967222" y="1908613"/>
            <a:ext cx="3963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75" y="4987475"/>
            <a:ext cx="3517024" cy="16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6050" y="2470375"/>
            <a:ext cx="2837200" cy="2127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348601" y="984797"/>
            <a:ext cx="8944200" cy="4629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405601" y="443060"/>
            <a:ext cx="22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 flipH="1" rot="10800000">
            <a:off x="405600" y="1558050"/>
            <a:ext cx="9738900" cy="5034000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265950" y="1558000"/>
            <a:ext cx="94227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300"/>
          </a:p>
          <a:p>
            <a:pPr indent="-311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●"/>
            </a:pP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провести работы по благоустройству и развитию наиболее популярных троп в  Приморского края. </a:t>
            </a:r>
            <a:r>
              <a:rPr lang="ru-RU" sz="130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 маршрутов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●"/>
            </a:pP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разместим </a:t>
            </a:r>
            <a:r>
              <a:rPr lang="ru-RU" sz="130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информационные щиты 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раскрытия географического, исторического и экологического аспекта;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●"/>
            </a:pPr>
            <a:r>
              <a:rPr lang="ru-RU" sz="130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протестируем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на предмет безопасности;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●"/>
            </a:pP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установим </a:t>
            </a:r>
            <a:r>
              <a:rPr lang="ru-RU" sz="130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указатели направления маршрутов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обозначим опасные места;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●"/>
            </a:pP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обустроенных маршрутах организовывать массовые мероприятия, марши, походы, слеты, экскурсии, соревнования. </a:t>
            </a:r>
            <a:r>
              <a:rPr lang="ru-RU" sz="1500">
                <a:solidFill>
                  <a:srgbClr val="FFD9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 тематических ежемесячных походов</a:t>
            </a:r>
            <a:r>
              <a:rPr lang="ru-RU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будет проведено в период реализации проекта. Планируемая посещаемость </a:t>
            </a:r>
            <a:r>
              <a:rPr lang="ru-RU" sz="1300">
                <a:solidFill>
                  <a:srgbClr val="FFD9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менее </a:t>
            </a:r>
            <a:r>
              <a:rPr lang="ru-RU" sz="1600">
                <a:solidFill>
                  <a:srgbClr val="FFD9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600 человек</a:t>
            </a:r>
            <a:r>
              <a:rPr lang="ru-RU" sz="1300">
                <a:solidFill>
                  <a:srgbClr val="FFD9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за весь срок проекта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●"/>
            </a:pP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привлекать к проведению маршей ветеранов Лиги. Также к участию в мероприятиях пригласим </a:t>
            </a:r>
            <a:r>
              <a:rPr lang="ru-RU" sz="130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заинтересованных жителей, в частности пенсионеров, инвалидов, детей и их родителей, студентов, школьников, безработных.</a:t>
            </a:r>
            <a:r>
              <a:rPr lang="ru-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Подготовка к походам, их обеспечение и проведение, позволят местным жителям повысить качество жизни.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481805" y="1023494"/>
            <a:ext cx="8811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 реализации настоящего проекта планируем: 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9685" y="218236"/>
            <a:ext cx="19335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6257472" y="1690138"/>
            <a:ext cx="3963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145600" y="3172525"/>
            <a:ext cx="53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227475" y="1558000"/>
            <a:ext cx="383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6822025" y="3014778"/>
            <a:ext cx="5038200" cy="9015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0000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В дальнейшем, по благоустроенным и проверенным нами тропам, в ежедневном режиме могут ходить неограниченное число людей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0525" y="3981950"/>
            <a:ext cx="2045501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D9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05601" y="443060"/>
            <a:ext cx="53767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 flipH="1" rot="10800000">
            <a:off x="405601" y="2735581"/>
            <a:ext cx="5690399" cy="2993498"/>
          </a:xfrm>
          <a:prstGeom prst="rect">
            <a:avLst/>
          </a:prstGeom>
          <a:solidFill>
            <a:srgbClr val="FF95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38781" y="2914142"/>
            <a:ext cx="4745151" cy="6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Instagram Instagram.com/lhzh125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Вконтакте vk.com/lhzh125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38680" y="1602219"/>
            <a:ext cx="4745151" cy="31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ru-RU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ФОТО, СКРИНШОТЫ, ДРУГИЕ ИЛЛЮСТРАЦИИ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789144"/>
            <a:ext cx="2939935" cy="293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5">
            <a:alphaModFix/>
          </a:blip>
          <a:srcRect b="6182" l="-18" r="0" t="11030"/>
          <a:stretch/>
        </p:blipFill>
        <p:spPr>
          <a:xfrm>
            <a:off x="8941200" y="590593"/>
            <a:ext cx="3250800" cy="583368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4f56c484-459c-409d-8a89-950ee5b18c16" id="145" name="Google Shape;145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5062450" y="3865418"/>
            <a:ext cx="906088" cy="2262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 rot="3598218">
            <a:off x="1050997" y="4464185"/>
            <a:ext cx="470138" cy="2262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3415" y="4391418"/>
            <a:ext cx="1207840" cy="120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7">
            <a:alphaModFix/>
          </a:blip>
          <a:srcRect b="-32028" l="-1220" r="-14819" t="11001"/>
          <a:stretch/>
        </p:blipFill>
        <p:spPr>
          <a:xfrm>
            <a:off x="4244390" y="4232330"/>
            <a:ext cx="1851609" cy="354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471142" y="5421823"/>
            <a:ext cx="285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71142" y="4582660"/>
            <a:ext cx="2851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278335" y="113216"/>
            <a:ext cx="7733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4280809" y="1624607"/>
            <a:ext cx="40122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ru-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371999" y="806301"/>
            <a:ext cx="8185500" cy="4629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жители Приморского края всех возрастов</a:t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364660" y="1537854"/>
            <a:ext cx="8200200" cy="4629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не менее 150 человек 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278325" y="2226924"/>
            <a:ext cx="8185500" cy="20958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</a:t>
            </a:r>
            <a:r>
              <a:rPr lang="ru-RU" sz="1600">
                <a:solidFill>
                  <a:schemeClr val="dk1"/>
                </a:solidFill>
              </a:rPr>
              <a:t>поддержка уставной деятельности от </a:t>
            </a:r>
            <a:r>
              <a:rPr lang="ru-RU" sz="1600">
                <a:solidFill>
                  <a:srgbClr val="FFFF00"/>
                </a:solidFill>
              </a:rPr>
              <a:t>5</a:t>
            </a:r>
            <a:r>
              <a:rPr lang="ru-RU" sz="1600">
                <a:solidFill>
                  <a:schemeClr val="dk1"/>
                </a:solidFill>
              </a:rPr>
              <a:t> Государственных заповедников и </a:t>
            </a:r>
            <a:r>
              <a:rPr lang="ru-RU" sz="1600">
                <a:solidFill>
                  <a:srgbClr val="FFFF00"/>
                </a:solidFill>
              </a:rPr>
              <a:t>3 </a:t>
            </a:r>
            <a:r>
              <a:rPr lang="ru-RU" sz="1600">
                <a:solidFill>
                  <a:schemeClr val="dk1"/>
                </a:solidFill>
              </a:rPr>
              <a:t>Национальных парков Приморского края, соглашения о взаимодействии с </a:t>
            </a:r>
            <a:r>
              <a:rPr lang="ru-RU" sz="1600">
                <a:solidFill>
                  <a:srgbClr val="FFFF00"/>
                </a:solidFill>
              </a:rPr>
              <a:t>5 </a:t>
            </a:r>
            <a:r>
              <a:rPr lang="ru-RU" sz="1600">
                <a:solidFill>
                  <a:schemeClr val="dk1"/>
                </a:solidFill>
              </a:rPr>
              <a:t>ветеранскими организациями и обществами инвалидов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78300" y="4587840"/>
            <a:ext cx="8185500" cy="12444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(</a:t>
            </a:r>
            <a:r>
              <a:rPr b="1" i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МЭР / ПОСЕЛКОВАЯ АДМИНИСТРАЦИЯ /…) ????</a:t>
            </a:r>
            <a:endParaRPr b="1" i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8740371" y="1666000"/>
            <a:ext cx="2980500" cy="3987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ФОТО, РИСУНОК, ДРУГАЯ ИЛЛЮСТРАЦИЯ</a:t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4">
            <a:alphaModFix/>
          </a:blip>
          <a:srcRect b="2619" l="47475" r="9443" t="0"/>
          <a:stretch/>
        </p:blipFill>
        <p:spPr>
          <a:xfrm>
            <a:off x="8740375" y="1182051"/>
            <a:ext cx="3195351" cy="48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8152" y="191275"/>
            <a:ext cx="1557275" cy="15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471142" y="5421823"/>
            <a:ext cx="2851264" cy="34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471142" y="4582660"/>
            <a:ext cx="2851264" cy="34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278335" y="113216"/>
            <a:ext cx="77332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4280809" y="1624607"/>
            <a:ext cx="4012089" cy="511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ru-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334375" y="466574"/>
            <a:ext cx="8200200" cy="8310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b="1" i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(РАЙОННАЯ ГАЗЕТА /ФЕДЕРАЛЬНЫЙ КАНАЛ / ...): primpress.ru,</a:t>
            </a:r>
            <a:endParaRPr b="1" i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vladnews.ru, Приморье24.ru, vlc.ru, паблики (go_vl, freekidsvl), ОТВ-Прим, радио России, радио “Лемма”</a:t>
            </a:r>
            <a:endParaRPr b="1" i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341725" y="4253375"/>
            <a:ext cx="8185500" cy="21393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ИНФОРМАЦИЯ: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2019 г. - </a:t>
            </a: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место в конкурсе администрации г. Владивостока «За достижение в области пропаганды и формирования здорового образа жизни среди населения города Владивостока»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2019 г. - </a:t>
            </a: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победитель конкурса администрации г.Владивостока, Правительства Приморского края с социальным проектом "Женьшень, дающий силы”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ru-RU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 г.  - </a:t>
            </a:r>
            <a:r>
              <a:rPr lang="ru-RU" sz="115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победитель во 2 конкурсе Фонда Президентских грантов </a:t>
            </a:r>
            <a:r>
              <a:rPr lang="ru-RU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"Женьшень, дающий силы”</a:t>
            </a:r>
            <a:endParaRPr sz="1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ru-RU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 г. - </a:t>
            </a:r>
            <a:r>
              <a:rPr b="1" lang="ru-RU" sz="11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победитель номинации Конкурса Общественной Палаты РФ "Лучшие практики популяризации здорового образа жизни на территории РФ" 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8740371" y="1666000"/>
            <a:ext cx="2980487" cy="398733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ФОТО, РИСУНОК, ДРУГАЯ ИЛЛЮСТРАЦИЯ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2704" l="19942" r="38778" t="4340"/>
          <a:stretch/>
        </p:blipFill>
        <p:spPr>
          <a:xfrm>
            <a:off x="376025" y="1624600"/>
            <a:ext cx="1913866" cy="2424038"/>
          </a:xfrm>
          <a:prstGeom prst="rect">
            <a:avLst/>
          </a:prstGeom>
          <a:noFill/>
          <a:ln cap="flat" cmpd="sng" w="12700">
            <a:solidFill>
              <a:srgbClr val="FEB85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 b="1693" l="15131" r="37057" t="982"/>
          <a:stretch/>
        </p:blipFill>
        <p:spPr>
          <a:xfrm>
            <a:off x="2502713" y="1393427"/>
            <a:ext cx="1872874" cy="2410738"/>
          </a:xfrm>
          <a:prstGeom prst="rect">
            <a:avLst/>
          </a:prstGeom>
          <a:noFill/>
          <a:ln cap="flat" cmpd="sng" w="12700">
            <a:solidFill>
              <a:srgbClr val="FEB85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78" name="Google Shape;178;p19" title="Выходные дни приморцы предпочитают проводить в погоне за красивыми пейзажами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8407" y="1297567"/>
            <a:ext cx="3969200" cy="297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9426" y="1477775"/>
            <a:ext cx="3202374" cy="44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53885" y="61636"/>
            <a:ext cx="19335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/>
        </p:nvSpPr>
        <p:spPr>
          <a:xfrm>
            <a:off x="2817046" y="3406375"/>
            <a:ext cx="3171767" cy="301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 ПРЕМИИ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674342" y="5442143"/>
            <a:ext cx="2851264" cy="34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342847" y="508571"/>
            <a:ext cx="79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БУДУЩЕЕ ПРОЕКТА 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4311289" y="1602854"/>
            <a:ext cx="4012089" cy="511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ru-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430036" y="1642777"/>
            <a:ext cx="4116328" cy="830996"/>
          </a:xfrm>
          <a:prstGeom prst="rect">
            <a:avLst/>
          </a:prstGeom>
          <a:solidFill>
            <a:srgbClr val="FEB859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ПЛАНЫ И ПЕРСПЕКТИВЫ: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423233" y="3077966"/>
            <a:ext cx="4123131" cy="958294"/>
          </a:xfrm>
          <a:prstGeom prst="rect">
            <a:avLst/>
          </a:prstGeom>
          <a:solidFill>
            <a:srgbClr val="FEB859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РЕСУРСЫ, в т.ч. волонтёры: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423230" y="4743473"/>
            <a:ext cx="4123134" cy="1043410"/>
          </a:xfrm>
          <a:prstGeom prst="rect">
            <a:avLst/>
          </a:prstGeom>
          <a:solidFill>
            <a:srgbClr val="FEB859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ВОЗДЕЙСТВИЕ ПРОЕКТА:</a:t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5472310" y="1625813"/>
            <a:ext cx="5039100" cy="8220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Создать комфортную, доступную среду и необходимые условия для систематических занятий пешей ходьбой. </a:t>
            </a:r>
            <a:r>
              <a:rPr lang="ru-RU" sz="1050">
                <a:solidFill>
                  <a:schemeClr val="lt1"/>
                </a:solidFill>
              </a:rPr>
              <a:t>Увеличить</a:t>
            </a:r>
            <a:r>
              <a:rPr lang="ru-RU" sz="1050">
                <a:solidFill>
                  <a:schemeClr val="lt1"/>
                </a:solidFill>
              </a:rPr>
              <a:t> среди приморцев долю приверженцев ЗОЖ</a:t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5430576" y="3056847"/>
            <a:ext cx="5038956" cy="94927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Ветераны Лиги ходьбы “женьшень”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экскурсоводы/краеведы 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50">
                <a:solidFill>
                  <a:schemeClr val="lt1"/>
                </a:solidFill>
              </a:rPr>
              <a:t>волонтеры 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5453100" y="4743475"/>
            <a:ext cx="5077500" cy="19347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Повысится уровень и качества жизни, привлекательности, снижение уровня конфликтности. Произойдет развитие личности, обучение участников (не знал — узнал, не имел навыков — приобрел). Повысится социальная адаптация у людей (повышение уровня активности, уверенности в себе).</a:t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 Разовьются новые направлений в населенных пунктах (событийный туризм, ежегодные спортивные мероприятия). Изменится общественное мнение о малых территориях, повысится их привлекательность. </a:t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Будет больший отклик в средствах массовой информации. </a:t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</a:rPr>
              <a:t>Снизятся факторы риска «низкой физической активности»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4762006" y="1887247"/>
            <a:ext cx="452927" cy="2991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EB859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4762006" y="3443726"/>
            <a:ext cx="452927" cy="2991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EB859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773265" y="5143040"/>
            <a:ext cx="452927" cy="2991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EB859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7960" y="11"/>
            <a:ext cx="19335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405601" y="243406"/>
            <a:ext cx="575510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БЮДЖЕТ (СМЕТА) ПРОЕКТА</a:t>
            </a:r>
            <a:endParaRPr b="1" sz="24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-RU" sz="1900">
                <a:solidFill>
                  <a:schemeClr val="dk1"/>
                </a:solidFill>
              </a:rPr>
              <a:t>«Женщины за здоровое общество»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21"/>
          <p:cNvGrpSpPr/>
          <p:nvPr/>
        </p:nvGrpSpPr>
        <p:grpSpPr>
          <a:xfrm>
            <a:off x="1982783" y="1147883"/>
            <a:ext cx="4098571" cy="463022"/>
            <a:chOff x="1970016" y="1997327"/>
            <a:chExt cx="4098571" cy="463022"/>
          </a:xfrm>
        </p:grpSpPr>
        <p:sp>
          <p:nvSpPr>
            <p:cNvPr id="205" name="Google Shape;205;p21"/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21"/>
          <p:cNvSpPr/>
          <p:nvPr/>
        </p:nvSpPr>
        <p:spPr>
          <a:xfrm>
            <a:off x="7206285" y="2046699"/>
            <a:ext cx="2967594" cy="463022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>
                <a:solidFill>
                  <a:srgbClr val="333333"/>
                </a:solidFill>
                <a:highlight>
                  <a:srgbClr val="FFFFFF"/>
                </a:highlight>
              </a:rPr>
              <a:t>Установка оборудование, благоустройство троп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7231325" y="883525"/>
            <a:ext cx="2932200" cy="7857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>
                <a:solidFill>
                  <a:srgbClr val="333333"/>
                </a:solidFill>
                <a:highlight>
                  <a:srgbClr val="FFFFFF"/>
                </a:highlight>
              </a:rPr>
              <a:t>Изготовление наглядного материала для оборудования маршрутов (информационные щиты, указатели) </a:t>
            </a:r>
            <a:endParaRPr/>
          </a:p>
        </p:txBody>
      </p:sp>
      <p:grpSp>
        <p:nvGrpSpPr>
          <p:cNvPr id="209" name="Google Shape;209;p21"/>
          <p:cNvGrpSpPr/>
          <p:nvPr/>
        </p:nvGrpSpPr>
        <p:grpSpPr>
          <a:xfrm>
            <a:off x="1318063" y="1170078"/>
            <a:ext cx="584207" cy="492091"/>
            <a:chOff x="377332" y="2027353"/>
            <a:chExt cx="702731" cy="591927"/>
          </a:xfrm>
        </p:grpSpPr>
        <p:sp>
          <p:nvSpPr>
            <p:cNvPr id="210" name="Google Shape;210;p2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EB8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494483" y="2060235"/>
              <a:ext cx="585580" cy="44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1"/>
          <p:cNvGrpSpPr/>
          <p:nvPr/>
        </p:nvGrpSpPr>
        <p:grpSpPr>
          <a:xfrm>
            <a:off x="1314343" y="1990480"/>
            <a:ext cx="587638" cy="492091"/>
            <a:chOff x="377332" y="2027353"/>
            <a:chExt cx="706858" cy="591927"/>
          </a:xfrm>
        </p:grpSpPr>
        <p:sp>
          <p:nvSpPr>
            <p:cNvPr id="213" name="Google Shape;213;p2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EB8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1314343" y="2963716"/>
            <a:ext cx="608154" cy="492091"/>
            <a:chOff x="377332" y="2027353"/>
            <a:chExt cx="731536" cy="591927"/>
          </a:xfrm>
        </p:grpSpPr>
        <p:sp>
          <p:nvSpPr>
            <p:cNvPr id="216" name="Google Shape;216;p2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EB8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513410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1314343" y="3915370"/>
            <a:ext cx="579380" cy="492091"/>
            <a:chOff x="377332" y="2027353"/>
            <a:chExt cx="696924" cy="591927"/>
          </a:xfrm>
        </p:grpSpPr>
        <p:sp>
          <p:nvSpPr>
            <p:cNvPr id="219" name="Google Shape;219;p2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EB8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478798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221" name="Google Shape;221;p21"/>
          <p:cNvGrpSpPr/>
          <p:nvPr/>
        </p:nvGrpSpPr>
        <p:grpSpPr>
          <a:xfrm>
            <a:off x="1334860" y="4837573"/>
            <a:ext cx="587638" cy="492091"/>
            <a:chOff x="377332" y="2027353"/>
            <a:chExt cx="706858" cy="591927"/>
          </a:xfrm>
        </p:grpSpPr>
        <p:sp>
          <p:nvSpPr>
            <p:cNvPr id="222" name="Google Shape;222;p2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EB8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224" name="Google Shape;224;p21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225" name="Google Shape;225;p21"/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21"/>
          <p:cNvGrpSpPr/>
          <p:nvPr/>
        </p:nvGrpSpPr>
        <p:grpSpPr>
          <a:xfrm>
            <a:off x="1982783" y="2971429"/>
            <a:ext cx="4098571" cy="463022"/>
            <a:chOff x="1970016" y="1997327"/>
            <a:chExt cx="4098571" cy="463022"/>
          </a:xfrm>
        </p:grpSpPr>
        <p:sp>
          <p:nvSpPr>
            <p:cNvPr id="228" name="Google Shape;228;p21"/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1"/>
          <p:cNvGrpSpPr/>
          <p:nvPr/>
        </p:nvGrpSpPr>
        <p:grpSpPr>
          <a:xfrm>
            <a:off x="1982783" y="3908795"/>
            <a:ext cx="4098571" cy="470071"/>
            <a:chOff x="1970016" y="2050176"/>
            <a:chExt cx="4098571" cy="470071"/>
          </a:xfrm>
        </p:grpSpPr>
        <p:sp>
          <p:nvSpPr>
            <p:cNvPr id="231" name="Google Shape;231;p21"/>
            <p:cNvSpPr/>
            <p:nvPr/>
          </p:nvSpPr>
          <p:spPr>
            <a:xfrm>
              <a:off x="1970016" y="2057225"/>
              <a:ext cx="3853867" cy="46302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21"/>
          <p:cNvGrpSpPr/>
          <p:nvPr/>
        </p:nvGrpSpPr>
        <p:grpSpPr>
          <a:xfrm>
            <a:off x="1982783" y="4841904"/>
            <a:ext cx="4098571" cy="463022"/>
            <a:chOff x="1970016" y="1997327"/>
            <a:chExt cx="4098571" cy="463022"/>
          </a:xfrm>
        </p:grpSpPr>
        <p:sp>
          <p:nvSpPr>
            <p:cNvPr id="234" name="Google Shape;234;p21"/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21"/>
          <p:cNvSpPr/>
          <p:nvPr/>
        </p:nvSpPr>
        <p:spPr>
          <a:xfrm>
            <a:off x="7244323" y="3041731"/>
            <a:ext cx="2967594" cy="463022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>
                <a:solidFill>
                  <a:srgbClr val="333333"/>
                </a:solidFill>
                <a:highlight>
                  <a:srgbClr val="FFFFFF"/>
                </a:highlight>
              </a:rPr>
              <a:t>Аренда транспорта </a:t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7208780" y="4000113"/>
            <a:ext cx="2998126" cy="463022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>
                <a:solidFill>
                  <a:srgbClr val="333333"/>
                </a:solidFill>
                <a:highlight>
                  <a:srgbClr val="FFFFFF"/>
                </a:highlight>
              </a:rPr>
              <a:t>Аренда помещений</a:t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7208780" y="4887391"/>
            <a:ext cx="2967594" cy="463022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>
                <a:solidFill>
                  <a:srgbClr val="333333"/>
                </a:solidFill>
                <a:highlight>
                  <a:srgbClr val="FFFFFF"/>
                </a:highlight>
              </a:rPr>
              <a:t>Оплата труда работникам </a:t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2018126" y="2023225"/>
            <a:ext cx="130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320 000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2019397" y="3041725"/>
            <a:ext cx="1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360 000</a:t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2018126" y="3967500"/>
            <a:ext cx="141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312 000</a:t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2062321" y="4870675"/>
            <a:ext cx="141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460 000</a:t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7130854" y="4877297"/>
            <a:ext cx="250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2018133" y="6262343"/>
            <a:ext cx="7810800" cy="4629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FF95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3949270" y="6309150"/>
            <a:ext cx="493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ИТОГОВАЯ СУММА: 1 992 000 руб.  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1970600" y="1149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420 000</a:t>
            </a:r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>
            <a:off x="1334821" y="5651422"/>
            <a:ext cx="587646" cy="492046"/>
            <a:chOff x="377332" y="2027353"/>
            <a:chExt cx="706900" cy="591900"/>
          </a:xfrm>
        </p:grpSpPr>
        <p:sp>
          <p:nvSpPr>
            <p:cNvPr id="248" name="Google Shape;248;p21"/>
            <p:cNvSpPr/>
            <p:nvPr/>
          </p:nvSpPr>
          <p:spPr>
            <a:xfrm>
              <a:off x="377332" y="2027353"/>
              <a:ext cx="591900" cy="5919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FEB8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 txBox="1"/>
            <p:nvPr/>
          </p:nvSpPr>
          <p:spPr>
            <a:xfrm>
              <a:off x="488732" y="2088912"/>
              <a:ext cx="5955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55A11"/>
                  </a:solidFill>
                </a:rPr>
                <a:t>6</a:t>
              </a:r>
              <a:endParaRPr/>
            </a:p>
          </p:txBody>
        </p:sp>
      </p:grpSp>
      <p:grpSp>
        <p:nvGrpSpPr>
          <p:cNvPr id="250" name="Google Shape;250;p21"/>
          <p:cNvGrpSpPr/>
          <p:nvPr/>
        </p:nvGrpSpPr>
        <p:grpSpPr>
          <a:xfrm>
            <a:off x="2019408" y="5666004"/>
            <a:ext cx="4098571" cy="462900"/>
            <a:chOff x="1970016" y="1997327"/>
            <a:chExt cx="4098571" cy="462900"/>
          </a:xfrm>
        </p:grpSpPr>
        <p:sp>
          <p:nvSpPr>
            <p:cNvPr id="251" name="Google Shape;251;p21"/>
            <p:cNvSpPr/>
            <p:nvPr/>
          </p:nvSpPr>
          <p:spPr>
            <a:xfrm>
              <a:off x="1970016" y="1997327"/>
              <a:ext cx="3853800" cy="46290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 rot="5400000">
              <a:off x="5745337" y="2116626"/>
              <a:ext cx="389700" cy="2568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1"/>
          <p:cNvSpPr/>
          <p:nvPr/>
        </p:nvSpPr>
        <p:spPr>
          <a:xfrm>
            <a:off x="2177196" y="5712800"/>
            <a:ext cx="141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384 </a:t>
            </a:r>
            <a:r>
              <a:rPr b="1"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000</a:t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7206280" y="5660791"/>
            <a:ext cx="2967600" cy="462900"/>
          </a:xfrm>
          <a:prstGeom prst="rect">
            <a:avLst/>
          </a:prstGeom>
          <a:solidFill>
            <a:srgbClr val="FF954D"/>
          </a:solidFill>
          <a:ln cap="flat" cmpd="sng" w="12700">
            <a:solidFill>
              <a:srgbClr val="FEB8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>
                <a:solidFill>
                  <a:srgbClr val="333333"/>
                </a:solidFill>
                <a:highlight>
                  <a:srgbClr val="FFFFFF"/>
                </a:highlight>
              </a:rPr>
              <a:t>Обучение волонтеров</a:t>
            </a:r>
            <a:endParaRPr/>
          </a:p>
        </p:txBody>
      </p:sp>
      <p:pic>
        <p:nvPicPr>
          <p:cNvPr id="255" name="Google Shape;2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6385" y="11"/>
            <a:ext cx="19335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