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96" r:id="rId3"/>
    <p:sldId id="266" r:id="rId4"/>
    <p:sldId id="260" r:id="rId5"/>
    <p:sldId id="302" r:id="rId6"/>
    <p:sldId id="298" r:id="rId7"/>
    <p:sldId id="300" r:id="rId8"/>
    <p:sldId id="262" r:id="rId9"/>
    <p:sldId id="272" r:id="rId10"/>
    <p:sldId id="303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9527"/>
    <a:srgbClr val="6EA92D"/>
    <a:srgbClr val="0046AD"/>
    <a:srgbClr val="32BB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132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FAD65-1D27-4910-8CE2-733AB7670A0E}" type="datetimeFigureOut">
              <a:rPr lang="ru-RU" smtClean="0"/>
              <a:pPr/>
              <a:t>31.12.2021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3AA769-4496-4AE9-9A7A-85B21533F0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311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u="sng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E9D9B619-F624-5245-A05F-D089746704D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5198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E9D9B619-F624-5245-A05F-D089746704D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3718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E9D9B619-F624-5245-A05F-D089746704D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8243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E9D9B619-F624-5245-A05F-D089746704D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32579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E9D9B619-F624-5245-A05F-D089746704D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73358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Спасибо за внимание! </a:t>
            </a:r>
          </a:p>
          <a:p>
            <a:r>
              <a:rPr lang="ru-RU" dirty="0"/>
              <a:t>Буду рад ответить на ваши вопросы!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E9D9B619-F624-5245-A05F-D089746704D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2277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aigul_sadikova@mail.ru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hyperlink" Target="https://vk.com/id5689449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>
            <a:extLst>
              <a:ext uri="{FF2B5EF4-FFF2-40B4-BE49-F238E27FC236}">
                <a16:creationId xmlns="" xmlns:a16="http://schemas.microsoft.com/office/drawing/2014/main" id="{B2BD5DED-C2D0-AE4F-90D5-979CBF1C5BF3}"/>
              </a:ext>
            </a:extLst>
          </p:cNvPr>
          <p:cNvSpPr txBox="1">
            <a:spLocks/>
          </p:cNvSpPr>
          <p:nvPr/>
        </p:nvSpPr>
        <p:spPr>
          <a:xfrm>
            <a:off x="1619671" y="5970504"/>
            <a:ext cx="5616624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7" tIns="34289" rIns="68577" bIns="34289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>
                <a:ea typeface="Arial" charset="0"/>
                <a:cs typeface="Arial" charset="0"/>
              </a:rPr>
              <a:t>Сербина Айгуль </a:t>
            </a:r>
            <a:r>
              <a:rPr lang="ru-RU" sz="1600" dirty="0" err="1">
                <a:ea typeface="Arial" charset="0"/>
                <a:cs typeface="Arial" charset="0"/>
              </a:rPr>
              <a:t>Ирековна</a:t>
            </a:r>
            <a:r>
              <a:rPr lang="ru-RU" sz="1600" dirty="0">
                <a:ea typeface="Arial" charset="0"/>
                <a:cs typeface="Arial" charset="0"/>
              </a:rPr>
              <a:t> (ИП Сухарева И.Р.) </a:t>
            </a:r>
          </a:p>
          <a:p>
            <a:pPr algn="ctr"/>
            <a:r>
              <a:rPr lang="ru-RU" sz="1600" dirty="0" smtClean="0">
                <a:ea typeface="Arial" charset="0"/>
                <a:cs typeface="Arial" charset="0"/>
              </a:rPr>
              <a:t>декабрь</a:t>
            </a:r>
            <a:r>
              <a:rPr lang="ru-RU" sz="1600" dirty="0" smtClean="0">
                <a:ea typeface="Arial" charset="0"/>
                <a:cs typeface="Arial" charset="0"/>
              </a:rPr>
              <a:t> </a:t>
            </a:r>
            <a:r>
              <a:rPr lang="ru-RU" sz="1600" dirty="0" smtClean="0">
                <a:ea typeface="Arial" charset="0"/>
                <a:cs typeface="Arial" charset="0"/>
              </a:rPr>
              <a:t>2021 г</a:t>
            </a:r>
            <a:r>
              <a:rPr lang="ru-RU" sz="1600" dirty="0">
                <a:ea typeface="Arial" charset="0"/>
                <a:cs typeface="Arial" charset="0"/>
              </a:rPr>
              <a:t>. Уфа.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41CFF38D-5CD2-47A9-9912-F24E89CC5212}"/>
              </a:ext>
            </a:extLst>
          </p:cNvPr>
          <p:cNvSpPr txBox="1"/>
          <p:nvPr/>
        </p:nvSpPr>
        <p:spPr>
          <a:xfrm>
            <a:off x="5220072" y="1356245"/>
            <a:ext cx="376167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61950" algn="ctr"/>
            <a:r>
              <a:rPr lang="ru-RU" sz="2400" b="1" dirty="0">
                <a:solidFill>
                  <a:srgbClr val="619527"/>
                </a:solidFill>
                <a:latin typeface="+mj-lt"/>
              </a:rPr>
              <a:t>Студия </a:t>
            </a:r>
            <a:r>
              <a:rPr lang="ru-RU" sz="2400" b="1" dirty="0" smtClean="0">
                <a:solidFill>
                  <a:srgbClr val="619527"/>
                </a:solidFill>
                <a:latin typeface="+mj-lt"/>
              </a:rPr>
              <a:t>формата</a:t>
            </a:r>
          </a:p>
          <a:p>
            <a:pPr indent="361950" algn="ctr"/>
            <a:r>
              <a:rPr lang="ru-RU" sz="2400" b="1" dirty="0" smtClean="0">
                <a:solidFill>
                  <a:srgbClr val="619527"/>
                </a:solidFill>
                <a:latin typeface="+mj-lt"/>
              </a:rPr>
              <a:t>«</a:t>
            </a:r>
            <a:r>
              <a:rPr lang="ru-RU" sz="2400" b="1" dirty="0" err="1" smtClean="0">
                <a:solidFill>
                  <a:srgbClr val="619527"/>
                </a:solidFill>
                <a:latin typeface="+mj-lt"/>
              </a:rPr>
              <a:t>мама+малыш</a:t>
            </a:r>
            <a:r>
              <a:rPr lang="ru-RU" sz="2400" b="1" dirty="0" smtClean="0">
                <a:solidFill>
                  <a:srgbClr val="619527"/>
                </a:solidFill>
                <a:latin typeface="+mj-lt"/>
              </a:rPr>
              <a:t>»</a:t>
            </a:r>
          </a:p>
          <a:p>
            <a:pPr indent="361950" algn="ctr"/>
            <a:r>
              <a:rPr lang="ru-RU" sz="2400" b="1" dirty="0" smtClean="0">
                <a:solidFill>
                  <a:srgbClr val="619527"/>
                </a:solidFill>
                <a:latin typeface="+mj-lt"/>
              </a:rPr>
              <a:t>для физического</a:t>
            </a:r>
          </a:p>
          <a:p>
            <a:pPr indent="361950" algn="ctr"/>
            <a:r>
              <a:rPr lang="ru-RU" sz="2400" b="1" dirty="0" smtClean="0">
                <a:solidFill>
                  <a:srgbClr val="619527"/>
                </a:solidFill>
                <a:latin typeface="+mj-lt"/>
              </a:rPr>
              <a:t>восстановления</a:t>
            </a:r>
            <a:endParaRPr lang="ru-RU" sz="2400" b="1" dirty="0" smtClean="0">
              <a:solidFill>
                <a:srgbClr val="619527"/>
              </a:solidFill>
              <a:latin typeface="+mj-lt"/>
            </a:endParaRPr>
          </a:p>
          <a:p>
            <a:pPr indent="361950" algn="ctr"/>
            <a:r>
              <a:rPr lang="ru-RU" sz="2400" b="1" dirty="0" smtClean="0">
                <a:solidFill>
                  <a:srgbClr val="619527"/>
                </a:solidFill>
                <a:latin typeface="+mj-lt"/>
              </a:rPr>
              <a:t>женщин </a:t>
            </a:r>
            <a:r>
              <a:rPr lang="ru-RU" sz="2400" b="1" dirty="0">
                <a:solidFill>
                  <a:srgbClr val="619527"/>
                </a:solidFill>
                <a:latin typeface="+mj-lt"/>
              </a:rPr>
              <a:t>после </a:t>
            </a:r>
            <a:r>
              <a:rPr lang="ru-RU" sz="2400" b="1" dirty="0" smtClean="0">
                <a:solidFill>
                  <a:srgbClr val="619527"/>
                </a:solidFill>
                <a:latin typeface="+mj-lt"/>
              </a:rPr>
              <a:t>родов </a:t>
            </a:r>
            <a:endParaRPr lang="ru-RU" sz="2400" b="1" dirty="0">
              <a:solidFill>
                <a:srgbClr val="619527"/>
              </a:solidFill>
              <a:latin typeface="+mj-lt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CE72D33B-2457-4E44-A3B4-0695A9F316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018" y="3717032"/>
            <a:ext cx="2138555" cy="1745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095004"/>
            <a:ext cx="4248472" cy="436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8946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47468" y="1707041"/>
            <a:ext cx="5049064" cy="1093547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latin typeface="+mn-lt"/>
                <a:ea typeface="Arial" charset="0"/>
                <a:cs typeface="Arial" charset="0"/>
              </a:rPr>
              <a:t/>
            </a:r>
            <a:br>
              <a:rPr lang="ru-RU" sz="3200" b="1" dirty="0">
                <a:latin typeface="+mn-lt"/>
                <a:ea typeface="Arial" charset="0"/>
                <a:cs typeface="Arial" charset="0"/>
              </a:rPr>
            </a:br>
            <a:r>
              <a:rPr lang="ru-RU" sz="3100" b="1" dirty="0">
                <a:latin typeface="+mn-lt"/>
                <a:ea typeface="Arial" charset="0"/>
                <a:cs typeface="Arial" charset="0"/>
              </a:rPr>
              <a:t>Спасибо за внимание</a:t>
            </a:r>
            <a:r>
              <a:rPr lang="en-US" sz="3100" b="1" dirty="0">
                <a:latin typeface="+mn-lt"/>
                <a:ea typeface="Arial" charset="0"/>
                <a:cs typeface="Arial" charset="0"/>
              </a:rPr>
              <a:t>!</a:t>
            </a:r>
            <a:r>
              <a:rPr lang="ru-RU" sz="3100" b="1" dirty="0">
                <a:latin typeface="+mn-lt"/>
                <a:ea typeface="Arial" charset="0"/>
                <a:cs typeface="Arial" charset="0"/>
              </a:rPr>
              <a:t/>
            </a:r>
            <a:br>
              <a:rPr lang="ru-RU" sz="3100" b="1" dirty="0">
                <a:latin typeface="+mn-lt"/>
                <a:ea typeface="Arial" charset="0"/>
                <a:cs typeface="Arial" charset="0"/>
              </a:rPr>
            </a:br>
            <a:r>
              <a:rPr lang="ru-RU" sz="3100" b="1" dirty="0">
                <a:solidFill>
                  <a:srgbClr val="0046AD"/>
                </a:solidFill>
                <a:latin typeface="+mn-lt"/>
                <a:cs typeface="Arial" charset="0"/>
              </a:rPr>
              <a:t>Задайте</a:t>
            </a:r>
            <a:r>
              <a:rPr lang="ru-RU" sz="3100" b="1" dirty="0">
                <a:solidFill>
                  <a:srgbClr val="0046AD"/>
                </a:solidFill>
                <a:latin typeface="+mn-lt"/>
                <a:ea typeface="Arial" charset="0"/>
                <a:cs typeface="Arial" charset="0"/>
              </a:rPr>
              <a:t> мне вопросы:</a:t>
            </a:r>
            <a:r>
              <a:rPr lang="ru-RU" sz="3200" b="1" dirty="0">
                <a:solidFill>
                  <a:srgbClr val="0046AD"/>
                </a:solidFill>
                <a:latin typeface="+mn-lt"/>
                <a:ea typeface="Arial" charset="0"/>
                <a:cs typeface="Arial" charset="0"/>
              </a:rPr>
              <a:t/>
            </a:r>
            <a:br>
              <a:rPr lang="ru-RU" sz="3200" b="1" dirty="0">
                <a:solidFill>
                  <a:srgbClr val="0046AD"/>
                </a:solidFill>
                <a:latin typeface="+mn-lt"/>
                <a:ea typeface="Arial" charset="0"/>
                <a:cs typeface="Arial" charset="0"/>
              </a:rPr>
            </a:br>
            <a:endParaRPr lang="ru-RU" sz="3200" b="1" dirty="0">
              <a:solidFill>
                <a:srgbClr val="0046AD"/>
              </a:solidFill>
              <a:latin typeface="+mn-lt"/>
              <a:ea typeface="Arial" charset="0"/>
              <a:cs typeface="Arial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7" y="3212976"/>
            <a:ext cx="3672408" cy="2873519"/>
          </a:xfrm>
          <a:noFill/>
        </p:spPr>
        <p:txBody>
          <a:bodyPr vert="horz" lIns="68577" tIns="34289" rIns="68577" bIns="34289" rtlCol="0" anchor="ctr">
            <a:normAutofit fontScale="77500" lnSpcReduction="20000"/>
          </a:bodyPr>
          <a:lstStyle/>
          <a:p>
            <a:pPr algn="l" defTabSz="342884">
              <a:spcBef>
                <a:spcPct val="0"/>
              </a:spcBef>
            </a:pPr>
            <a:r>
              <a:rPr lang="ru-RU" sz="3100" b="1" dirty="0">
                <a:solidFill>
                  <a:srgbClr val="0046AD"/>
                </a:solidFill>
                <a:cs typeface="Arial" charset="0"/>
              </a:rPr>
              <a:t>Сербина Айгуль</a:t>
            </a:r>
          </a:p>
          <a:p>
            <a:pPr algn="l" defTabSz="342884">
              <a:spcBef>
                <a:spcPct val="0"/>
              </a:spcBef>
            </a:pPr>
            <a:r>
              <a:rPr lang="ru-RU" sz="27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+7 937 30 777 16</a:t>
            </a:r>
          </a:p>
          <a:p>
            <a:pPr algn="l" defTabSz="342884">
              <a:spcBef>
                <a:spcPct val="0"/>
              </a:spcBef>
            </a:pPr>
            <a:endParaRPr lang="ru-RU" sz="27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algn="l" defTabSz="342884">
              <a:spcBef>
                <a:spcPct val="0"/>
              </a:spcBef>
            </a:pPr>
            <a:r>
              <a:rPr lang="en-US" sz="27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E-mail</a:t>
            </a:r>
            <a:r>
              <a:rPr lang="ru-RU" sz="27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en-US" sz="27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3"/>
              </a:rPr>
              <a:t>aigul_sadikova@mail.ru</a:t>
            </a:r>
            <a:endParaRPr lang="ru-RU" sz="27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algn="l" defTabSz="342884">
              <a:spcBef>
                <a:spcPct val="0"/>
              </a:spcBef>
            </a:pPr>
            <a:endParaRPr lang="ru-RU" sz="27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algn="l" defTabSz="342884">
              <a:spcBef>
                <a:spcPct val="0"/>
              </a:spcBef>
            </a:pPr>
            <a:r>
              <a:rPr lang="ru-RU" sz="27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Соц. сети: </a:t>
            </a:r>
            <a:endParaRPr lang="en-US" sz="27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algn="l" defTabSz="342884">
              <a:spcBef>
                <a:spcPct val="0"/>
              </a:spcBef>
            </a:pPr>
            <a:r>
              <a:rPr lang="ru-RU" sz="27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ВК </a:t>
            </a:r>
            <a:r>
              <a:rPr lang="en-US" sz="27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https://vk.com/id5689449</a:t>
            </a:r>
            <a:r>
              <a:rPr lang="ru-RU" sz="27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en-US" sz="27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algn="l" defTabSz="342884">
              <a:spcBef>
                <a:spcPct val="0"/>
              </a:spcBef>
            </a:pPr>
            <a:r>
              <a:rPr lang="ru-RU" sz="27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ИГ</a:t>
            </a:r>
            <a:r>
              <a:rPr lang="en-US" sz="27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aigulserbina</a:t>
            </a:r>
            <a:r>
              <a:rPr lang="ru-RU" sz="27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en-US" sz="27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0EAE325D-7C18-4A59-9D53-A61A2A6485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016" y="3077669"/>
            <a:ext cx="3476076" cy="299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112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B2BD5DED-C2D0-AE4F-90D5-979CBF1C5BF3}"/>
              </a:ext>
            </a:extLst>
          </p:cNvPr>
          <p:cNvSpPr txBox="1">
            <a:spLocks/>
          </p:cNvSpPr>
          <p:nvPr/>
        </p:nvSpPr>
        <p:spPr>
          <a:xfrm>
            <a:off x="2240625" y="1176529"/>
            <a:ext cx="4226747" cy="524279"/>
          </a:xfrm>
          <a:prstGeom prst="rect">
            <a:avLst/>
          </a:prstGeom>
          <a:noFill/>
        </p:spPr>
        <p:txBody>
          <a:bodyPr lIns="68577" tIns="34289" rIns="68577" bIns="34289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dirty="0">
                <a:latin typeface="+mj-lt"/>
                <a:ea typeface="Arial" charset="0"/>
                <a:cs typeface="Arial" charset="0"/>
              </a:rPr>
              <a:t>Об авторе проекта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B2BD5DED-C2D0-AE4F-90D5-979CBF1C5BF3}"/>
              </a:ext>
            </a:extLst>
          </p:cNvPr>
          <p:cNvSpPr txBox="1">
            <a:spLocks/>
          </p:cNvSpPr>
          <p:nvPr/>
        </p:nvSpPr>
        <p:spPr>
          <a:xfrm>
            <a:off x="4860032" y="1843636"/>
            <a:ext cx="3959633" cy="4393675"/>
          </a:xfrm>
          <a:prstGeom prst="rect">
            <a:avLst/>
          </a:prstGeom>
          <a:noFill/>
        </p:spPr>
        <p:txBody>
          <a:bodyPr lIns="68577" tIns="34289" rIns="68577" bIns="34289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>
                <a:ea typeface="Arial" charset="0"/>
                <a:cs typeface="Arial" charset="0"/>
              </a:rPr>
              <a:t>Сербина </a:t>
            </a:r>
            <a:r>
              <a:rPr lang="ru-RU" sz="2400" b="1" dirty="0" err="1" smtClean="0">
                <a:ea typeface="Arial" charset="0"/>
                <a:cs typeface="Arial" charset="0"/>
              </a:rPr>
              <a:t>Айгуль</a:t>
            </a:r>
            <a:r>
              <a:rPr lang="ru-RU" sz="2400" b="1" dirty="0" smtClean="0">
                <a:ea typeface="Arial" charset="0"/>
                <a:cs typeface="Arial" charset="0"/>
              </a:rPr>
              <a:t> </a:t>
            </a:r>
            <a:endParaRPr lang="ru-RU" sz="2400" b="1" dirty="0">
              <a:ea typeface="Arial" charset="0"/>
              <a:cs typeface="Arial" charset="0"/>
            </a:endParaRP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ru-RU" sz="1400" dirty="0">
                <a:ea typeface="Arial" charset="0"/>
                <a:cs typeface="Arial" charset="0"/>
              </a:rPr>
              <a:t>Мама 5 детей.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ru-RU" sz="1400" dirty="0">
                <a:ea typeface="Arial" charset="0"/>
                <a:cs typeface="Arial" charset="0"/>
              </a:rPr>
              <a:t>Эксперт по комплексному восстановлению после родов. 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ru-RU" sz="1400" dirty="0">
                <a:ea typeface="Arial" charset="0"/>
                <a:cs typeface="Arial" charset="0"/>
              </a:rPr>
              <a:t>Спикер по темам физического и эмоционального восстановления в периоды эмоционального выгорания и послеродовой депрессии в ситуации ограниченных возможностей мамочек.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ru-RU" sz="1400" dirty="0">
                <a:ea typeface="Arial" charset="0"/>
                <a:cs typeface="Arial" charset="0"/>
              </a:rPr>
              <a:t>Тренер, опыт с 1998 г.</a:t>
            </a:r>
          </a:p>
          <a:p>
            <a:endParaRPr lang="ru-RU" sz="1400" dirty="0">
              <a:ea typeface="Arial" charset="0"/>
              <a:cs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ea typeface="Arial" charset="0"/>
                <a:cs typeface="Arial" charset="0"/>
              </a:rPr>
              <a:t>Эксперт проекта «Ломая Барьеры».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ea typeface="Arial" charset="0"/>
                <a:cs typeface="Arial" charset="0"/>
              </a:rPr>
              <a:t>Организатор благотворительного фестиваля «Большой пикник для мам и детей».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ea typeface="Arial" charset="0"/>
                <a:cs typeface="Arial" charset="0"/>
              </a:rPr>
              <a:t>Волонтер.</a:t>
            </a:r>
          </a:p>
          <a:p>
            <a:r>
              <a:rPr lang="ru-RU" sz="1400" u="sng" dirty="0">
                <a:ea typeface="Arial" charset="0"/>
                <a:cs typeface="Arial" charset="0"/>
              </a:rPr>
              <a:t>Образование и повышение квалификации: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ea typeface="Arial" charset="0"/>
                <a:cs typeface="Arial" charset="0"/>
              </a:rPr>
              <a:t>БИФК, адаптивный фитнес, 2016.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ea typeface="Arial" charset="0"/>
                <a:cs typeface="Arial" charset="0"/>
              </a:rPr>
              <a:t>УГАТУ, 2009. Специальность: менеджмент организации</a:t>
            </a:r>
            <a:r>
              <a:rPr lang="ru-RU" dirty="0"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2" name="AutoShape 2" descr="https://sun9-28.userapi.com/impg/c854524/v854524573/1b357e/arBuALuSNjc.jpg?size=1280x853&amp;quality=96&amp;sign=1fa77126b68a59e1952484793a9bb106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70EAA2B2-4B2E-4DA0-BB65-1F4956F975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456" y="2060848"/>
            <a:ext cx="4268394" cy="403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5087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1052736"/>
            <a:ext cx="5760640" cy="737779"/>
          </a:xfrm>
          <a:noFill/>
        </p:spPr>
        <p:txBody>
          <a:bodyPr>
            <a:normAutofit/>
          </a:bodyPr>
          <a:lstStyle/>
          <a:p>
            <a:pPr algn="ctr" defTabSz="342884"/>
            <a:r>
              <a:rPr lang="ru-RU" sz="2800" dirty="0">
                <a:ea typeface="Arial" charset="0"/>
                <a:cs typeface="Arial" charset="0"/>
              </a:rPr>
              <a:t>Анализ рынка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="" xmlns:a16="http://schemas.microsoft.com/office/drawing/2014/main" id="{B2BD5DED-C2D0-AE4F-90D5-979CBF1C5BF3}"/>
              </a:ext>
            </a:extLst>
          </p:cNvPr>
          <p:cNvSpPr txBox="1">
            <a:spLocks/>
          </p:cNvSpPr>
          <p:nvPr/>
        </p:nvSpPr>
        <p:spPr>
          <a:xfrm>
            <a:off x="575556" y="2132856"/>
            <a:ext cx="7992888" cy="3294669"/>
          </a:xfrm>
          <a:prstGeom prst="rect">
            <a:avLst/>
          </a:prstGeom>
          <a:noFill/>
        </p:spPr>
        <p:txBody>
          <a:bodyPr lIns="68577" tIns="34289" rIns="68577" bIns="34289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dirty="0"/>
              <a:t>По данным регионального министерства труда, семьи и социальной защиты статистика рождаемости  в </a:t>
            </a:r>
            <a:r>
              <a:rPr lang="ru-RU" sz="2400" b="1" dirty="0"/>
              <a:t>Башкирии </a:t>
            </a:r>
          </a:p>
          <a:p>
            <a:pPr algn="ctr"/>
            <a:r>
              <a:rPr lang="ru-RU" sz="2400" b="1" dirty="0"/>
              <a:t>за 2021 год </a:t>
            </a:r>
            <a:r>
              <a:rPr lang="ru-RU" sz="2000" dirty="0"/>
              <a:t>по состоянию на сентябрь составила </a:t>
            </a:r>
            <a:r>
              <a:rPr lang="ru-RU" sz="2400" b="1" dirty="0"/>
              <a:t>22 779 </a:t>
            </a:r>
            <a:r>
              <a:rPr lang="ru-RU" sz="2000" dirty="0"/>
              <a:t>детей</a:t>
            </a:r>
            <a:r>
              <a:rPr lang="ru-RU" sz="2000" dirty="0" smtClean="0"/>
              <a:t>.</a:t>
            </a:r>
          </a:p>
          <a:p>
            <a:pPr algn="ctr"/>
            <a:r>
              <a:rPr lang="ru-RU" sz="2000" dirty="0" smtClean="0"/>
              <a:t> </a:t>
            </a:r>
          </a:p>
          <a:p>
            <a:pPr algn="ctr"/>
            <a:r>
              <a:rPr lang="ru-RU" sz="2000" dirty="0" smtClean="0"/>
              <a:t>Рождаемость снижается, молодел возраст женских заболеваний, растет кол-во разводов в первые годы рождения ребенка в семье.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02493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1">
            <a:extLst>
              <a:ext uri="{FF2B5EF4-FFF2-40B4-BE49-F238E27FC236}">
                <a16:creationId xmlns="" xmlns:a16="http://schemas.microsoft.com/office/drawing/2014/main" id="{B2BD5DED-C2D0-AE4F-90D5-979CBF1C5BF3}"/>
              </a:ext>
            </a:extLst>
          </p:cNvPr>
          <p:cNvSpPr txBox="1">
            <a:spLocks/>
          </p:cNvSpPr>
          <p:nvPr/>
        </p:nvSpPr>
        <p:spPr>
          <a:xfrm>
            <a:off x="2555776" y="879656"/>
            <a:ext cx="5760640" cy="492275"/>
          </a:xfrm>
          <a:prstGeom prst="rect">
            <a:avLst/>
          </a:prstGeom>
          <a:noFill/>
        </p:spPr>
        <p:txBody>
          <a:bodyPr lIns="68577" tIns="34289" rIns="68577" bIns="34289"/>
          <a:lstStyle>
            <a:defPPr>
              <a:defRPr lang="en-US"/>
            </a:defPPr>
            <a:lvl1pPr algn="ctr">
              <a:defRPr sz="4400">
                <a:solidFill>
                  <a:schemeClr val="accent5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defTabSz="342884" rtl="0"/>
            <a:r>
              <a:rPr lang="ru-RU" sz="2800" kern="1200" dirty="0">
                <a:solidFill>
                  <a:schemeClr val="tx1"/>
                </a:solidFill>
              </a:rPr>
              <a:t>Актуальность проекта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DFF1FC9-61A6-4ABC-B2AD-CD4068557C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1371931"/>
            <a:ext cx="2236542" cy="238148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3DCB8A80-651F-4E42-9625-3BD89317FC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9188" y="3933056"/>
            <a:ext cx="5645260" cy="235447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CB756893-EEBC-4632-9990-AFF4C049FB5A}"/>
              </a:ext>
            </a:extLst>
          </p:cNvPr>
          <p:cNvSpPr txBox="1"/>
          <p:nvPr/>
        </p:nvSpPr>
        <p:spPr>
          <a:xfrm>
            <a:off x="2987824" y="1654730"/>
            <a:ext cx="5760640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i="1" dirty="0"/>
              <a:t>Молодые матери зачастую ограничены финансовыми и физическими возможностями заниматься фитнесом, спортом, йогой и др. </a:t>
            </a:r>
          </a:p>
          <a:p>
            <a:pPr algn="ctr"/>
            <a:r>
              <a:rPr lang="ru-RU" sz="1600" b="1" i="1" dirty="0"/>
              <a:t>В отличие от других клубов и студий, наша студия дает возможность заниматься вместе с детьми</a:t>
            </a:r>
          </a:p>
          <a:p>
            <a:pPr algn="ctr"/>
            <a:r>
              <a:rPr lang="ru-RU" sz="1600" b="1" i="1" dirty="0"/>
              <a:t>Мамочке не нужно искать с кем оставить ребенка, она может взять его с собой на занятия. </a:t>
            </a:r>
          </a:p>
        </p:txBody>
      </p:sp>
    </p:spTree>
    <p:extLst>
      <p:ext uri="{BB962C8B-B14F-4D97-AF65-F5344CB8AC3E}">
        <p14:creationId xmlns:p14="http://schemas.microsoft.com/office/powerpoint/2010/main" val="38538455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510" y="924560"/>
            <a:ext cx="6768752" cy="432048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sz="3100" dirty="0"/>
              <a:t>О </a:t>
            </a:r>
            <a:r>
              <a:rPr lang="ru-RU" sz="3100" dirty="0" smtClean="0"/>
              <a:t>проекте, видео-презентация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Fitness mama 3 i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6456" y="1656184"/>
            <a:ext cx="4090628" cy="3645024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092E5D0D-4311-4B09-A903-AC9A13782D66}"/>
              </a:ext>
            </a:extLst>
          </p:cNvPr>
          <p:cNvSpPr txBox="1">
            <a:spLocks/>
          </p:cNvSpPr>
          <p:nvPr/>
        </p:nvSpPr>
        <p:spPr>
          <a:xfrm>
            <a:off x="4644008" y="1412776"/>
            <a:ext cx="4248472" cy="4896544"/>
          </a:xfrm>
          <a:prstGeom prst="rect">
            <a:avLst/>
          </a:prstGeom>
          <a:noFill/>
        </p:spPr>
        <p:txBody>
          <a:bodyPr lIns="68577" tIns="34289" rIns="68577" bIns="34289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600" b="1" dirty="0" smtClean="0"/>
          </a:p>
          <a:p>
            <a:r>
              <a:rPr lang="ru-RU" sz="1600" b="1" dirty="0" smtClean="0"/>
              <a:t>ЦЕННОСТИ </a:t>
            </a:r>
            <a:r>
              <a:rPr lang="ru-RU" sz="1600" b="1" dirty="0" smtClean="0"/>
              <a:t>ПРОЕКТА. ПРОБЛЕМЫ, КОТОРЫЕ РЕШАЕТ ПРОЕКТ!</a:t>
            </a:r>
            <a:endParaRPr lang="ru-RU" sz="1600" b="1" dirty="0"/>
          </a:p>
          <a:p>
            <a:endParaRPr lang="ru-RU" sz="1600" b="1" dirty="0"/>
          </a:p>
          <a:p>
            <a:pPr marL="342900" indent="-342900">
              <a:buFont typeface="+mj-lt"/>
              <a:buAutoNum type="arabicPeriod"/>
            </a:pPr>
            <a:r>
              <a:rPr lang="ru-RU" sz="1600" b="1" dirty="0" smtClean="0"/>
              <a:t>Физическое </a:t>
            </a:r>
            <a:r>
              <a:rPr lang="ru-RU" sz="1600" b="1" dirty="0"/>
              <a:t>и психологическое здоровье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b="1" dirty="0" smtClean="0"/>
              <a:t>Восстановление </a:t>
            </a:r>
            <a:r>
              <a:rPr lang="ru-RU" sz="1600" b="1" dirty="0"/>
              <a:t>после родов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b="1" dirty="0" smtClean="0"/>
              <a:t>Профилактика </a:t>
            </a:r>
            <a:r>
              <a:rPr lang="ru-RU" sz="1600" b="1" dirty="0"/>
              <a:t>послеродовой депрессии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b="1" dirty="0" smtClean="0"/>
              <a:t>Развитие </a:t>
            </a:r>
            <a:r>
              <a:rPr lang="ru-RU" sz="1600" b="1" dirty="0"/>
              <a:t>ЗОЖ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b="1" dirty="0" smtClean="0"/>
              <a:t>Создание </a:t>
            </a:r>
            <a:r>
              <a:rPr lang="ru-RU" sz="1600" b="1" dirty="0"/>
              <a:t>условия для занятий мам с </a:t>
            </a:r>
            <a:r>
              <a:rPr lang="ru-RU" sz="1600" b="1" dirty="0" smtClean="0"/>
              <a:t> детьми</a:t>
            </a:r>
            <a:endParaRPr lang="ru-RU" sz="1600" b="1" dirty="0"/>
          </a:p>
          <a:p>
            <a:pPr marL="342900" indent="-342900">
              <a:buFont typeface="+mj-lt"/>
              <a:buAutoNum type="arabicPeriod"/>
            </a:pPr>
            <a:r>
              <a:rPr lang="ru-RU" sz="1600" b="1" dirty="0" smtClean="0"/>
              <a:t>Экономия </a:t>
            </a:r>
            <a:r>
              <a:rPr lang="ru-RU" sz="1600" b="1" dirty="0"/>
              <a:t>семейного </a:t>
            </a:r>
            <a:r>
              <a:rPr lang="ru-RU" sz="1600" b="1" dirty="0" smtClean="0"/>
              <a:t>бюджета</a:t>
            </a:r>
          </a:p>
          <a:p>
            <a:pPr marL="342900" indent="-342900">
              <a:buAutoNum type="arabicPeriod"/>
            </a:pPr>
            <a:r>
              <a:rPr lang="ru-RU" sz="1600" b="1" dirty="0" smtClean="0"/>
              <a:t>Укрепление </a:t>
            </a:r>
            <a:r>
              <a:rPr lang="ru-RU" sz="1600" b="1" dirty="0"/>
              <a:t>эмоциональной связи мамы </a:t>
            </a:r>
            <a:r>
              <a:rPr lang="ru-RU" sz="1600" b="1" dirty="0" smtClean="0"/>
              <a:t>и ребенка</a:t>
            </a:r>
            <a:endParaRPr lang="ru-RU" sz="1600" b="1" dirty="0"/>
          </a:p>
          <a:p>
            <a:pPr marL="342900" indent="-342900">
              <a:buFont typeface="+mj-lt"/>
              <a:buAutoNum type="arabicPeriod"/>
            </a:pPr>
            <a:r>
              <a:rPr lang="ru-RU" sz="1600" b="1" dirty="0" smtClean="0"/>
              <a:t>Адаптация </a:t>
            </a:r>
            <a:r>
              <a:rPr lang="ru-RU" sz="1600" b="1" dirty="0"/>
              <a:t>ребенка в социуме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b="1" dirty="0" smtClean="0"/>
              <a:t>Занятия </a:t>
            </a:r>
            <a:r>
              <a:rPr lang="ru-RU" sz="1600" b="1" dirty="0"/>
              <a:t>в шаговой доступности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b="1" dirty="0" smtClean="0"/>
              <a:t>Сохранение </a:t>
            </a:r>
            <a:r>
              <a:rPr lang="ru-RU" sz="1600" b="1" dirty="0"/>
              <a:t>семейных отношений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b="1" dirty="0" smtClean="0"/>
              <a:t>Материнство </a:t>
            </a:r>
            <a:r>
              <a:rPr lang="ru-RU" sz="1600" b="1" dirty="0"/>
              <a:t>вдохновляет, ребенок не </a:t>
            </a:r>
            <a:r>
              <a:rPr lang="ru-RU" sz="1600" b="1" dirty="0" smtClean="0"/>
              <a:t>проблема </a:t>
            </a:r>
            <a:r>
              <a:rPr lang="ru-RU" sz="1600" b="1" dirty="0"/>
              <a:t>для развития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b="1" dirty="0" smtClean="0"/>
              <a:t>Повышение </a:t>
            </a:r>
            <a:r>
              <a:rPr lang="ru-RU" sz="1600" b="1" dirty="0"/>
              <a:t>рождаемости.</a:t>
            </a:r>
          </a:p>
        </p:txBody>
      </p:sp>
    </p:spTree>
    <p:extLst>
      <p:ext uri="{BB962C8B-B14F-4D97-AF65-F5344CB8AC3E}">
        <p14:creationId xmlns:p14="http://schemas.microsoft.com/office/powerpoint/2010/main" val="262016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455449" y="3496326"/>
            <a:ext cx="3856524" cy="939881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619527"/>
                </a:solidFill>
              </a:rPr>
              <a:t>  Благотворительные </a:t>
            </a:r>
            <a:r>
              <a:rPr lang="ru-RU" sz="2000" b="1" dirty="0">
                <a:solidFill>
                  <a:srgbClr val="619527"/>
                </a:solidFill>
              </a:rPr>
              <a:t>занятия</a:t>
            </a:r>
            <a:br>
              <a:rPr lang="ru-RU" sz="2000" b="1" dirty="0">
                <a:solidFill>
                  <a:srgbClr val="619527"/>
                </a:solidFill>
              </a:rPr>
            </a:br>
            <a:r>
              <a:rPr lang="ru-RU" sz="2000" b="1" dirty="0">
                <a:solidFill>
                  <a:srgbClr val="619527"/>
                </a:solidFill>
              </a:rPr>
              <a:t> летом на траве</a:t>
            </a:r>
          </a:p>
        </p:txBody>
      </p:sp>
      <p:pic>
        <p:nvPicPr>
          <p:cNvPr id="2055" name="Picture 7" descr="C:\Users\Директор\Desktop\IpzNh7ncvJ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018" y="4377707"/>
            <a:ext cx="2187693" cy="164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Директор\Desktop\J6_PNxq5OB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535" y="4377707"/>
            <a:ext cx="2187693" cy="164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Директор\Desktop\FT1vlM2SMz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57" y="3708218"/>
            <a:ext cx="3080345" cy="231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ADAFECC-39C2-4D7F-B937-ABB0501DD9C5}"/>
              </a:ext>
            </a:extLst>
          </p:cNvPr>
          <p:cNvSpPr txBox="1"/>
          <p:nvPr/>
        </p:nvSpPr>
        <p:spPr>
          <a:xfrm>
            <a:off x="4716016" y="1288473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6AD"/>
                </a:solidFill>
                <a:latin typeface="+mj-lt"/>
                <a:ea typeface="+mj-ea"/>
                <a:cs typeface="+mj-cs"/>
              </a:rPr>
              <a:t>Студийные занятия в группе</a:t>
            </a:r>
          </a:p>
        </p:txBody>
      </p:sp>
      <p:sp>
        <p:nvSpPr>
          <p:cNvPr id="12" name="Заголовок 4">
            <a:extLst>
              <a:ext uri="{FF2B5EF4-FFF2-40B4-BE49-F238E27FC236}">
                <a16:creationId xmlns="" xmlns:a16="http://schemas.microsoft.com/office/drawing/2014/main" id="{B05F3751-384A-4ADF-B559-08F0D4A2A8F9}"/>
              </a:ext>
            </a:extLst>
          </p:cNvPr>
          <p:cNvSpPr txBox="1">
            <a:spLocks/>
          </p:cNvSpPr>
          <p:nvPr/>
        </p:nvSpPr>
        <p:spPr>
          <a:xfrm>
            <a:off x="2107293" y="2298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/>
              <a:t>Как это работает? </a:t>
            </a:r>
          </a:p>
        </p:txBody>
      </p:sp>
      <p:pic>
        <p:nvPicPr>
          <p:cNvPr id="13" name="Picture 5" descr="C:\Users\Директор\Desktop\DSC_2359.jpg">
            <a:extLst>
              <a:ext uri="{FF2B5EF4-FFF2-40B4-BE49-F238E27FC236}">
                <a16:creationId xmlns="" xmlns:a16="http://schemas.microsoft.com/office/drawing/2014/main" id="{9DB668AB-905C-474E-8B5D-06AFF207A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013" y="1910209"/>
            <a:ext cx="1989080" cy="159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17" y="1488528"/>
            <a:ext cx="2987824" cy="19350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035" y="1920183"/>
            <a:ext cx="2386190" cy="158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7433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966" y="749912"/>
            <a:ext cx="7772400" cy="802084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А также в рамках проекта проводятся</a:t>
            </a:r>
            <a:endParaRPr lang="ru-RU" sz="2800" b="1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395537" y="1772816"/>
            <a:ext cx="3744415" cy="4320480"/>
          </a:xfrm>
        </p:spPr>
        <p:txBody>
          <a:bodyPr>
            <a:noAutofit/>
          </a:bodyPr>
          <a:lstStyle/>
          <a:p>
            <a:pPr algn="l"/>
            <a:r>
              <a:rPr lang="ru-RU" sz="1400" b="1" dirty="0">
                <a:solidFill>
                  <a:schemeClr val="tx1"/>
                </a:solidFill>
              </a:rPr>
              <a:t>1. Мастер-классы, лекции от ведущих</a:t>
            </a:r>
          </a:p>
          <a:p>
            <a:pPr algn="l"/>
            <a:r>
              <a:rPr lang="ru-RU" sz="1400" b="1" dirty="0">
                <a:solidFill>
                  <a:schemeClr val="tx1"/>
                </a:solidFill>
              </a:rPr>
              <a:t>специалистов города: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</a:p>
          <a:p>
            <a:pPr marL="285750" indent="-103188" algn="l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/>
                </a:solidFill>
              </a:rPr>
              <a:t>Развитие, воспитание детей</a:t>
            </a:r>
          </a:p>
          <a:p>
            <a:pPr marL="285750" indent="-103188" algn="l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/>
                </a:solidFill>
              </a:rPr>
              <a:t>Материнство</a:t>
            </a:r>
          </a:p>
          <a:p>
            <a:pPr marL="285750" indent="-103188" algn="l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/>
                </a:solidFill>
              </a:rPr>
              <a:t>Красота и здоровье</a:t>
            </a:r>
          </a:p>
          <a:p>
            <a:pPr marL="285750" indent="-103188" algn="l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/>
                </a:solidFill>
              </a:rPr>
              <a:t>Здоровый активный образ жизни</a:t>
            </a:r>
          </a:p>
          <a:p>
            <a:pPr marL="285750" indent="-103188" algn="l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/>
                </a:solidFill>
              </a:rPr>
              <a:t>Семья, отношения, психология</a:t>
            </a:r>
          </a:p>
          <a:p>
            <a:pPr marL="285750" indent="-103188" algn="l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/>
                </a:solidFill>
              </a:rPr>
              <a:t>Развитие в декретном отпуске</a:t>
            </a:r>
          </a:p>
          <a:p>
            <a:pPr marL="285750" indent="-103188" algn="l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</a:rPr>
              <a:t>Самореализация</a:t>
            </a:r>
          </a:p>
          <a:p>
            <a:pPr marL="182562" algn="l"/>
            <a:endParaRPr lang="ru-RU" sz="1400" dirty="0">
              <a:solidFill>
                <a:schemeClr val="tx1"/>
              </a:solidFill>
            </a:endParaRPr>
          </a:p>
          <a:p>
            <a:pPr algn="l"/>
            <a:r>
              <a:rPr lang="ru-RU" sz="1400" b="1" dirty="0">
                <a:solidFill>
                  <a:schemeClr val="tx1"/>
                </a:solidFill>
              </a:rPr>
              <a:t>2. </a:t>
            </a:r>
            <a:r>
              <a:rPr lang="ru-RU" sz="1400" b="1" dirty="0" err="1" smtClean="0">
                <a:solidFill>
                  <a:schemeClr val="tx1"/>
                </a:solidFill>
              </a:rPr>
              <a:t>Нетворкинг</a:t>
            </a:r>
            <a:endParaRPr lang="ru-RU" sz="1400" b="1" dirty="0" smtClean="0">
              <a:solidFill>
                <a:schemeClr val="tx1"/>
              </a:solidFill>
            </a:endParaRPr>
          </a:p>
          <a:p>
            <a:pPr algn="l"/>
            <a:endParaRPr lang="ru-RU" sz="1400" b="1" dirty="0">
              <a:solidFill>
                <a:schemeClr val="tx1"/>
              </a:solidFill>
            </a:endParaRPr>
          </a:p>
          <a:p>
            <a:pPr algn="l"/>
            <a:r>
              <a:rPr lang="ru-RU" sz="1400" b="1" dirty="0">
                <a:solidFill>
                  <a:schemeClr val="tx1"/>
                </a:solidFill>
              </a:rPr>
              <a:t>3. Активные мероприятий для мам и </a:t>
            </a:r>
            <a:r>
              <a:rPr lang="ru-RU" sz="1400" b="1" dirty="0" smtClean="0">
                <a:solidFill>
                  <a:schemeClr val="tx1"/>
                </a:solidFill>
              </a:rPr>
              <a:t>детей</a:t>
            </a:r>
          </a:p>
          <a:p>
            <a:pPr algn="l"/>
            <a:endParaRPr lang="ru-RU" sz="1400" b="1" dirty="0">
              <a:solidFill>
                <a:schemeClr val="tx1"/>
              </a:solidFill>
            </a:endParaRPr>
          </a:p>
          <a:p>
            <a:pPr algn="l"/>
            <a:r>
              <a:rPr lang="ru-RU" sz="1400" b="1" dirty="0">
                <a:solidFill>
                  <a:schemeClr val="tx1"/>
                </a:solidFill>
              </a:rPr>
              <a:t>4. Фотосессии </a:t>
            </a:r>
          </a:p>
        </p:txBody>
      </p:sp>
      <p:pic>
        <p:nvPicPr>
          <p:cNvPr id="2050" name="Picture 2" descr="C:\Users\User\Downloads\20190306-IMG_5036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220" y="1988840"/>
            <a:ext cx="4762379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69459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6632" y="1166673"/>
            <a:ext cx="8117939" cy="678151"/>
          </a:xfrm>
          <a:noFill/>
        </p:spPr>
        <p:txBody>
          <a:bodyPr>
            <a:normAutofit/>
          </a:bodyPr>
          <a:lstStyle/>
          <a:p>
            <a:pPr algn="ctr" defTabSz="342884"/>
            <a:r>
              <a:rPr lang="ru-RU" sz="2800" dirty="0">
                <a:ea typeface="Arial" charset="0"/>
                <a:cs typeface="Arial" charset="0"/>
              </a:rPr>
              <a:t>Целевая</a:t>
            </a:r>
            <a:r>
              <a:rPr lang="ru-RU" sz="3200" dirty="0">
                <a:ea typeface="Arial" charset="0"/>
                <a:cs typeface="Arial" charset="0"/>
              </a:rPr>
              <a:t> аудитория проекта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="" xmlns:a16="http://schemas.microsoft.com/office/drawing/2014/main" id="{B2BD5DED-C2D0-AE4F-90D5-979CBF1C5BF3}"/>
              </a:ext>
            </a:extLst>
          </p:cNvPr>
          <p:cNvSpPr txBox="1">
            <a:spLocks/>
          </p:cNvSpPr>
          <p:nvPr/>
        </p:nvSpPr>
        <p:spPr>
          <a:xfrm>
            <a:off x="500669" y="2132856"/>
            <a:ext cx="3576032" cy="4191744"/>
          </a:xfrm>
          <a:prstGeom prst="rect">
            <a:avLst/>
          </a:prstGeom>
          <a:noFill/>
        </p:spPr>
        <p:txBody>
          <a:bodyPr lIns="68577" tIns="34289" rIns="68577" bIns="34289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ru-RU" sz="1600" dirty="0">
                <a:latin typeface="Arial" charset="0"/>
                <a:ea typeface="Arial" charset="0"/>
                <a:cs typeface="Arial" charset="0"/>
              </a:rPr>
              <a:t>Женщины, находящиеся в декретном отпуске по уходу за ребенком.</a:t>
            </a:r>
          </a:p>
          <a:p>
            <a:pPr>
              <a:lnSpc>
                <a:spcPct val="120000"/>
              </a:lnSpc>
            </a:pPr>
            <a:r>
              <a:rPr lang="ru-RU" sz="1600" dirty="0">
                <a:latin typeface="Arial" charset="0"/>
                <a:ea typeface="Arial" charset="0"/>
                <a:cs typeface="Arial" charset="0"/>
              </a:rPr>
              <a:t>Имеющие от 1 ребенка и более. Возраст 25-40 лет, как правило </a:t>
            </a:r>
          </a:p>
          <a:p>
            <a:pPr>
              <a:lnSpc>
                <a:spcPct val="120000"/>
              </a:lnSpc>
            </a:pPr>
            <a:r>
              <a:rPr lang="ru-RU" sz="1600" dirty="0">
                <a:latin typeface="Arial" charset="0"/>
                <a:ea typeface="Arial" charset="0"/>
                <a:cs typeface="Arial" charset="0"/>
              </a:rPr>
              <a:t>ограниченные в возможностях оставить ребенка с няней.</a:t>
            </a:r>
            <a:endParaRPr lang="ru-RU" sz="32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004120"/>
            <a:ext cx="4108457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8402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3297" y="1196752"/>
            <a:ext cx="8619183" cy="635569"/>
          </a:xfrm>
          <a:noFill/>
        </p:spPr>
        <p:txBody>
          <a:bodyPr vert="horz" lIns="68577" tIns="34289" rIns="68577" bIns="34289" rtlCol="0" anchor="ctr">
            <a:normAutofit/>
          </a:bodyPr>
          <a:lstStyle/>
          <a:p>
            <a:pPr algn="ctr" defTabSz="342884"/>
            <a:r>
              <a:rPr lang="ru-RU" sz="2800" dirty="0">
                <a:latin typeface="+mn-lt"/>
                <a:ea typeface="Arial" charset="0"/>
                <a:cs typeface="Arial" charset="0"/>
              </a:rPr>
              <a:t>Результаты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83568" y="1832321"/>
            <a:ext cx="7945996" cy="3831704"/>
          </a:xfrm>
          <a:prstGeom prst="rect">
            <a:avLst/>
          </a:prstGeom>
          <a:noFill/>
        </p:spPr>
        <p:txBody>
          <a:bodyPr vert="horz" lIns="68577" tIns="34289" rIns="68577" bIns="34289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342884"/>
            <a:r>
              <a:rPr lang="ru-RU" sz="1800" b="1" dirty="0">
                <a:solidFill>
                  <a:srgbClr val="619527"/>
                </a:solidFill>
                <a:latin typeface="+mn-lt"/>
                <a:ea typeface="Arial" charset="0"/>
                <a:cs typeface="Arial" charset="0"/>
              </a:rPr>
              <a:t>За 4 года проекта более </a:t>
            </a:r>
            <a:r>
              <a:rPr lang="ru-RU" sz="1800" b="1" dirty="0" smtClean="0">
                <a:solidFill>
                  <a:srgbClr val="619527"/>
                </a:solidFill>
                <a:latin typeface="+mn-lt"/>
                <a:ea typeface="Arial" charset="0"/>
                <a:cs typeface="Arial" charset="0"/>
              </a:rPr>
              <a:t>150 </a:t>
            </a:r>
            <a:r>
              <a:rPr lang="ru-RU" sz="1800" b="1" dirty="0">
                <a:solidFill>
                  <a:srgbClr val="619527"/>
                </a:solidFill>
                <a:latin typeface="+mn-lt"/>
                <a:ea typeface="Arial" charset="0"/>
                <a:cs typeface="Arial" charset="0"/>
              </a:rPr>
              <a:t>женщин </a:t>
            </a:r>
            <a:r>
              <a:rPr lang="ru-RU" sz="1800" b="1" dirty="0" smtClean="0">
                <a:solidFill>
                  <a:srgbClr val="619527"/>
                </a:solidFill>
                <a:latin typeface="+mn-lt"/>
                <a:ea typeface="Arial" charset="0"/>
                <a:cs typeface="Arial" charset="0"/>
              </a:rPr>
              <a:t>вернули </a:t>
            </a:r>
            <a:r>
              <a:rPr lang="ru-RU" sz="1800" b="1" dirty="0">
                <a:solidFill>
                  <a:srgbClr val="619527"/>
                </a:solidFill>
                <a:latin typeface="+mn-lt"/>
                <a:ea typeface="Arial" charset="0"/>
                <a:cs typeface="Arial" charset="0"/>
              </a:rPr>
              <a:t>форму, молодость и красоту, укрепив тем самым собственное здоровье и психологическое здоровье семьи, ведь от состояния мамы зависит весь психологический климат в семье. </a:t>
            </a:r>
          </a:p>
          <a:p>
            <a:pPr algn="ctr" defTabSz="342884"/>
            <a:endParaRPr lang="ru-RU" sz="1800" dirty="0">
              <a:latin typeface="+mn-lt"/>
              <a:ea typeface="Arial" charset="0"/>
              <a:cs typeface="Arial" charset="0"/>
            </a:endParaRPr>
          </a:p>
          <a:p>
            <a:pPr algn="just" defTabSz="342884"/>
            <a:r>
              <a:rPr lang="ru-RU" sz="1800" dirty="0">
                <a:solidFill>
                  <a:srgbClr val="619527"/>
                </a:solidFill>
                <a:latin typeface="+mn-lt"/>
                <a:ea typeface="Arial" charset="0"/>
                <a:cs typeface="Arial" charset="0"/>
              </a:rPr>
              <a:t>Ежегодно женщины обретают культуру физического восстановления и поддержки здоровья, обретают уверенность, становятся более осознанными в отношениях с близкими людьми. </a:t>
            </a:r>
          </a:p>
          <a:p>
            <a:pPr algn="just" defTabSz="342884"/>
            <a:endParaRPr lang="ru-RU" sz="1800" b="1" dirty="0">
              <a:latin typeface="+mn-lt"/>
              <a:ea typeface="Arial" charset="0"/>
              <a:cs typeface="Arial" charset="0"/>
            </a:endParaRPr>
          </a:p>
          <a:p>
            <a:pPr algn="just" defTabSz="342884"/>
            <a:r>
              <a:rPr lang="ru-RU" sz="1800" b="1" dirty="0">
                <a:latin typeface="+mn-lt"/>
                <a:ea typeface="Arial" charset="0"/>
                <a:cs typeface="Arial" charset="0"/>
              </a:rPr>
              <a:t>Социальный эффект </a:t>
            </a:r>
            <a:r>
              <a:rPr lang="ru-RU" sz="1800" b="1" dirty="0" smtClean="0">
                <a:latin typeface="+mn-lt"/>
                <a:ea typeface="Arial" charset="0"/>
                <a:cs typeface="Arial" charset="0"/>
              </a:rPr>
              <a:t>в 2022 г. – </a:t>
            </a:r>
            <a:r>
              <a:rPr lang="ru-RU" sz="2000" b="1" dirty="0" smtClean="0">
                <a:latin typeface="+mn-lt"/>
                <a:ea typeface="Arial" charset="0"/>
                <a:cs typeface="Arial" charset="0"/>
              </a:rPr>
              <a:t>более 60</a:t>
            </a:r>
            <a:r>
              <a:rPr lang="ru-RU" sz="2000" b="1" dirty="0" smtClean="0">
                <a:latin typeface="+mn-lt"/>
                <a:ea typeface="Arial" charset="0"/>
                <a:cs typeface="Arial" charset="0"/>
              </a:rPr>
              <a:t> </a:t>
            </a:r>
            <a:r>
              <a:rPr lang="ru-RU" sz="2000" b="1" dirty="0">
                <a:latin typeface="+mn-lt"/>
                <a:ea typeface="Arial" charset="0"/>
                <a:cs typeface="Arial" charset="0"/>
              </a:rPr>
              <a:t>женщин г. Уфы </a:t>
            </a:r>
            <a:r>
              <a:rPr lang="ru-RU" sz="1800" b="1" dirty="0">
                <a:latin typeface="+mn-lt"/>
                <a:ea typeface="Arial" charset="0"/>
                <a:cs typeface="Arial" charset="0"/>
              </a:rPr>
              <a:t>восстановятся физически после родов. Эмоционально наполняться, что приведет с сохранению семейных отношений. Что позволит избежать кризисов в семейных отношениях.</a:t>
            </a:r>
          </a:p>
        </p:txBody>
      </p:sp>
    </p:spTree>
    <p:extLst>
      <p:ext uri="{BB962C8B-B14F-4D97-AF65-F5344CB8AC3E}">
        <p14:creationId xmlns:p14="http://schemas.microsoft.com/office/powerpoint/2010/main" val="101014501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2452</TotalTime>
  <Words>498</Words>
  <Application>Microsoft Office PowerPoint</Application>
  <PresentationFormat>Экран (4:3)</PresentationFormat>
  <Paragraphs>91</Paragraphs>
  <Slides>10</Slides>
  <Notes>6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3" baseType="lpstr">
      <vt:lpstr>Arial</vt:lpstr>
      <vt:lpstr>Calibri</vt:lpstr>
      <vt:lpstr>Тема Office</vt:lpstr>
      <vt:lpstr>Презентация PowerPoint</vt:lpstr>
      <vt:lpstr>Презентация PowerPoint</vt:lpstr>
      <vt:lpstr>Анализ рынка</vt:lpstr>
      <vt:lpstr>Презентация PowerPoint</vt:lpstr>
      <vt:lpstr> О проекте, видео-презентация </vt:lpstr>
      <vt:lpstr>  Благотворительные занятия  летом на траве</vt:lpstr>
      <vt:lpstr>А также в рамках проекта проводятся</vt:lpstr>
      <vt:lpstr>Целевая аудитория проекта</vt:lpstr>
      <vt:lpstr>Результаты</vt:lpstr>
      <vt:lpstr> Спасибо за внимание! Задайте мне вопросы: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aop</dc:creator>
  <cp:lastModifiedBy>User</cp:lastModifiedBy>
  <cp:revision>93</cp:revision>
  <dcterms:created xsi:type="dcterms:W3CDTF">2020-09-09T11:03:13Z</dcterms:created>
  <dcterms:modified xsi:type="dcterms:W3CDTF">2021-12-31T13:42:55Z</dcterms:modified>
</cp:coreProperties>
</file>