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4479440069991281E-3"/>
          <c:y val="6.3791948807358752E-3"/>
          <c:w val="0.72860637212015178"/>
          <c:h val="0.99362080511926409"/>
        </c:manualLayout>
      </c:layout>
      <c:pie3DChart>
        <c:varyColors val="1"/>
        <c:ser>
          <c:idx val="0"/>
          <c:order val="0"/>
          <c:tx>
            <c:strRef>
              <c:f>Лист1!$B$1</c:f>
              <c:strCache>
                <c:ptCount val="1"/>
                <c:pt idx="0">
                  <c:v>Продажи</c:v>
                </c:pt>
              </c:strCache>
            </c:strRef>
          </c:tx>
          <c:spPr>
            <a:scene3d>
              <a:camera prst="orthographicFront"/>
              <a:lightRig rig="threePt" dir="t"/>
            </a:scene3d>
            <a:sp3d>
              <a:bevelT w="1270000" h="635000"/>
            </a:sp3d>
          </c:spPr>
          <c:explosion val="25"/>
          <c:dPt>
            <c:idx val="0"/>
            <c:bubble3D val="0"/>
            <c:spPr>
              <a:solidFill>
                <a:srgbClr val="FF0000"/>
              </a:solidFill>
              <a:scene3d>
                <a:camera prst="orthographicFront"/>
                <a:lightRig rig="threePt" dir="t"/>
              </a:scene3d>
              <a:sp3d>
                <a:bevelT w="1270000" h="635000"/>
              </a:sp3d>
            </c:spPr>
          </c:dPt>
          <c:dPt>
            <c:idx val="1"/>
            <c:bubble3D val="0"/>
            <c:spPr>
              <a:solidFill>
                <a:schemeClr val="bg1">
                  <a:lumMod val="75000"/>
                </a:schemeClr>
              </a:solidFill>
              <a:scene3d>
                <a:camera prst="orthographicFront"/>
                <a:lightRig rig="threePt" dir="t"/>
              </a:scene3d>
              <a:sp3d>
                <a:bevelT w="1270000" h="635000"/>
              </a:sp3d>
            </c:spPr>
          </c:dPt>
          <c:dLbls>
            <c:dLbl>
              <c:idx val="0"/>
              <c:layout>
                <c:manualLayout>
                  <c:x val="2.479160591037232E-3"/>
                  <c:y val="6.6965417083612921E-2"/>
                </c:manualLayout>
              </c:layout>
              <c:showLegendKey val="0"/>
              <c:showVal val="1"/>
              <c:showCatName val="0"/>
              <c:showSerName val="0"/>
              <c:showPercent val="0"/>
              <c:showBubbleSize val="0"/>
            </c:dLbl>
            <c:showLegendKey val="0"/>
            <c:showVal val="0"/>
            <c:showCatName val="0"/>
            <c:showSerName val="0"/>
            <c:showPercent val="0"/>
            <c:showBubbleSize val="0"/>
          </c:dLbls>
          <c:cat>
            <c:strRef>
              <c:f>Лист1!$A$2:$A$3</c:f>
              <c:strCache>
                <c:ptCount val="2"/>
                <c:pt idx="0">
                  <c:v>Смертность от неинфекционных заболеваний (НИЗ)</c:v>
                </c:pt>
                <c:pt idx="1">
                  <c:v>Смертность от других заболеваний</c:v>
                </c:pt>
              </c:strCache>
            </c:strRef>
          </c:cat>
          <c:val>
            <c:numRef>
              <c:f>Лист1!$B$2:$B$3</c:f>
              <c:numCache>
                <c:formatCode>0%</c:formatCode>
                <c:ptCount val="2"/>
                <c:pt idx="0">
                  <c:v>0.7400000000000001</c:v>
                </c:pt>
                <c:pt idx="1">
                  <c:v>0.26</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48319980314960637"/>
          <c:y val="7.622024307313134E-3"/>
          <c:w val="0.51062740594925637"/>
          <c:h val="0.13801195683872855"/>
        </c:manualLayout>
      </c:layout>
      <c:overlay val="0"/>
      <c:txPr>
        <a:bodyPr/>
        <a:lstStyle/>
        <a:p>
          <a:pPr>
            <a:defRPr sz="1400"/>
          </a:pPr>
          <a:endParaRPr lang="ru-RU"/>
        </a:p>
      </c:txPr>
    </c:legend>
    <c:plotVisOnly val="1"/>
    <c:dispBlanksAs val="zero"/>
    <c:showDLblsOverMax val="0"/>
  </c:chart>
  <c:txPr>
    <a:bodyPr/>
    <a:lstStyle/>
    <a:p>
      <a:pPr>
        <a:defRPr sz="1800" b="1">
          <a:latin typeface="Times New Roman" pitchFamily="18" charset="0"/>
          <a:cs typeface="Times New Roman" pitchFamily="18" charset="0"/>
        </a:defRPr>
      </a:pPr>
      <a:endParaRPr lang="ru-RU"/>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ata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E659A-BB4C-4927-80DD-64AE9E63D185}" type="doc">
      <dgm:prSet loTypeId="urn:microsoft.com/office/officeart/2005/8/layout/vList4#1" loCatId="list" qsTypeId="urn:microsoft.com/office/officeart/2005/8/quickstyle/simple3" qsCatId="simple" csTypeId="urn:microsoft.com/office/officeart/2005/8/colors/accent0_2" csCatId="mainScheme" phldr="1"/>
      <dgm:spPr/>
      <dgm:t>
        <a:bodyPr/>
        <a:lstStyle/>
        <a:p>
          <a:endParaRPr lang="ru-RU"/>
        </a:p>
      </dgm:t>
    </dgm:pt>
    <dgm:pt modelId="{ECCAE380-C17E-4821-AC0B-3D7DD0B1F113}">
      <dgm:prSet phldrT="[Текст]" custT="1"/>
      <dgm:spPr/>
      <dgm:t>
        <a:bodyPr/>
        <a:lstStyle/>
        <a:p>
          <a:r>
            <a:rPr lang="ru-RU" sz="1800" b="1" dirty="0" smtClean="0">
              <a:latin typeface="Times New Roman" pitchFamily="18" charset="0"/>
              <a:cs typeface="Times New Roman" pitchFamily="18" charset="0"/>
            </a:rPr>
            <a:t>образа жизни и социальных условий на 50-55%</a:t>
          </a:r>
          <a:endParaRPr lang="ru-RU" sz="1800" b="1" dirty="0">
            <a:latin typeface="Times New Roman" pitchFamily="18" charset="0"/>
            <a:cs typeface="Times New Roman" pitchFamily="18" charset="0"/>
          </a:endParaRPr>
        </a:p>
      </dgm:t>
    </dgm:pt>
    <dgm:pt modelId="{E93777D4-E36A-4759-8112-1793D668DAB7}" type="parTrans" cxnId="{6AA224AE-0173-47BA-9D92-39A47249BA44}">
      <dgm:prSet/>
      <dgm:spPr/>
      <dgm:t>
        <a:bodyPr/>
        <a:lstStyle/>
        <a:p>
          <a:endParaRPr lang="ru-RU" sz="1800" b="1">
            <a:latin typeface="Times New Roman" pitchFamily="18" charset="0"/>
            <a:cs typeface="Times New Roman" pitchFamily="18" charset="0"/>
          </a:endParaRPr>
        </a:p>
      </dgm:t>
    </dgm:pt>
    <dgm:pt modelId="{7875C790-824E-442A-BFC1-57D12B54C582}" type="sibTrans" cxnId="{6AA224AE-0173-47BA-9D92-39A47249BA44}">
      <dgm:prSet/>
      <dgm:spPr/>
      <dgm:t>
        <a:bodyPr/>
        <a:lstStyle/>
        <a:p>
          <a:endParaRPr lang="ru-RU" sz="1800" b="1">
            <a:latin typeface="Times New Roman" pitchFamily="18" charset="0"/>
            <a:cs typeface="Times New Roman" pitchFamily="18" charset="0"/>
          </a:endParaRPr>
        </a:p>
      </dgm:t>
    </dgm:pt>
    <dgm:pt modelId="{A2577B90-B6C2-4C27-940A-B146A003DDF9}">
      <dgm:prSet phldrT="[Текст]" custT="1"/>
      <dgm:spPr/>
      <dgm:t>
        <a:bodyPr/>
        <a:lstStyle/>
        <a:p>
          <a:r>
            <a:rPr lang="ru-RU" sz="1800" b="1" dirty="0" smtClean="0">
              <a:latin typeface="Times New Roman" pitchFamily="18" charset="0"/>
              <a:cs typeface="Times New Roman" pitchFamily="18" charset="0"/>
            </a:rPr>
            <a:t>генетических факторов на 20-22%</a:t>
          </a:r>
          <a:endParaRPr lang="ru-RU" sz="1800" b="1" dirty="0">
            <a:latin typeface="Times New Roman" pitchFamily="18" charset="0"/>
            <a:cs typeface="Times New Roman" pitchFamily="18" charset="0"/>
          </a:endParaRPr>
        </a:p>
      </dgm:t>
    </dgm:pt>
    <dgm:pt modelId="{BEF144BE-D342-4EEA-9CA3-C8556D23ED6C}" type="parTrans" cxnId="{07DF7935-9908-4434-B1B5-02D5EF2155C5}">
      <dgm:prSet/>
      <dgm:spPr/>
      <dgm:t>
        <a:bodyPr/>
        <a:lstStyle/>
        <a:p>
          <a:endParaRPr lang="ru-RU" sz="1800" b="1">
            <a:latin typeface="Times New Roman" pitchFamily="18" charset="0"/>
            <a:cs typeface="Times New Roman" pitchFamily="18" charset="0"/>
          </a:endParaRPr>
        </a:p>
      </dgm:t>
    </dgm:pt>
    <dgm:pt modelId="{5FF857C0-D6B5-4001-BB71-547398CD8B71}" type="sibTrans" cxnId="{07DF7935-9908-4434-B1B5-02D5EF2155C5}">
      <dgm:prSet/>
      <dgm:spPr/>
      <dgm:t>
        <a:bodyPr/>
        <a:lstStyle/>
        <a:p>
          <a:endParaRPr lang="ru-RU" sz="1800" b="1">
            <a:latin typeface="Times New Roman" pitchFamily="18" charset="0"/>
            <a:cs typeface="Times New Roman" pitchFamily="18" charset="0"/>
          </a:endParaRPr>
        </a:p>
      </dgm:t>
    </dgm:pt>
    <dgm:pt modelId="{FEEAA702-7795-4D6C-8B82-92B32AE71510}">
      <dgm:prSet phldrT="[Текст]" custT="1"/>
      <dgm:spPr/>
      <dgm:t>
        <a:bodyPr/>
        <a:lstStyle/>
        <a:p>
          <a:r>
            <a:rPr lang="ru-RU" sz="1800" b="1" dirty="0" smtClean="0">
              <a:latin typeface="Times New Roman" pitchFamily="18" charset="0"/>
              <a:cs typeface="Times New Roman" pitchFamily="18" charset="0"/>
            </a:rPr>
            <a:t>экологической ситуации на 19-20%</a:t>
          </a:r>
          <a:endParaRPr lang="ru-RU" sz="1800" b="1" dirty="0">
            <a:latin typeface="Times New Roman" pitchFamily="18" charset="0"/>
            <a:cs typeface="Times New Roman" pitchFamily="18" charset="0"/>
          </a:endParaRPr>
        </a:p>
      </dgm:t>
    </dgm:pt>
    <dgm:pt modelId="{B9439638-A9D2-4815-96CE-846D69EA9275}" type="parTrans" cxnId="{67DF1169-F798-44F4-9413-E3FBC266BCFA}">
      <dgm:prSet/>
      <dgm:spPr/>
      <dgm:t>
        <a:bodyPr/>
        <a:lstStyle/>
        <a:p>
          <a:endParaRPr lang="ru-RU" sz="1800" b="1">
            <a:latin typeface="Times New Roman" pitchFamily="18" charset="0"/>
            <a:cs typeface="Times New Roman" pitchFamily="18" charset="0"/>
          </a:endParaRPr>
        </a:p>
      </dgm:t>
    </dgm:pt>
    <dgm:pt modelId="{96C2D72E-0286-4C4D-A55D-D1F7151DB7ED}" type="sibTrans" cxnId="{67DF1169-F798-44F4-9413-E3FBC266BCFA}">
      <dgm:prSet/>
      <dgm:spPr/>
      <dgm:t>
        <a:bodyPr/>
        <a:lstStyle/>
        <a:p>
          <a:endParaRPr lang="ru-RU" sz="1800" b="1">
            <a:latin typeface="Times New Roman" pitchFamily="18" charset="0"/>
            <a:cs typeface="Times New Roman" pitchFamily="18" charset="0"/>
          </a:endParaRPr>
        </a:p>
      </dgm:t>
    </dgm:pt>
    <dgm:pt modelId="{BC7086A7-5A38-45AD-AA14-2A8F8401E241}">
      <dgm:prSet phldrT="[Текст]" custT="1"/>
      <dgm:spPr/>
      <dgm:t>
        <a:bodyPr/>
        <a:lstStyle/>
        <a:p>
          <a:r>
            <a:rPr lang="ru-RU" sz="1800" b="1" dirty="0" smtClean="0">
              <a:latin typeface="Times New Roman" pitchFamily="18" charset="0"/>
              <a:cs typeface="Times New Roman" pitchFamily="18" charset="0"/>
            </a:rPr>
            <a:t>уровня системы здравоохранения и качества оказания медицинской помощи лишь на 7-10%</a:t>
          </a:r>
          <a:endParaRPr lang="ru-RU" sz="1800" b="1" dirty="0">
            <a:latin typeface="Times New Roman" pitchFamily="18" charset="0"/>
            <a:cs typeface="Times New Roman" pitchFamily="18" charset="0"/>
          </a:endParaRPr>
        </a:p>
      </dgm:t>
    </dgm:pt>
    <dgm:pt modelId="{2CC1E293-611D-439B-A00C-67B1C2E361F4}" type="sibTrans" cxnId="{3919D1A9-12C6-4DBC-9BCD-E6970237F8EC}">
      <dgm:prSet/>
      <dgm:spPr/>
      <dgm:t>
        <a:bodyPr/>
        <a:lstStyle/>
        <a:p>
          <a:endParaRPr lang="ru-RU" sz="1800" b="1">
            <a:latin typeface="Times New Roman" pitchFamily="18" charset="0"/>
            <a:cs typeface="Times New Roman" pitchFamily="18" charset="0"/>
          </a:endParaRPr>
        </a:p>
      </dgm:t>
    </dgm:pt>
    <dgm:pt modelId="{E7A8FC00-4A15-4575-81BD-DCBBAA7E29FE}" type="parTrans" cxnId="{3919D1A9-12C6-4DBC-9BCD-E6970237F8EC}">
      <dgm:prSet/>
      <dgm:spPr/>
      <dgm:t>
        <a:bodyPr/>
        <a:lstStyle/>
        <a:p>
          <a:endParaRPr lang="ru-RU" sz="1800" b="1">
            <a:latin typeface="Times New Roman" pitchFamily="18" charset="0"/>
            <a:cs typeface="Times New Roman" pitchFamily="18" charset="0"/>
          </a:endParaRPr>
        </a:p>
      </dgm:t>
    </dgm:pt>
    <dgm:pt modelId="{5D67DC8D-961C-44ED-A374-46614F82A66C}" type="pres">
      <dgm:prSet presAssocID="{94EE659A-BB4C-4927-80DD-64AE9E63D185}" presName="linear" presStyleCnt="0">
        <dgm:presLayoutVars>
          <dgm:dir/>
          <dgm:resizeHandles val="exact"/>
        </dgm:presLayoutVars>
      </dgm:prSet>
      <dgm:spPr/>
      <dgm:t>
        <a:bodyPr/>
        <a:lstStyle/>
        <a:p>
          <a:endParaRPr lang="ru-RU"/>
        </a:p>
      </dgm:t>
    </dgm:pt>
    <dgm:pt modelId="{645CDA73-DEAF-4233-A6D8-7EFECC520BDF}" type="pres">
      <dgm:prSet presAssocID="{ECCAE380-C17E-4821-AC0B-3D7DD0B1F113}" presName="comp" presStyleCnt="0"/>
      <dgm:spPr/>
    </dgm:pt>
    <dgm:pt modelId="{CB25F512-83CF-4D73-AB4F-73966EE4918D}" type="pres">
      <dgm:prSet presAssocID="{ECCAE380-C17E-4821-AC0B-3D7DD0B1F113}" presName="box" presStyleLbl="node1" presStyleIdx="0" presStyleCnt="4" custLinFactNeighborX="76"/>
      <dgm:spPr/>
      <dgm:t>
        <a:bodyPr/>
        <a:lstStyle/>
        <a:p>
          <a:endParaRPr lang="ru-RU"/>
        </a:p>
      </dgm:t>
    </dgm:pt>
    <dgm:pt modelId="{826E821B-392E-4890-8597-4697D2F0DFC6}" type="pres">
      <dgm:prSet presAssocID="{ECCAE380-C17E-4821-AC0B-3D7DD0B1F113}"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60000" b="-60000"/>
          </a:stretch>
        </a:blipFill>
      </dgm:spPr>
    </dgm:pt>
    <dgm:pt modelId="{AED19223-B352-47A5-8165-0D149CD27A59}" type="pres">
      <dgm:prSet presAssocID="{ECCAE380-C17E-4821-AC0B-3D7DD0B1F113}" presName="text" presStyleLbl="node1" presStyleIdx="0" presStyleCnt="4">
        <dgm:presLayoutVars>
          <dgm:bulletEnabled val="1"/>
        </dgm:presLayoutVars>
      </dgm:prSet>
      <dgm:spPr/>
      <dgm:t>
        <a:bodyPr/>
        <a:lstStyle/>
        <a:p>
          <a:endParaRPr lang="ru-RU"/>
        </a:p>
      </dgm:t>
    </dgm:pt>
    <dgm:pt modelId="{CDDE5EDC-60C9-4490-BAF2-3EC022FF6C0F}" type="pres">
      <dgm:prSet presAssocID="{7875C790-824E-442A-BFC1-57D12B54C582}" presName="spacer" presStyleCnt="0"/>
      <dgm:spPr/>
    </dgm:pt>
    <dgm:pt modelId="{58F98FFB-57A8-4897-A47B-550E4B1F0F12}" type="pres">
      <dgm:prSet presAssocID="{A2577B90-B6C2-4C27-940A-B146A003DDF9}" presName="comp" presStyleCnt="0"/>
      <dgm:spPr/>
    </dgm:pt>
    <dgm:pt modelId="{92D7AE3E-58B3-441E-9C4D-D0A8C016C60E}" type="pres">
      <dgm:prSet presAssocID="{A2577B90-B6C2-4C27-940A-B146A003DDF9}" presName="box" presStyleLbl="node1" presStyleIdx="1" presStyleCnt="4"/>
      <dgm:spPr/>
      <dgm:t>
        <a:bodyPr/>
        <a:lstStyle/>
        <a:p>
          <a:endParaRPr lang="ru-RU"/>
        </a:p>
      </dgm:t>
    </dgm:pt>
    <dgm:pt modelId="{F75C1504-BCB6-47EB-ACD3-54E8A4BD9BEF}" type="pres">
      <dgm:prSet presAssocID="{A2577B90-B6C2-4C27-940A-B146A003DDF9}"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pt>
    <dgm:pt modelId="{734D21ED-82DC-4E0B-B68B-F59FBF192D34}" type="pres">
      <dgm:prSet presAssocID="{A2577B90-B6C2-4C27-940A-B146A003DDF9}" presName="text" presStyleLbl="node1" presStyleIdx="1" presStyleCnt="4">
        <dgm:presLayoutVars>
          <dgm:bulletEnabled val="1"/>
        </dgm:presLayoutVars>
      </dgm:prSet>
      <dgm:spPr/>
      <dgm:t>
        <a:bodyPr/>
        <a:lstStyle/>
        <a:p>
          <a:endParaRPr lang="ru-RU"/>
        </a:p>
      </dgm:t>
    </dgm:pt>
    <dgm:pt modelId="{9DE9B80E-B56A-4D50-9388-A4F22B4162D7}" type="pres">
      <dgm:prSet presAssocID="{5FF857C0-D6B5-4001-BB71-547398CD8B71}" presName="spacer" presStyleCnt="0"/>
      <dgm:spPr/>
    </dgm:pt>
    <dgm:pt modelId="{2E8E40CE-697E-4A58-AD79-5DEEB271A956}" type="pres">
      <dgm:prSet presAssocID="{FEEAA702-7795-4D6C-8B82-92B32AE71510}" presName="comp" presStyleCnt="0"/>
      <dgm:spPr/>
    </dgm:pt>
    <dgm:pt modelId="{099612E1-80AA-4167-84CB-7C9144E4464A}" type="pres">
      <dgm:prSet presAssocID="{FEEAA702-7795-4D6C-8B82-92B32AE71510}" presName="box" presStyleLbl="node1" presStyleIdx="2" presStyleCnt="4"/>
      <dgm:spPr/>
      <dgm:t>
        <a:bodyPr/>
        <a:lstStyle/>
        <a:p>
          <a:endParaRPr lang="ru-RU"/>
        </a:p>
      </dgm:t>
    </dgm:pt>
    <dgm:pt modelId="{7BBB408A-43AA-4DB3-8DBD-BAD1BF62D7D6}" type="pres">
      <dgm:prSet presAssocID="{FEEAA702-7795-4D6C-8B82-92B32AE71510}"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0" b="-50000"/>
          </a:stretch>
        </a:blipFill>
      </dgm:spPr>
    </dgm:pt>
    <dgm:pt modelId="{882B0EC8-6485-4ED8-8108-CB1F55F998F0}" type="pres">
      <dgm:prSet presAssocID="{FEEAA702-7795-4D6C-8B82-92B32AE71510}" presName="text" presStyleLbl="node1" presStyleIdx="2" presStyleCnt="4">
        <dgm:presLayoutVars>
          <dgm:bulletEnabled val="1"/>
        </dgm:presLayoutVars>
      </dgm:prSet>
      <dgm:spPr/>
      <dgm:t>
        <a:bodyPr/>
        <a:lstStyle/>
        <a:p>
          <a:endParaRPr lang="ru-RU"/>
        </a:p>
      </dgm:t>
    </dgm:pt>
    <dgm:pt modelId="{E850D193-3AE1-4EA0-BBA3-180F9E380E53}" type="pres">
      <dgm:prSet presAssocID="{96C2D72E-0286-4C4D-A55D-D1F7151DB7ED}" presName="spacer" presStyleCnt="0"/>
      <dgm:spPr/>
    </dgm:pt>
    <dgm:pt modelId="{F4E63EEB-A5FC-4E71-B903-202782EBED63}" type="pres">
      <dgm:prSet presAssocID="{BC7086A7-5A38-45AD-AA14-2A8F8401E241}" presName="comp" presStyleCnt="0"/>
      <dgm:spPr/>
    </dgm:pt>
    <dgm:pt modelId="{5BC5427D-2015-4BEC-8010-89E0502DC0B1}" type="pres">
      <dgm:prSet presAssocID="{BC7086A7-5A38-45AD-AA14-2A8F8401E241}" presName="box" presStyleLbl="node1" presStyleIdx="3" presStyleCnt="4"/>
      <dgm:spPr/>
      <dgm:t>
        <a:bodyPr/>
        <a:lstStyle/>
        <a:p>
          <a:endParaRPr lang="ru-RU"/>
        </a:p>
      </dgm:t>
    </dgm:pt>
    <dgm:pt modelId="{312B8A15-B629-43B1-AB1A-575A1FB2D4F8}" type="pres">
      <dgm:prSet presAssocID="{BC7086A7-5A38-45AD-AA14-2A8F8401E241}"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0" b="-40000"/>
          </a:stretch>
        </a:blipFill>
      </dgm:spPr>
    </dgm:pt>
    <dgm:pt modelId="{BE010F20-BBB4-4F01-A7BD-03AAB3BE22B4}" type="pres">
      <dgm:prSet presAssocID="{BC7086A7-5A38-45AD-AA14-2A8F8401E241}" presName="text" presStyleLbl="node1" presStyleIdx="3" presStyleCnt="4">
        <dgm:presLayoutVars>
          <dgm:bulletEnabled val="1"/>
        </dgm:presLayoutVars>
      </dgm:prSet>
      <dgm:spPr/>
      <dgm:t>
        <a:bodyPr/>
        <a:lstStyle/>
        <a:p>
          <a:endParaRPr lang="ru-RU"/>
        </a:p>
      </dgm:t>
    </dgm:pt>
  </dgm:ptLst>
  <dgm:cxnLst>
    <dgm:cxn modelId="{1102A6F6-1B58-4EAC-A6E1-53870EDF4D53}" type="presOf" srcId="{A2577B90-B6C2-4C27-940A-B146A003DDF9}" destId="{92D7AE3E-58B3-441E-9C4D-D0A8C016C60E}" srcOrd="0" destOrd="0" presId="urn:microsoft.com/office/officeart/2005/8/layout/vList4#1"/>
    <dgm:cxn modelId="{07DF7935-9908-4434-B1B5-02D5EF2155C5}" srcId="{94EE659A-BB4C-4927-80DD-64AE9E63D185}" destId="{A2577B90-B6C2-4C27-940A-B146A003DDF9}" srcOrd="1" destOrd="0" parTransId="{BEF144BE-D342-4EEA-9CA3-C8556D23ED6C}" sibTransId="{5FF857C0-D6B5-4001-BB71-547398CD8B71}"/>
    <dgm:cxn modelId="{CC0A52D4-6E0E-49C3-A43B-7D16F5CA8417}" type="presOf" srcId="{A2577B90-B6C2-4C27-940A-B146A003DDF9}" destId="{734D21ED-82DC-4E0B-B68B-F59FBF192D34}" srcOrd="1" destOrd="0" presId="urn:microsoft.com/office/officeart/2005/8/layout/vList4#1"/>
    <dgm:cxn modelId="{E2D0D0C5-1933-4C20-8B2E-9DA87F48D898}" type="presOf" srcId="{BC7086A7-5A38-45AD-AA14-2A8F8401E241}" destId="{BE010F20-BBB4-4F01-A7BD-03AAB3BE22B4}" srcOrd="1" destOrd="0" presId="urn:microsoft.com/office/officeart/2005/8/layout/vList4#1"/>
    <dgm:cxn modelId="{67DF1169-F798-44F4-9413-E3FBC266BCFA}" srcId="{94EE659A-BB4C-4927-80DD-64AE9E63D185}" destId="{FEEAA702-7795-4D6C-8B82-92B32AE71510}" srcOrd="2" destOrd="0" parTransId="{B9439638-A9D2-4815-96CE-846D69EA9275}" sibTransId="{96C2D72E-0286-4C4D-A55D-D1F7151DB7ED}"/>
    <dgm:cxn modelId="{91892AEC-37C8-424D-A395-0DA4D8FE182C}" type="presOf" srcId="{BC7086A7-5A38-45AD-AA14-2A8F8401E241}" destId="{5BC5427D-2015-4BEC-8010-89E0502DC0B1}" srcOrd="0" destOrd="0" presId="urn:microsoft.com/office/officeart/2005/8/layout/vList4#1"/>
    <dgm:cxn modelId="{07DDF166-2181-4F9C-A1EA-7421963AB302}" type="presOf" srcId="{ECCAE380-C17E-4821-AC0B-3D7DD0B1F113}" destId="{CB25F512-83CF-4D73-AB4F-73966EE4918D}" srcOrd="0" destOrd="0" presId="urn:microsoft.com/office/officeart/2005/8/layout/vList4#1"/>
    <dgm:cxn modelId="{4445FBC2-836F-4D0B-A6A9-A8BA170D9654}" type="presOf" srcId="{94EE659A-BB4C-4927-80DD-64AE9E63D185}" destId="{5D67DC8D-961C-44ED-A374-46614F82A66C}" srcOrd="0" destOrd="0" presId="urn:microsoft.com/office/officeart/2005/8/layout/vList4#1"/>
    <dgm:cxn modelId="{44778845-0336-4ABE-853B-2DABD066FDF3}" type="presOf" srcId="{FEEAA702-7795-4D6C-8B82-92B32AE71510}" destId="{099612E1-80AA-4167-84CB-7C9144E4464A}" srcOrd="0" destOrd="0" presId="urn:microsoft.com/office/officeart/2005/8/layout/vList4#1"/>
    <dgm:cxn modelId="{6AA224AE-0173-47BA-9D92-39A47249BA44}" srcId="{94EE659A-BB4C-4927-80DD-64AE9E63D185}" destId="{ECCAE380-C17E-4821-AC0B-3D7DD0B1F113}" srcOrd="0" destOrd="0" parTransId="{E93777D4-E36A-4759-8112-1793D668DAB7}" sibTransId="{7875C790-824E-442A-BFC1-57D12B54C582}"/>
    <dgm:cxn modelId="{74DDC429-A127-45CA-A226-D5D32A5D7CCC}" type="presOf" srcId="{FEEAA702-7795-4D6C-8B82-92B32AE71510}" destId="{882B0EC8-6485-4ED8-8108-CB1F55F998F0}" srcOrd="1" destOrd="0" presId="urn:microsoft.com/office/officeart/2005/8/layout/vList4#1"/>
    <dgm:cxn modelId="{3919D1A9-12C6-4DBC-9BCD-E6970237F8EC}" srcId="{94EE659A-BB4C-4927-80DD-64AE9E63D185}" destId="{BC7086A7-5A38-45AD-AA14-2A8F8401E241}" srcOrd="3" destOrd="0" parTransId="{E7A8FC00-4A15-4575-81BD-DCBBAA7E29FE}" sibTransId="{2CC1E293-611D-439B-A00C-67B1C2E361F4}"/>
    <dgm:cxn modelId="{BA995A16-7043-42AC-9426-BAA4CA0E40DC}" type="presOf" srcId="{ECCAE380-C17E-4821-AC0B-3D7DD0B1F113}" destId="{AED19223-B352-47A5-8165-0D149CD27A59}" srcOrd="1" destOrd="0" presId="urn:microsoft.com/office/officeart/2005/8/layout/vList4#1"/>
    <dgm:cxn modelId="{638AB663-646A-418D-91F9-A1348E3ED33C}" type="presParOf" srcId="{5D67DC8D-961C-44ED-A374-46614F82A66C}" destId="{645CDA73-DEAF-4233-A6D8-7EFECC520BDF}" srcOrd="0" destOrd="0" presId="urn:microsoft.com/office/officeart/2005/8/layout/vList4#1"/>
    <dgm:cxn modelId="{A665A7BA-4F9C-45B3-A941-D8B6356BE063}" type="presParOf" srcId="{645CDA73-DEAF-4233-A6D8-7EFECC520BDF}" destId="{CB25F512-83CF-4D73-AB4F-73966EE4918D}" srcOrd="0" destOrd="0" presId="urn:microsoft.com/office/officeart/2005/8/layout/vList4#1"/>
    <dgm:cxn modelId="{61598E5C-2B86-4C40-B7D0-68636787E31A}" type="presParOf" srcId="{645CDA73-DEAF-4233-A6D8-7EFECC520BDF}" destId="{826E821B-392E-4890-8597-4697D2F0DFC6}" srcOrd="1" destOrd="0" presId="urn:microsoft.com/office/officeart/2005/8/layout/vList4#1"/>
    <dgm:cxn modelId="{BC19B1F9-F82A-49D4-8730-D1D8EC38FC30}" type="presParOf" srcId="{645CDA73-DEAF-4233-A6D8-7EFECC520BDF}" destId="{AED19223-B352-47A5-8165-0D149CD27A59}" srcOrd="2" destOrd="0" presId="urn:microsoft.com/office/officeart/2005/8/layout/vList4#1"/>
    <dgm:cxn modelId="{AA045029-738B-4163-80DA-C1E5808EFC6D}" type="presParOf" srcId="{5D67DC8D-961C-44ED-A374-46614F82A66C}" destId="{CDDE5EDC-60C9-4490-BAF2-3EC022FF6C0F}" srcOrd="1" destOrd="0" presId="urn:microsoft.com/office/officeart/2005/8/layout/vList4#1"/>
    <dgm:cxn modelId="{B6CFF380-E3ED-4F55-90C6-AA5045B2BAF9}" type="presParOf" srcId="{5D67DC8D-961C-44ED-A374-46614F82A66C}" destId="{58F98FFB-57A8-4897-A47B-550E4B1F0F12}" srcOrd="2" destOrd="0" presId="urn:microsoft.com/office/officeart/2005/8/layout/vList4#1"/>
    <dgm:cxn modelId="{77045C45-CF26-42CD-B300-1624BF66DA90}" type="presParOf" srcId="{58F98FFB-57A8-4897-A47B-550E4B1F0F12}" destId="{92D7AE3E-58B3-441E-9C4D-D0A8C016C60E}" srcOrd="0" destOrd="0" presId="urn:microsoft.com/office/officeart/2005/8/layout/vList4#1"/>
    <dgm:cxn modelId="{F9F5372A-CF07-4B36-8760-49974D1242D3}" type="presParOf" srcId="{58F98FFB-57A8-4897-A47B-550E4B1F0F12}" destId="{F75C1504-BCB6-47EB-ACD3-54E8A4BD9BEF}" srcOrd="1" destOrd="0" presId="urn:microsoft.com/office/officeart/2005/8/layout/vList4#1"/>
    <dgm:cxn modelId="{F8CE393A-3318-4256-A392-FE742F711613}" type="presParOf" srcId="{58F98FFB-57A8-4897-A47B-550E4B1F0F12}" destId="{734D21ED-82DC-4E0B-B68B-F59FBF192D34}" srcOrd="2" destOrd="0" presId="urn:microsoft.com/office/officeart/2005/8/layout/vList4#1"/>
    <dgm:cxn modelId="{9A6552DE-9689-4304-908E-A7F6F9E3BC5A}" type="presParOf" srcId="{5D67DC8D-961C-44ED-A374-46614F82A66C}" destId="{9DE9B80E-B56A-4D50-9388-A4F22B4162D7}" srcOrd="3" destOrd="0" presId="urn:microsoft.com/office/officeart/2005/8/layout/vList4#1"/>
    <dgm:cxn modelId="{D2468B50-BDB4-481E-90C1-95622DBBC048}" type="presParOf" srcId="{5D67DC8D-961C-44ED-A374-46614F82A66C}" destId="{2E8E40CE-697E-4A58-AD79-5DEEB271A956}" srcOrd="4" destOrd="0" presId="urn:microsoft.com/office/officeart/2005/8/layout/vList4#1"/>
    <dgm:cxn modelId="{7C70F30A-0250-496D-A558-530964BBD03C}" type="presParOf" srcId="{2E8E40CE-697E-4A58-AD79-5DEEB271A956}" destId="{099612E1-80AA-4167-84CB-7C9144E4464A}" srcOrd="0" destOrd="0" presId="urn:microsoft.com/office/officeart/2005/8/layout/vList4#1"/>
    <dgm:cxn modelId="{CC05D54B-72F9-4FDD-B252-549E582F248F}" type="presParOf" srcId="{2E8E40CE-697E-4A58-AD79-5DEEB271A956}" destId="{7BBB408A-43AA-4DB3-8DBD-BAD1BF62D7D6}" srcOrd="1" destOrd="0" presId="urn:microsoft.com/office/officeart/2005/8/layout/vList4#1"/>
    <dgm:cxn modelId="{38428D61-709A-42A1-9E2F-BAA06E615E38}" type="presParOf" srcId="{2E8E40CE-697E-4A58-AD79-5DEEB271A956}" destId="{882B0EC8-6485-4ED8-8108-CB1F55F998F0}" srcOrd="2" destOrd="0" presId="urn:microsoft.com/office/officeart/2005/8/layout/vList4#1"/>
    <dgm:cxn modelId="{DB13CB1E-DE02-48A7-9169-535AAE0842F6}" type="presParOf" srcId="{5D67DC8D-961C-44ED-A374-46614F82A66C}" destId="{E850D193-3AE1-4EA0-BBA3-180F9E380E53}" srcOrd="5" destOrd="0" presId="urn:microsoft.com/office/officeart/2005/8/layout/vList4#1"/>
    <dgm:cxn modelId="{97063E07-DB35-4780-941C-62BA32B55EDB}" type="presParOf" srcId="{5D67DC8D-961C-44ED-A374-46614F82A66C}" destId="{F4E63EEB-A5FC-4E71-B903-202782EBED63}" srcOrd="6" destOrd="0" presId="urn:microsoft.com/office/officeart/2005/8/layout/vList4#1"/>
    <dgm:cxn modelId="{5385EAB2-B35E-48AC-9F5D-9B7333F8C6E1}" type="presParOf" srcId="{F4E63EEB-A5FC-4E71-B903-202782EBED63}" destId="{5BC5427D-2015-4BEC-8010-89E0502DC0B1}" srcOrd="0" destOrd="0" presId="urn:microsoft.com/office/officeart/2005/8/layout/vList4#1"/>
    <dgm:cxn modelId="{B972B34B-4744-4462-91EC-D8E53E37C136}" type="presParOf" srcId="{F4E63EEB-A5FC-4E71-B903-202782EBED63}" destId="{312B8A15-B629-43B1-AB1A-575A1FB2D4F8}" srcOrd="1" destOrd="0" presId="urn:microsoft.com/office/officeart/2005/8/layout/vList4#1"/>
    <dgm:cxn modelId="{C2ECC0FC-611D-431D-BEA4-87A18C005990}" type="presParOf" srcId="{F4E63EEB-A5FC-4E71-B903-202782EBED63}" destId="{BE010F20-BBB4-4F01-A7BD-03AAB3BE22B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813AC-0176-4D31-BEAE-8ED110A893CA}" type="doc">
      <dgm:prSet loTypeId="urn:microsoft.com/office/officeart/2005/8/layout/vList3#1" loCatId="list" qsTypeId="urn:microsoft.com/office/officeart/2005/8/quickstyle/simple1" qsCatId="simple" csTypeId="urn:microsoft.com/office/officeart/2005/8/colors/accent1_2" csCatId="accent1" phldr="1"/>
      <dgm:spPr/>
    </dgm:pt>
    <dgm:pt modelId="{9C6BA891-4276-412B-906F-47B7DE6741C8}">
      <dgm:prSet phldrT="[Текст]" custT="1"/>
      <dgm:spPr/>
      <dgm:t>
        <a:bodyPr/>
        <a:lstStyle/>
        <a:p>
          <a:r>
            <a:rPr lang="ru-RU" sz="2000" b="1" i="1" dirty="0" smtClean="0"/>
            <a:t>Первичная профилактика </a:t>
          </a:r>
          <a:endParaRPr lang="ru-RU" sz="2000" b="1" dirty="0">
            <a:latin typeface="Times New Roman" pitchFamily="18" charset="0"/>
            <a:cs typeface="Times New Roman" pitchFamily="18" charset="0"/>
          </a:endParaRPr>
        </a:p>
      </dgm:t>
    </dgm:pt>
    <dgm:pt modelId="{BF110067-A52F-4D4F-ABF8-6C3ED8C2CC71}" type="parTrans" cxnId="{CC116B94-CEF3-4D68-8386-74415B21502C}">
      <dgm:prSet/>
      <dgm:spPr/>
      <dgm:t>
        <a:bodyPr/>
        <a:lstStyle/>
        <a:p>
          <a:endParaRPr lang="ru-RU" sz="1800">
            <a:latin typeface="Times New Roman" pitchFamily="18" charset="0"/>
            <a:cs typeface="Times New Roman" pitchFamily="18" charset="0"/>
          </a:endParaRPr>
        </a:p>
      </dgm:t>
    </dgm:pt>
    <dgm:pt modelId="{B2AD8214-C08A-4C09-B13F-5A2365265957}" type="sibTrans" cxnId="{CC116B94-CEF3-4D68-8386-74415B21502C}">
      <dgm:prSet/>
      <dgm:spPr/>
      <dgm:t>
        <a:bodyPr/>
        <a:lstStyle/>
        <a:p>
          <a:endParaRPr lang="ru-RU" sz="1800">
            <a:latin typeface="Times New Roman" pitchFamily="18" charset="0"/>
            <a:cs typeface="Times New Roman" pitchFamily="18" charset="0"/>
          </a:endParaRPr>
        </a:p>
      </dgm:t>
    </dgm:pt>
    <dgm:pt modelId="{068418D5-4D4F-4069-9408-4016432362ED}">
      <dgm:prSet phldrT="[Текст]" custT="1"/>
      <dgm:spPr/>
      <dgm:t>
        <a:bodyPr/>
        <a:lstStyle/>
        <a:p>
          <a:r>
            <a:rPr lang="ru-RU" sz="2000" b="1" i="1" dirty="0" smtClean="0"/>
            <a:t>Вторичная профилактика</a:t>
          </a:r>
          <a:endParaRPr lang="ru-RU" sz="2000" b="1" dirty="0">
            <a:latin typeface="Times New Roman" pitchFamily="18" charset="0"/>
            <a:cs typeface="Times New Roman" pitchFamily="18" charset="0"/>
          </a:endParaRPr>
        </a:p>
      </dgm:t>
    </dgm:pt>
    <dgm:pt modelId="{EFD3E25A-588B-4B56-B3C6-A6894533ED0B}" type="parTrans" cxnId="{691209AF-0697-4E27-A2A3-B852D9AC9322}">
      <dgm:prSet/>
      <dgm:spPr/>
      <dgm:t>
        <a:bodyPr/>
        <a:lstStyle/>
        <a:p>
          <a:endParaRPr lang="ru-RU" sz="1800">
            <a:latin typeface="Times New Roman" pitchFamily="18" charset="0"/>
            <a:cs typeface="Times New Roman" pitchFamily="18" charset="0"/>
          </a:endParaRPr>
        </a:p>
      </dgm:t>
    </dgm:pt>
    <dgm:pt modelId="{335A81EB-3C73-4F07-A3FA-D5AE326E5AB1}" type="sibTrans" cxnId="{691209AF-0697-4E27-A2A3-B852D9AC9322}">
      <dgm:prSet/>
      <dgm:spPr/>
      <dgm:t>
        <a:bodyPr/>
        <a:lstStyle/>
        <a:p>
          <a:endParaRPr lang="ru-RU" sz="1800">
            <a:latin typeface="Times New Roman" pitchFamily="18" charset="0"/>
            <a:cs typeface="Times New Roman" pitchFamily="18" charset="0"/>
          </a:endParaRPr>
        </a:p>
      </dgm:t>
    </dgm:pt>
    <dgm:pt modelId="{C69E589B-0D40-4D8A-B487-0FC193C4DD8A}">
      <dgm:prSet phldrT="[Текст]" custT="1"/>
      <dgm:spPr/>
      <dgm:t>
        <a:bodyPr/>
        <a:lstStyle/>
        <a:p>
          <a:r>
            <a:rPr lang="ru-RU" sz="2000" b="1" i="1" dirty="0" smtClean="0"/>
            <a:t>Третичная профилактика</a:t>
          </a:r>
          <a:endParaRPr lang="ru-RU" sz="2000" b="1" dirty="0">
            <a:latin typeface="Times New Roman" pitchFamily="18" charset="0"/>
            <a:cs typeface="Times New Roman" pitchFamily="18" charset="0"/>
          </a:endParaRPr>
        </a:p>
      </dgm:t>
    </dgm:pt>
    <dgm:pt modelId="{6D0E6923-B332-4B4E-A2A2-B555F32C91F6}" type="parTrans" cxnId="{B02CDD35-91B0-43EC-9018-ADDBBB52BBF7}">
      <dgm:prSet/>
      <dgm:spPr/>
      <dgm:t>
        <a:bodyPr/>
        <a:lstStyle/>
        <a:p>
          <a:endParaRPr lang="ru-RU" sz="1800">
            <a:latin typeface="Times New Roman" pitchFamily="18" charset="0"/>
            <a:cs typeface="Times New Roman" pitchFamily="18" charset="0"/>
          </a:endParaRPr>
        </a:p>
      </dgm:t>
    </dgm:pt>
    <dgm:pt modelId="{5AC8B8E4-89F4-4388-88E2-EA9F983B259B}" type="sibTrans" cxnId="{B02CDD35-91B0-43EC-9018-ADDBBB52BBF7}">
      <dgm:prSet/>
      <dgm:spPr/>
      <dgm:t>
        <a:bodyPr/>
        <a:lstStyle/>
        <a:p>
          <a:endParaRPr lang="ru-RU" sz="1800">
            <a:latin typeface="Times New Roman" pitchFamily="18" charset="0"/>
            <a:cs typeface="Times New Roman" pitchFamily="18" charset="0"/>
          </a:endParaRPr>
        </a:p>
      </dgm:t>
    </dgm:pt>
    <dgm:pt modelId="{3DAA60D1-616E-4C21-859F-117553EA1C12}">
      <dgm:prSet phldrT="[Текст]" custT="1"/>
      <dgm:spPr/>
      <dgm:t>
        <a:bodyPr/>
        <a:lstStyle/>
        <a:p>
          <a:r>
            <a:rPr lang="ru-RU" sz="2000" b="1" i="1" dirty="0" smtClean="0"/>
            <a:t>Четвертичная профилактика</a:t>
          </a:r>
          <a:endParaRPr lang="ru-RU" sz="2000" b="1" dirty="0">
            <a:latin typeface="Times New Roman" pitchFamily="18" charset="0"/>
            <a:cs typeface="Times New Roman" pitchFamily="18" charset="0"/>
          </a:endParaRPr>
        </a:p>
      </dgm:t>
    </dgm:pt>
    <dgm:pt modelId="{80751DBE-9616-4B08-849B-14267993F16C}" type="parTrans" cxnId="{0B8626B5-98E3-4DE4-BD6B-2D0C4B019EA5}">
      <dgm:prSet/>
      <dgm:spPr/>
      <dgm:t>
        <a:bodyPr/>
        <a:lstStyle/>
        <a:p>
          <a:endParaRPr lang="ru-RU"/>
        </a:p>
      </dgm:t>
    </dgm:pt>
    <dgm:pt modelId="{FEC829E7-DB42-47E7-BBA9-C22DE2F3F0FB}" type="sibTrans" cxnId="{0B8626B5-98E3-4DE4-BD6B-2D0C4B019EA5}">
      <dgm:prSet/>
      <dgm:spPr/>
      <dgm:t>
        <a:bodyPr/>
        <a:lstStyle/>
        <a:p>
          <a:endParaRPr lang="ru-RU"/>
        </a:p>
      </dgm:t>
    </dgm:pt>
    <dgm:pt modelId="{A45BFC38-5585-49C5-9A30-B290A36174C7}" type="pres">
      <dgm:prSet presAssocID="{E8E813AC-0176-4D31-BEAE-8ED110A893CA}" presName="linearFlow" presStyleCnt="0">
        <dgm:presLayoutVars>
          <dgm:dir/>
          <dgm:resizeHandles val="exact"/>
        </dgm:presLayoutVars>
      </dgm:prSet>
      <dgm:spPr/>
    </dgm:pt>
    <dgm:pt modelId="{8305E2C8-44EE-4808-994B-290D0C3ADE76}" type="pres">
      <dgm:prSet presAssocID="{9C6BA891-4276-412B-906F-47B7DE6741C8}" presName="composite" presStyleCnt="0"/>
      <dgm:spPr/>
    </dgm:pt>
    <dgm:pt modelId="{9C1F3423-E06A-4EEC-88AD-F230A86E4BB2}" type="pres">
      <dgm:prSet presAssocID="{9C6BA891-4276-412B-906F-47B7DE6741C8}" presName="imgShp" presStyleLbl="fgImgPlace1" presStyleIdx="0" presStyleCnt="4" custScaleX="2000000" custScaleY="2000000" custLinFactX="100000" custLinFactNeighborX="102221"/>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solidFill>
            <a:srgbClr val="0070C0"/>
          </a:solidFill>
        </a:ln>
      </dgm:spPr>
    </dgm:pt>
    <dgm:pt modelId="{BF8FB9C4-7ED4-416A-AB26-56CF5CE1481D}" type="pres">
      <dgm:prSet presAssocID="{9C6BA891-4276-412B-906F-47B7DE6741C8}" presName="txShp" presStyleLbl="node1" presStyleIdx="0" presStyleCnt="4" custScaleX="136242" custScaleY="2000000" custLinFactNeighborX="2456">
        <dgm:presLayoutVars>
          <dgm:bulletEnabled val="1"/>
        </dgm:presLayoutVars>
      </dgm:prSet>
      <dgm:spPr/>
      <dgm:t>
        <a:bodyPr/>
        <a:lstStyle/>
        <a:p>
          <a:endParaRPr lang="ru-RU"/>
        </a:p>
      </dgm:t>
    </dgm:pt>
    <dgm:pt modelId="{39928A6F-46CD-4490-842B-0E4ACC026C26}" type="pres">
      <dgm:prSet presAssocID="{B2AD8214-C08A-4C09-B13F-5A2365265957}" presName="spacing" presStyleCnt="0"/>
      <dgm:spPr/>
    </dgm:pt>
    <dgm:pt modelId="{1D0D00A1-F9EC-4C55-AD44-097272177814}" type="pres">
      <dgm:prSet presAssocID="{068418D5-4D4F-4069-9408-4016432362ED}" presName="composite" presStyleCnt="0"/>
      <dgm:spPr/>
    </dgm:pt>
    <dgm:pt modelId="{2BBF4131-EE6A-4F07-B0B6-C197E7A65F9A}" type="pres">
      <dgm:prSet presAssocID="{068418D5-4D4F-4069-9408-4016432362ED}" presName="imgShp" presStyleLbl="fgImgPlace1" presStyleIdx="1" presStyleCnt="4" custScaleX="2000000" custScaleY="2000000" custLinFactX="100000" custLinFactNeighborX="102221"/>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a:solidFill>
            <a:srgbClr val="0070C0"/>
          </a:solidFill>
        </a:ln>
      </dgm:spPr>
    </dgm:pt>
    <dgm:pt modelId="{2FAA07FD-410C-499C-BFD2-6EE5C7583144}" type="pres">
      <dgm:prSet presAssocID="{068418D5-4D4F-4069-9408-4016432362ED}" presName="txShp" presStyleLbl="node1" presStyleIdx="1" presStyleCnt="4" custScaleX="136242" custScaleY="2000000" custLinFactNeighborX="2456">
        <dgm:presLayoutVars>
          <dgm:bulletEnabled val="1"/>
        </dgm:presLayoutVars>
      </dgm:prSet>
      <dgm:spPr/>
      <dgm:t>
        <a:bodyPr/>
        <a:lstStyle/>
        <a:p>
          <a:endParaRPr lang="ru-RU"/>
        </a:p>
      </dgm:t>
    </dgm:pt>
    <dgm:pt modelId="{AE14189B-1B00-49BC-A27C-15D08417DD07}" type="pres">
      <dgm:prSet presAssocID="{335A81EB-3C73-4F07-A3FA-D5AE326E5AB1}" presName="spacing" presStyleCnt="0"/>
      <dgm:spPr/>
    </dgm:pt>
    <dgm:pt modelId="{EE0197BE-CA78-4877-8FEB-5B82EF3817A7}" type="pres">
      <dgm:prSet presAssocID="{C69E589B-0D40-4D8A-B487-0FC193C4DD8A}" presName="composite" presStyleCnt="0"/>
      <dgm:spPr/>
    </dgm:pt>
    <dgm:pt modelId="{9FDDD2BA-D897-43F0-BA25-B454FCB430A4}" type="pres">
      <dgm:prSet presAssocID="{C69E589B-0D40-4D8A-B487-0FC193C4DD8A}" presName="imgShp" presStyleLbl="fgImgPlace1" presStyleIdx="2" presStyleCnt="4" custScaleX="2000000" custScaleY="2000000" custLinFactX="100000" custLinFactNeighborX="102221"/>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a:solidFill>
            <a:srgbClr val="0070C0"/>
          </a:solidFill>
        </a:ln>
      </dgm:spPr>
    </dgm:pt>
    <dgm:pt modelId="{103BEAA4-D176-4D98-AD71-A440518E1F86}" type="pres">
      <dgm:prSet presAssocID="{C69E589B-0D40-4D8A-B487-0FC193C4DD8A}" presName="txShp" presStyleLbl="node1" presStyleIdx="2" presStyleCnt="4" custScaleX="136242" custScaleY="2000000" custLinFactNeighborX="2456">
        <dgm:presLayoutVars>
          <dgm:bulletEnabled val="1"/>
        </dgm:presLayoutVars>
      </dgm:prSet>
      <dgm:spPr/>
      <dgm:t>
        <a:bodyPr/>
        <a:lstStyle/>
        <a:p>
          <a:endParaRPr lang="ru-RU"/>
        </a:p>
      </dgm:t>
    </dgm:pt>
    <dgm:pt modelId="{44BD2B6D-1D51-4DC7-9584-4C36D2D92483}" type="pres">
      <dgm:prSet presAssocID="{5AC8B8E4-89F4-4388-88E2-EA9F983B259B}" presName="spacing" presStyleCnt="0"/>
      <dgm:spPr/>
    </dgm:pt>
    <dgm:pt modelId="{5832959A-1B3B-4CAD-994F-9F1E105F0F2D}" type="pres">
      <dgm:prSet presAssocID="{3DAA60D1-616E-4C21-859F-117553EA1C12}" presName="composite" presStyleCnt="0"/>
      <dgm:spPr/>
    </dgm:pt>
    <dgm:pt modelId="{F95E7A37-9DD8-45E9-BBCF-B6F083653B87}" type="pres">
      <dgm:prSet presAssocID="{3DAA60D1-616E-4C21-859F-117553EA1C12}" presName="imgShp" presStyleLbl="fgImgPlace1" presStyleIdx="3" presStyleCnt="4" custScaleX="2000000" custScaleY="2000000" custLinFactX="100000" custLinFactY="-56137" custLinFactNeighborX="102221" custLinFactNeighborY="-100000"/>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a:solidFill>
            <a:srgbClr val="0070C0"/>
          </a:solidFill>
        </a:ln>
      </dgm:spPr>
    </dgm:pt>
    <dgm:pt modelId="{80DF758F-1853-4ABA-8821-9B9F684B5B7D}" type="pres">
      <dgm:prSet presAssocID="{3DAA60D1-616E-4C21-859F-117553EA1C12}" presName="txShp" presStyleLbl="node1" presStyleIdx="3" presStyleCnt="4" custScaleX="136242" custScaleY="2000000" custLinFactY="-56137" custLinFactNeighborX="2456" custLinFactNeighborY="-100000">
        <dgm:presLayoutVars>
          <dgm:bulletEnabled val="1"/>
        </dgm:presLayoutVars>
      </dgm:prSet>
      <dgm:spPr/>
      <dgm:t>
        <a:bodyPr/>
        <a:lstStyle/>
        <a:p>
          <a:endParaRPr lang="ru-RU"/>
        </a:p>
      </dgm:t>
    </dgm:pt>
  </dgm:ptLst>
  <dgm:cxnLst>
    <dgm:cxn modelId="{3BA8B6FD-4AEE-4635-A3D4-2A3AD95EC259}" type="presOf" srcId="{3DAA60D1-616E-4C21-859F-117553EA1C12}" destId="{80DF758F-1853-4ABA-8821-9B9F684B5B7D}" srcOrd="0" destOrd="0" presId="urn:microsoft.com/office/officeart/2005/8/layout/vList3#1"/>
    <dgm:cxn modelId="{CC116B94-CEF3-4D68-8386-74415B21502C}" srcId="{E8E813AC-0176-4D31-BEAE-8ED110A893CA}" destId="{9C6BA891-4276-412B-906F-47B7DE6741C8}" srcOrd="0" destOrd="0" parTransId="{BF110067-A52F-4D4F-ABF8-6C3ED8C2CC71}" sibTransId="{B2AD8214-C08A-4C09-B13F-5A2365265957}"/>
    <dgm:cxn modelId="{B02CDD35-91B0-43EC-9018-ADDBBB52BBF7}" srcId="{E8E813AC-0176-4D31-BEAE-8ED110A893CA}" destId="{C69E589B-0D40-4D8A-B487-0FC193C4DD8A}" srcOrd="2" destOrd="0" parTransId="{6D0E6923-B332-4B4E-A2A2-B555F32C91F6}" sibTransId="{5AC8B8E4-89F4-4388-88E2-EA9F983B259B}"/>
    <dgm:cxn modelId="{75AC7FD8-2C87-4B8E-8491-9F48DD3DFB55}" type="presOf" srcId="{068418D5-4D4F-4069-9408-4016432362ED}" destId="{2FAA07FD-410C-499C-BFD2-6EE5C7583144}" srcOrd="0" destOrd="0" presId="urn:microsoft.com/office/officeart/2005/8/layout/vList3#1"/>
    <dgm:cxn modelId="{BE50D02A-9872-402A-A11F-E6A3201A77F5}" type="presOf" srcId="{E8E813AC-0176-4D31-BEAE-8ED110A893CA}" destId="{A45BFC38-5585-49C5-9A30-B290A36174C7}" srcOrd="0" destOrd="0" presId="urn:microsoft.com/office/officeart/2005/8/layout/vList3#1"/>
    <dgm:cxn modelId="{E3B3993B-5F9A-460D-AE9F-F6FAB15ADDAA}" type="presOf" srcId="{9C6BA891-4276-412B-906F-47B7DE6741C8}" destId="{BF8FB9C4-7ED4-416A-AB26-56CF5CE1481D}" srcOrd="0" destOrd="0" presId="urn:microsoft.com/office/officeart/2005/8/layout/vList3#1"/>
    <dgm:cxn modelId="{C7426336-121D-4F68-ABE9-8251AAB2726A}" type="presOf" srcId="{C69E589B-0D40-4D8A-B487-0FC193C4DD8A}" destId="{103BEAA4-D176-4D98-AD71-A440518E1F86}" srcOrd="0" destOrd="0" presId="urn:microsoft.com/office/officeart/2005/8/layout/vList3#1"/>
    <dgm:cxn modelId="{691209AF-0697-4E27-A2A3-B852D9AC9322}" srcId="{E8E813AC-0176-4D31-BEAE-8ED110A893CA}" destId="{068418D5-4D4F-4069-9408-4016432362ED}" srcOrd="1" destOrd="0" parTransId="{EFD3E25A-588B-4B56-B3C6-A6894533ED0B}" sibTransId="{335A81EB-3C73-4F07-A3FA-D5AE326E5AB1}"/>
    <dgm:cxn modelId="{0B8626B5-98E3-4DE4-BD6B-2D0C4B019EA5}" srcId="{E8E813AC-0176-4D31-BEAE-8ED110A893CA}" destId="{3DAA60D1-616E-4C21-859F-117553EA1C12}" srcOrd="3" destOrd="0" parTransId="{80751DBE-9616-4B08-849B-14267993F16C}" sibTransId="{FEC829E7-DB42-47E7-BBA9-C22DE2F3F0FB}"/>
    <dgm:cxn modelId="{1278DC84-5855-4E32-B55B-BEE6E1666B87}" type="presParOf" srcId="{A45BFC38-5585-49C5-9A30-B290A36174C7}" destId="{8305E2C8-44EE-4808-994B-290D0C3ADE76}" srcOrd="0" destOrd="0" presId="urn:microsoft.com/office/officeart/2005/8/layout/vList3#1"/>
    <dgm:cxn modelId="{09F07093-9840-487E-A964-1A0F1F53DD80}" type="presParOf" srcId="{8305E2C8-44EE-4808-994B-290D0C3ADE76}" destId="{9C1F3423-E06A-4EEC-88AD-F230A86E4BB2}" srcOrd="0" destOrd="0" presId="urn:microsoft.com/office/officeart/2005/8/layout/vList3#1"/>
    <dgm:cxn modelId="{D0C338BE-2F4F-4AA2-984D-9D3862CC4FAA}" type="presParOf" srcId="{8305E2C8-44EE-4808-994B-290D0C3ADE76}" destId="{BF8FB9C4-7ED4-416A-AB26-56CF5CE1481D}" srcOrd="1" destOrd="0" presId="urn:microsoft.com/office/officeart/2005/8/layout/vList3#1"/>
    <dgm:cxn modelId="{00DF34F3-AC3A-4EBD-B863-D375B4724EEF}" type="presParOf" srcId="{A45BFC38-5585-49C5-9A30-B290A36174C7}" destId="{39928A6F-46CD-4490-842B-0E4ACC026C26}" srcOrd="1" destOrd="0" presId="urn:microsoft.com/office/officeart/2005/8/layout/vList3#1"/>
    <dgm:cxn modelId="{8774D26D-034E-458D-A6DA-1EC57DEC314B}" type="presParOf" srcId="{A45BFC38-5585-49C5-9A30-B290A36174C7}" destId="{1D0D00A1-F9EC-4C55-AD44-097272177814}" srcOrd="2" destOrd="0" presId="urn:microsoft.com/office/officeart/2005/8/layout/vList3#1"/>
    <dgm:cxn modelId="{B5F548CE-B7C1-4DAB-98FC-E0CF0ED06CE3}" type="presParOf" srcId="{1D0D00A1-F9EC-4C55-AD44-097272177814}" destId="{2BBF4131-EE6A-4F07-B0B6-C197E7A65F9A}" srcOrd="0" destOrd="0" presId="urn:microsoft.com/office/officeart/2005/8/layout/vList3#1"/>
    <dgm:cxn modelId="{682BAC10-B115-434F-992C-A8A30937AB64}" type="presParOf" srcId="{1D0D00A1-F9EC-4C55-AD44-097272177814}" destId="{2FAA07FD-410C-499C-BFD2-6EE5C7583144}" srcOrd="1" destOrd="0" presId="urn:microsoft.com/office/officeart/2005/8/layout/vList3#1"/>
    <dgm:cxn modelId="{97B9DF7B-4149-47E7-9325-8388518B9178}" type="presParOf" srcId="{A45BFC38-5585-49C5-9A30-B290A36174C7}" destId="{AE14189B-1B00-49BC-A27C-15D08417DD07}" srcOrd="3" destOrd="0" presId="urn:microsoft.com/office/officeart/2005/8/layout/vList3#1"/>
    <dgm:cxn modelId="{F1705C6B-DD7E-4B1C-BB24-57BAE6B66160}" type="presParOf" srcId="{A45BFC38-5585-49C5-9A30-B290A36174C7}" destId="{EE0197BE-CA78-4877-8FEB-5B82EF3817A7}" srcOrd="4" destOrd="0" presId="urn:microsoft.com/office/officeart/2005/8/layout/vList3#1"/>
    <dgm:cxn modelId="{FA23FEEC-4D5A-489D-9539-81B1EF1953C8}" type="presParOf" srcId="{EE0197BE-CA78-4877-8FEB-5B82EF3817A7}" destId="{9FDDD2BA-D897-43F0-BA25-B454FCB430A4}" srcOrd="0" destOrd="0" presId="urn:microsoft.com/office/officeart/2005/8/layout/vList3#1"/>
    <dgm:cxn modelId="{C10EB55F-D771-4AEA-BE59-BC61E90BAE3C}" type="presParOf" srcId="{EE0197BE-CA78-4877-8FEB-5B82EF3817A7}" destId="{103BEAA4-D176-4D98-AD71-A440518E1F86}" srcOrd="1" destOrd="0" presId="urn:microsoft.com/office/officeart/2005/8/layout/vList3#1"/>
    <dgm:cxn modelId="{A92E989F-E525-4A8D-98A1-6803DA46A515}" type="presParOf" srcId="{A45BFC38-5585-49C5-9A30-B290A36174C7}" destId="{44BD2B6D-1D51-4DC7-9584-4C36D2D92483}" srcOrd="5" destOrd="0" presId="urn:microsoft.com/office/officeart/2005/8/layout/vList3#1"/>
    <dgm:cxn modelId="{E6F1C41C-10F1-4EE0-B869-968814DD54FB}" type="presParOf" srcId="{A45BFC38-5585-49C5-9A30-B290A36174C7}" destId="{5832959A-1B3B-4CAD-994F-9F1E105F0F2D}" srcOrd="6" destOrd="0" presId="urn:microsoft.com/office/officeart/2005/8/layout/vList3#1"/>
    <dgm:cxn modelId="{4FAFD640-8BFD-4AAE-A89B-45E7987A6AF6}" type="presParOf" srcId="{5832959A-1B3B-4CAD-994F-9F1E105F0F2D}" destId="{F95E7A37-9DD8-45E9-BBCF-B6F083653B87}" srcOrd="0" destOrd="0" presId="urn:microsoft.com/office/officeart/2005/8/layout/vList3#1"/>
    <dgm:cxn modelId="{BA22AADC-DCAE-4936-B796-BA100CE96B20}" type="presParOf" srcId="{5832959A-1B3B-4CAD-994F-9F1E105F0F2D}" destId="{80DF758F-1853-4ABA-8821-9B9F684B5B7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C2B063-0109-4CB9-934B-14983FE7BE5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CC228805-4B1E-4F58-A6CB-244BA7AC1A41}">
      <dgm:prSet phldrT="[Текст]" custT="1"/>
      <dgm:spPr/>
      <dgm:t>
        <a:bodyPr/>
        <a:lstStyle/>
        <a:p>
          <a:r>
            <a:rPr lang="ru-RU" sz="1800" b="1" i="1" dirty="0" smtClean="0">
              <a:solidFill>
                <a:srgbClr val="7030A0"/>
              </a:solidFill>
            </a:rPr>
            <a:t>Популяционная профилактика</a:t>
          </a:r>
          <a:endParaRPr lang="ru-RU" sz="1800" b="1" dirty="0">
            <a:solidFill>
              <a:srgbClr val="7030A0"/>
            </a:solidFill>
          </a:endParaRPr>
        </a:p>
      </dgm:t>
    </dgm:pt>
    <dgm:pt modelId="{B145DBE4-F999-4EB0-985C-D18A1A523C22}" type="parTrans" cxnId="{1445A41E-D112-4CD8-8AEE-E4A5AA630B83}">
      <dgm:prSet/>
      <dgm:spPr/>
      <dgm:t>
        <a:bodyPr/>
        <a:lstStyle/>
        <a:p>
          <a:endParaRPr lang="ru-RU" sz="1800" b="1">
            <a:solidFill>
              <a:srgbClr val="7030A0"/>
            </a:solidFill>
          </a:endParaRPr>
        </a:p>
      </dgm:t>
    </dgm:pt>
    <dgm:pt modelId="{B0B79A90-95D0-46AD-818F-D5ABA98BE15D}" type="sibTrans" cxnId="{1445A41E-D112-4CD8-8AEE-E4A5AA630B83}">
      <dgm:prSet/>
      <dgm:spPr/>
      <dgm:t>
        <a:bodyPr/>
        <a:lstStyle/>
        <a:p>
          <a:endParaRPr lang="ru-RU" sz="1800" b="1">
            <a:solidFill>
              <a:srgbClr val="7030A0"/>
            </a:solidFill>
          </a:endParaRPr>
        </a:p>
      </dgm:t>
    </dgm:pt>
    <dgm:pt modelId="{91AC56E2-CA83-4310-851C-D111902CE02B}">
      <dgm:prSet phldrT="[Текст]" custT="1"/>
      <dgm:spPr/>
      <dgm:t>
        <a:bodyPr/>
        <a:lstStyle/>
        <a:p>
          <a:r>
            <a:rPr lang="ru-RU" sz="1800" b="1" i="1" dirty="0" smtClean="0">
              <a:solidFill>
                <a:srgbClr val="7030A0"/>
              </a:solidFill>
            </a:rPr>
            <a:t>Групповая профилактика</a:t>
          </a:r>
          <a:endParaRPr lang="ru-RU" sz="1800" b="1" dirty="0">
            <a:solidFill>
              <a:srgbClr val="7030A0"/>
            </a:solidFill>
          </a:endParaRPr>
        </a:p>
      </dgm:t>
    </dgm:pt>
    <dgm:pt modelId="{DF3231E4-5F86-4408-8F66-842D98528299}" type="parTrans" cxnId="{A8B3671D-F7CB-497F-BF98-88296BC95E1D}">
      <dgm:prSet/>
      <dgm:spPr/>
      <dgm:t>
        <a:bodyPr/>
        <a:lstStyle/>
        <a:p>
          <a:endParaRPr lang="ru-RU" sz="1800" b="1">
            <a:solidFill>
              <a:srgbClr val="7030A0"/>
            </a:solidFill>
          </a:endParaRPr>
        </a:p>
      </dgm:t>
    </dgm:pt>
    <dgm:pt modelId="{1FEC449A-C1C5-450C-9C31-18456926C786}" type="sibTrans" cxnId="{A8B3671D-F7CB-497F-BF98-88296BC95E1D}">
      <dgm:prSet/>
      <dgm:spPr/>
      <dgm:t>
        <a:bodyPr/>
        <a:lstStyle/>
        <a:p>
          <a:endParaRPr lang="ru-RU" sz="1800" b="1">
            <a:solidFill>
              <a:srgbClr val="7030A0"/>
            </a:solidFill>
          </a:endParaRPr>
        </a:p>
      </dgm:t>
    </dgm:pt>
    <dgm:pt modelId="{3EBCA0B2-CF0A-463B-A228-576021AA01D5}">
      <dgm:prSet phldrT="[Текст]" custT="1"/>
      <dgm:spPr/>
      <dgm:t>
        <a:bodyPr/>
        <a:lstStyle/>
        <a:p>
          <a:r>
            <a:rPr lang="ru-RU" sz="1800" b="1" i="1" dirty="0" smtClean="0">
              <a:solidFill>
                <a:srgbClr val="7030A0"/>
              </a:solidFill>
            </a:rPr>
            <a:t>Индивидуальная профилактика</a:t>
          </a:r>
          <a:endParaRPr lang="ru-RU" sz="1800" b="1" dirty="0">
            <a:solidFill>
              <a:srgbClr val="7030A0"/>
            </a:solidFill>
          </a:endParaRPr>
        </a:p>
      </dgm:t>
    </dgm:pt>
    <dgm:pt modelId="{1472D2B4-1D07-4AE5-8567-D252BD4EEEAD}" type="parTrans" cxnId="{C02A9520-8C0E-4BD4-8427-A39E5CA08496}">
      <dgm:prSet/>
      <dgm:spPr/>
      <dgm:t>
        <a:bodyPr/>
        <a:lstStyle/>
        <a:p>
          <a:endParaRPr lang="ru-RU" sz="1800" b="1">
            <a:solidFill>
              <a:srgbClr val="7030A0"/>
            </a:solidFill>
          </a:endParaRPr>
        </a:p>
      </dgm:t>
    </dgm:pt>
    <dgm:pt modelId="{8FBC2688-285F-41B2-B39B-EE97DE16F60B}" type="sibTrans" cxnId="{C02A9520-8C0E-4BD4-8427-A39E5CA08496}">
      <dgm:prSet/>
      <dgm:spPr/>
      <dgm:t>
        <a:bodyPr/>
        <a:lstStyle/>
        <a:p>
          <a:endParaRPr lang="ru-RU" sz="1800" b="1">
            <a:solidFill>
              <a:srgbClr val="7030A0"/>
            </a:solidFill>
          </a:endParaRPr>
        </a:p>
      </dgm:t>
    </dgm:pt>
    <dgm:pt modelId="{277030EA-E35A-4017-A9E6-43D254CC15AC}" type="pres">
      <dgm:prSet presAssocID="{63C2B063-0109-4CB9-934B-14983FE7BE57}" presName="Name0" presStyleCnt="0">
        <dgm:presLayoutVars>
          <dgm:dir/>
          <dgm:resizeHandles val="exact"/>
        </dgm:presLayoutVars>
      </dgm:prSet>
      <dgm:spPr/>
      <dgm:t>
        <a:bodyPr/>
        <a:lstStyle/>
        <a:p>
          <a:endParaRPr lang="ru-RU"/>
        </a:p>
      </dgm:t>
    </dgm:pt>
    <dgm:pt modelId="{5DCE91FD-73E1-4B61-9557-D0DC8D74C420}" type="pres">
      <dgm:prSet presAssocID="{CC228805-4B1E-4F58-A6CB-244BA7AC1A41}" presName="composite" presStyleCnt="0"/>
      <dgm:spPr/>
    </dgm:pt>
    <dgm:pt modelId="{E5F50154-FD24-4FA0-B324-D673FB13AA57}" type="pres">
      <dgm:prSet presAssocID="{CC228805-4B1E-4F58-A6CB-244BA7AC1A41}" presName="rect1" presStyleLbl="trAlignAcc1" presStyleIdx="0" presStyleCnt="3">
        <dgm:presLayoutVars>
          <dgm:bulletEnabled val="1"/>
        </dgm:presLayoutVars>
      </dgm:prSet>
      <dgm:spPr/>
      <dgm:t>
        <a:bodyPr/>
        <a:lstStyle/>
        <a:p>
          <a:endParaRPr lang="ru-RU"/>
        </a:p>
      </dgm:t>
    </dgm:pt>
    <dgm:pt modelId="{06BD310E-EE3C-465E-8297-E9F62F9222A8}" type="pres">
      <dgm:prSet presAssocID="{CC228805-4B1E-4F58-A6CB-244BA7AC1A41}" presName="rect2" presStyleLbl="fgImgPlace1" presStyleIdx="0" presStyleCnt="3" custScaleX="231436" custLinFactNeighborX="-74015"/>
      <dgm:spPr>
        <a:prstGeom prst="homePlat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tile tx="0" ty="0" sx="35000" sy="35000" flip="xy" algn="ctr"/>
        </a:blipFill>
        <a:ln>
          <a:solidFill>
            <a:srgbClr val="00B0F0"/>
          </a:solidFill>
        </a:ln>
      </dgm:spPr>
    </dgm:pt>
    <dgm:pt modelId="{114D2628-0049-4653-94B7-8EE7D9A8A2D5}" type="pres">
      <dgm:prSet presAssocID="{B0B79A90-95D0-46AD-818F-D5ABA98BE15D}" presName="sibTrans" presStyleCnt="0"/>
      <dgm:spPr/>
    </dgm:pt>
    <dgm:pt modelId="{3D2D3579-8A97-4E40-A15A-0D48647583B0}" type="pres">
      <dgm:prSet presAssocID="{91AC56E2-CA83-4310-851C-D111902CE02B}" presName="composite" presStyleCnt="0"/>
      <dgm:spPr/>
    </dgm:pt>
    <dgm:pt modelId="{B237E4CD-45C9-477B-A503-401499C95A03}" type="pres">
      <dgm:prSet presAssocID="{91AC56E2-CA83-4310-851C-D111902CE02B}" presName="rect1" presStyleLbl="trAlignAcc1" presStyleIdx="1" presStyleCnt="3">
        <dgm:presLayoutVars>
          <dgm:bulletEnabled val="1"/>
        </dgm:presLayoutVars>
      </dgm:prSet>
      <dgm:spPr/>
      <dgm:t>
        <a:bodyPr/>
        <a:lstStyle/>
        <a:p>
          <a:endParaRPr lang="ru-RU"/>
        </a:p>
      </dgm:t>
    </dgm:pt>
    <dgm:pt modelId="{CC178F25-6F44-4C45-8104-3BB8F222356F}" type="pres">
      <dgm:prSet presAssocID="{91AC56E2-CA83-4310-851C-D111902CE02B}" presName="rect2" presStyleLbl="fgImgPlace1" presStyleIdx="1" presStyleCnt="3" custScaleX="231436" custLinFactNeighborX="-74015"/>
      <dgm:spPr>
        <a:prstGeom prst="homePlat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tile tx="0" ty="0" sx="35000" sy="35000" flip="xy" algn="ctr"/>
        </a:blipFill>
        <a:ln>
          <a:solidFill>
            <a:srgbClr val="00B0F0"/>
          </a:solidFill>
        </a:ln>
      </dgm:spPr>
    </dgm:pt>
    <dgm:pt modelId="{C693FF70-F66F-4EA1-9E87-2317FECC1316}" type="pres">
      <dgm:prSet presAssocID="{1FEC449A-C1C5-450C-9C31-18456926C786}" presName="sibTrans" presStyleCnt="0"/>
      <dgm:spPr/>
    </dgm:pt>
    <dgm:pt modelId="{9C216303-B1D5-4796-AAFA-E43D7C9DFF5B}" type="pres">
      <dgm:prSet presAssocID="{3EBCA0B2-CF0A-463B-A228-576021AA01D5}" presName="composite" presStyleCnt="0"/>
      <dgm:spPr/>
    </dgm:pt>
    <dgm:pt modelId="{F44EEADC-5CA7-4C99-A359-7F64B7007453}" type="pres">
      <dgm:prSet presAssocID="{3EBCA0B2-CF0A-463B-A228-576021AA01D5}" presName="rect1" presStyleLbl="trAlignAcc1" presStyleIdx="2" presStyleCnt="3">
        <dgm:presLayoutVars>
          <dgm:bulletEnabled val="1"/>
        </dgm:presLayoutVars>
      </dgm:prSet>
      <dgm:spPr/>
      <dgm:t>
        <a:bodyPr/>
        <a:lstStyle/>
        <a:p>
          <a:endParaRPr lang="ru-RU"/>
        </a:p>
      </dgm:t>
    </dgm:pt>
    <dgm:pt modelId="{123077DF-A912-4350-BBEE-E0EBCFB74227}" type="pres">
      <dgm:prSet presAssocID="{3EBCA0B2-CF0A-463B-A228-576021AA01D5}" presName="rect2" presStyleLbl="fgImgPlace1" presStyleIdx="2" presStyleCnt="3" custScaleX="231436" custLinFactNeighborX="-74015"/>
      <dgm:spPr>
        <a:prstGeom prst="homePlat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tile tx="0" ty="0" sx="35000" sy="35000" flip="xy" algn="ctr"/>
        </a:blipFill>
        <a:ln>
          <a:solidFill>
            <a:srgbClr val="00B0F0"/>
          </a:solidFill>
        </a:ln>
      </dgm:spPr>
    </dgm:pt>
  </dgm:ptLst>
  <dgm:cxnLst>
    <dgm:cxn modelId="{C02A9520-8C0E-4BD4-8427-A39E5CA08496}" srcId="{63C2B063-0109-4CB9-934B-14983FE7BE57}" destId="{3EBCA0B2-CF0A-463B-A228-576021AA01D5}" srcOrd="2" destOrd="0" parTransId="{1472D2B4-1D07-4AE5-8567-D252BD4EEEAD}" sibTransId="{8FBC2688-285F-41B2-B39B-EE97DE16F60B}"/>
    <dgm:cxn modelId="{3A7D6A61-FAA4-4EC5-8E8F-3559E2ED5361}" type="presOf" srcId="{CC228805-4B1E-4F58-A6CB-244BA7AC1A41}" destId="{E5F50154-FD24-4FA0-B324-D673FB13AA57}" srcOrd="0" destOrd="0" presId="urn:microsoft.com/office/officeart/2008/layout/PictureStrips"/>
    <dgm:cxn modelId="{A8B3671D-F7CB-497F-BF98-88296BC95E1D}" srcId="{63C2B063-0109-4CB9-934B-14983FE7BE57}" destId="{91AC56E2-CA83-4310-851C-D111902CE02B}" srcOrd="1" destOrd="0" parTransId="{DF3231E4-5F86-4408-8F66-842D98528299}" sibTransId="{1FEC449A-C1C5-450C-9C31-18456926C786}"/>
    <dgm:cxn modelId="{A509F71B-4B22-4936-A363-C47478325780}" type="presOf" srcId="{3EBCA0B2-CF0A-463B-A228-576021AA01D5}" destId="{F44EEADC-5CA7-4C99-A359-7F64B7007453}" srcOrd="0" destOrd="0" presId="urn:microsoft.com/office/officeart/2008/layout/PictureStrips"/>
    <dgm:cxn modelId="{E699BF04-C9EE-4BB6-949A-8B3EC499E548}" type="presOf" srcId="{63C2B063-0109-4CB9-934B-14983FE7BE57}" destId="{277030EA-E35A-4017-A9E6-43D254CC15AC}" srcOrd="0" destOrd="0" presId="urn:microsoft.com/office/officeart/2008/layout/PictureStrips"/>
    <dgm:cxn modelId="{A0EC6489-D707-4B44-8F70-CB9C550102BD}" type="presOf" srcId="{91AC56E2-CA83-4310-851C-D111902CE02B}" destId="{B237E4CD-45C9-477B-A503-401499C95A03}" srcOrd="0" destOrd="0" presId="urn:microsoft.com/office/officeart/2008/layout/PictureStrips"/>
    <dgm:cxn modelId="{1445A41E-D112-4CD8-8AEE-E4A5AA630B83}" srcId="{63C2B063-0109-4CB9-934B-14983FE7BE57}" destId="{CC228805-4B1E-4F58-A6CB-244BA7AC1A41}" srcOrd="0" destOrd="0" parTransId="{B145DBE4-F999-4EB0-985C-D18A1A523C22}" sibTransId="{B0B79A90-95D0-46AD-818F-D5ABA98BE15D}"/>
    <dgm:cxn modelId="{BF56F7DC-86BB-4CB5-98AC-B09060132543}" type="presParOf" srcId="{277030EA-E35A-4017-A9E6-43D254CC15AC}" destId="{5DCE91FD-73E1-4B61-9557-D0DC8D74C420}" srcOrd="0" destOrd="0" presId="urn:microsoft.com/office/officeart/2008/layout/PictureStrips"/>
    <dgm:cxn modelId="{28EE1F09-6903-4B48-843B-977054C68991}" type="presParOf" srcId="{5DCE91FD-73E1-4B61-9557-D0DC8D74C420}" destId="{E5F50154-FD24-4FA0-B324-D673FB13AA57}" srcOrd="0" destOrd="0" presId="urn:microsoft.com/office/officeart/2008/layout/PictureStrips"/>
    <dgm:cxn modelId="{DF9B21AD-3257-4104-A859-491DA58B13A8}" type="presParOf" srcId="{5DCE91FD-73E1-4B61-9557-D0DC8D74C420}" destId="{06BD310E-EE3C-465E-8297-E9F62F9222A8}" srcOrd="1" destOrd="0" presId="urn:microsoft.com/office/officeart/2008/layout/PictureStrips"/>
    <dgm:cxn modelId="{76FC425F-486C-4F8A-BF98-179FFBF51DBC}" type="presParOf" srcId="{277030EA-E35A-4017-A9E6-43D254CC15AC}" destId="{114D2628-0049-4653-94B7-8EE7D9A8A2D5}" srcOrd="1" destOrd="0" presId="urn:microsoft.com/office/officeart/2008/layout/PictureStrips"/>
    <dgm:cxn modelId="{4445D035-B65B-4F85-93CA-BBB277B4D6F0}" type="presParOf" srcId="{277030EA-E35A-4017-A9E6-43D254CC15AC}" destId="{3D2D3579-8A97-4E40-A15A-0D48647583B0}" srcOrd="2" destOrd="0" presId="urn:microsoft.com/office/officeart/2008/layout/PictureStrips"/>
    <dgm:cxn modelId="{00E8A003-42A5-41AF-B469-153406E56C51}" type="presParOf" srcId="{3D2D3579-8A97-4E40-A15A-0D48647583B0}" destId="{B237E4CD-45C9-477B-A503-401499C95A03}" srcOrd="0" destOrd="0" presId="urn:microsoft.com/office/officeart/2008/layout/PictureStrips"/>
    <dgm:cxn modelId="{E9D40420-9878-4805-BF92-3B2A6DECA22B}" type="presParOf" srcId="{3D2D3579-8A97-4E40-A15A-0D48647583B0}" destId="{CC178F25-6F44-4C45-8104-3BB8F222356F}" srcOrd="1" destOrd="0" presId="urn:microsoft.com/office/officeart/2008/layout/PictureStrips"/>
    <dgm:cxn modelId="{9DD847BD-96EB-4F9E-A9C6-3B393F089EC2}" type="presParOf" srcId="{277030EA-E35A-4017-A9E6-43D254CC15AC}" destId="{C693FF70-F66F-4EA1-9E87-2317FECC1316}" srcOrd="3" destOrd="0" presId="urn:microsoft.com/office/officeart/2008/layout/PictureStrips"/>
    <dgm:cxn modelId="{4898B7EE-6F1A-4854-BE50-CA26AF57655E}" type="presParOf" srcId="{277030EA-E35A-4017-A9E6-43D254CC15AC}" destId="{9C216303-B1D5-4796-AAFA-E43D7C9DFF5B}" srcOrd="4" destOrd="0" presId="urn:microsoft.com/office/officeart/2008/layout/PictureStrips"/>
    <dgm:cxn modelId="{3B71C1D5-111A-4813-B928-2355DECE23F3}" type="presParOf" srcId="{9C216303-B1D5-4796-AAFA-E43D7C9DFF5B}" destId="{F44EEADC-5CA7-4C99-A359-7F64B7007453}" srcOrd="0" destOrd="0" presId="urn:microsoft.com/office/officeart/2008/layout/PictureStrips"/>
    <dgm:cxn modelId="{DE099D90-5F16-43F0-B2F9-636A51F384B9}" type="presParOf" srcId="{9C216303-B1D5-4796-AAFA-E43D7C9DFF5B}" destId="{123077DF-A912-4350-BBEE-E0EBCFB7422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801129-6B47-444E-BC86-F73EEEBFB4DB}"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ru-RU"/>
        </a:p>
      </dgm:t>
    </dgm:pt>
    <dgm:pt modelId="{FBDDF4FE-E9DC-4889-91D6-59454F8F4DB9}">
      <dgm:prSet phldrT="[Текст]" custT="1"/>
      <dgm:spPr/>
      <dgm:t>
        <a:bodyPr/>
        <a:lstStyle/>
        <a:p>
          <a:r>
            <a:rPr lang="ru-RU" sz="1600" b="1" dirty="0" smtClean="0">
              <a:latin typeface="Bookman Old Style" pitchFamily="18" charset="0"/>
            </a:rPr>
            <a:t>- гиподинамия;</a:t>
          </a:r>
        </a:p>
        <a:p>
          <a:r>
            <a:rPr lang="ru-RU" sz="1600" b="1" dirty="0" smtClean="0">
              <a:latin typeface="Bookman Old Style" pitchFamily="18" charset="0"/>
            </a:rPr>
            <a:t>- неправильный сон;</a:t>
          </a:r>
        </a:p>
        <a:p>
          <a:r>
            <a:rPr lang="ru-RU" sz="1600" b="1" dirty="0" smtClean="0">
              <a:latin typeface="Bookman Old Style" pitchFamily="18" charset="0"/>
            </a:rPr>
            <a:t>- дисбаланс психики</a:t>
          </a:r>
          <a:endParaRPr lang="ru-RU" sz="1600" b="1" dirty="0">
            <a:latin typeface="Bookman Old Style" pitchFamily="18" charset="0"/>
          </a:endParaRPr>
        </a:p>
      </dgm:t>
    </dgm:pt>
    <dgm:pt modelId="{782432AE-5C3D-4D4F-AF1E-539E6874C7F9}" type="parTrans" cxnId="{A34A0B4C-631D-4E74-BE98-DA1BD46E2211}">
      <dgm:prSet/>
      <dgm:spPr/>
      <dgm:t>
        <a:bodyPr/>
        <a:lstStyle/>
        <a:p>
          <a:endParaRPr lang="ru-RU" sz="1600" b="1">
            <a:latin typeface="Bookman Old Style" pitchFamily="18" charset="0"/>
          </a:endParaRPr>
        </a:p>
      </dgm:t>
    </dgm:pt>
    <dgm:pt modelId="{C794A93F-24F6-4359-989B-8AA07DC2492C}" type="sibTrans" cxnId="{A34A0B4C-631D-4E74-BE98-DA1BD46E2211}">
      <dgm:prSet/>
      <dgm:spPr/>
      <dgm:t>
        <a:bodyPr/>
        <a:lstStyle/>
        <a:p>
          <a:endParaRPr lang="ru-RU" sz="1600" b="1">
            <a:latin typeface="Bookman Old Style" pitchFamily="18" charset="0"/>
          </a:endParaRPr>
        </a:p>
      </dgm:t>
    </dgm:pt>
    <dgm:pt modelId="{7AB0E05D-8DA9-495B-8C8D-A6BB02497860}">
      <dgm:prSet phldrT="[Текст]" custT="1"/>
      <dgm:spPr/>
      <dgm:t>
        <a:bodyPr/>
        <a:lstStyle/>
        <a:p>
          <a:r>
            <a:rPr lang="ru-RU" sz="1600" b="1" dirty="0" smtClean="0">
              <a:latin typeface="Bookman Old Style" pitchFamily="18" charset="0"/>
            </a:rPr>
            <a:t>- нарушение углеводного обмена;</a:t>
          </a:r>
        </a:p>
        <a:p>
          <a:r>
            <a:rPr lang="ru-RU" sz="1600" b="1" dirty="0" smtClean="0">
              <a:latin typeface="Bookman Old Style" pitchFamily="18" charset="0"/>
            </a:rPr>
            <a:t>- ожирение;</a:t>
          </a:r>
        </a:p>
        <a:p>
          <a:r>
            <a:rPr lang="ru-RU" sz="1600" b="1" dirty="0" smtClean="0">
              <a:latin typeface="Bookman Old Style" pitchFamily="18" charset="0"/>
            </a:rPr>
            <a:t>- гормональный дисбаланс;</a:t>
          </a:r>
        </a:p>
        <a:p>
          <a:r>
            <a:rPr lang="ru-RU" sz="1600" b="1" dirty="0" smtClean="0">
              <a:latin typeface="Bookman Old Style" pitchFamily="18" charset="0"/>
            </a:rPr>
            <a:t>- вегетативная дисфункция</a:t>
          </a:r>
          <a:endParaRPr lang="ru-RU" sz="1600" b="1" dirty="0">
            <a:latin typeface="Bookman Old Style" pitchFamily="18" charset="0"/>
          </a:endParaRPr>
        </a:p>
      </dgm:t>
    </dgm:pt>
    <dgm:pt modelId="{C56EEDBE-F922-4BFE-917D-7C8A6B0B3B27}" type="parTrans" cxnId="{D310AFEB-9E82-4F81-B76E-BBD7C6AD8C15}">
      <dgm:prSet/>
      <dgm:spPr/>
      <dgm:t>
        <a:bodyPr/>
        <a:lstStyle/>
        <a:p>
          <a:endParaRPr lang="ru-RU" sz="1600" b="1">
            <a:latin typeface="Bookman Old Style" pitchFamily="18" charset="0"/>
          </a:endParaRPr>
        </a:p>
      </dgm:t>
    </dgm:pt>
    <dgm:pt modelId="{6A7DEA2A-0E12-4BCE-A332-7A8BA19E9EA8}" type="sibTrans" cxnId="{D310AFEB-9E82-4F81-B76E-BBD7C6AD8C15}">
      <dgm:prSet/>
      <dgm:spPr/>
      <dgm:t>
        <a:bodyPr/>
        <a:lstStyle/>
        <a:p>
          <a:endParaRPr lang="ru-RU" sz="1600" b="1">
            <a:latin typeface="Bookman Old Style" pitchFamily="18" charset="0"/>
          </a:endParaRPr>
        </a:p>
      </dgm:t>
    </dgm:pt>
    <dgm:pt modelId="{22FEC929-60B3-477E-826E-5A2F7B7AD5DF}">
      <dgm:prSet phldrT="[Текст]" custT="1"/>
      <dgm:spPr/>
      <dgm:t>
        <a:bodyPr/>
        <a:lstStyle/>
        <a:p>
          <a:r>
            <a:rPr lang="ru-RU" sz="1600" b="1" dirty="0" smtClean="0">
              <a:latin typeface="Bookman Old Style" pitchFamily="18" charset="0"/>
            </a:rPr>
            <a:t>- гипертония;</a:t>
          </a:r>
        </a:p>
        <a:p>
          <a:r>
            <a:rPr lang="ru-RU" sz="1600" b="1" dirty="0" smtClean="0">
              <a:latin typeface="Bookman Old Style" pitchFamily="18" charset="0"/>
            </a:rPr>
            <a:t>- инфаркт миокарда, ОНМК;</a:t>
          </a:r>
        </a:p>
        <a:p>
          <a:r>
            <a:rPr lang="ru-RU" sz="1600" b="1" dirty="0" smtClean="0">
              <a:latin typeface="Bookman Old Style" pitchFamily="18" charset="0"/>
            </a:rPr>
            <a:t>- сахарный диабет;</a:t>
          </a:r>
        </a:p>
        <a:p>
          <a:r>
            <a:rPr lang="ru-RU" sz="1600" b="1" dirty="0" smtClean="0">
              <a:latin typeface="Bookman Old Style" pitchFamily="18" charset="0"/>
            </a:rPr>
            <a:t>- ожирение;</a:t>
          </a:r>
        </a:p>
        <a:p>
          <a:r>
            <a:rPr lang="ru-RU" sz="1600" b="1" dirty="0" smtClean="0">
              <a:latin typeface="Bookman Old Style" pitchFamily="18" charset="0"/>
            </a:rPr>
            <a:t>- нарушение репродуктивных функций;</a:t>
          </a:r>
        </a:p>
        <a:p>
          <a:r>
            <a:rPr lang="ru-RU" sz="1600" b="1" dirty="0" smtClean="0">
              <a:latin typeface="Bookman Old Style" pitchFamily="18" charset="0"/>
            </a:rPr>
            <a:t>- бесплодие</a:t>
          </a:r>
          <a:endParaRPr lang="ru-RU" sz="1600" b="1" dirty="0">
            <a:latin typeface="Bookman Old Style" pitchFamily="18" charset="0"/>
          </a:endParaRPr>
        </a:p>
      </dgm:t>
    </dgm:pt>
    <dgm:pt modelId="{077435D5-0ACD-41B7-A636-9058DE6EAA17}" type="parTrans" cxnId="{2FEB7490-D5F8-4D65-9155-D64ED91499FA}">
      <dgm:prSet/>
      <dgm:spPr/>
      <dgm:t>
        <a:bodyPr/>
        <a:lstStyle/>
        <a:p>
          <a:endParaRPr lang="ru-RU" sz="1600" b="1">
            <a:latin typeface="Bookman Old Style" pitchFamily="18" charset="0"/>
          </a:endParaRPr>
        </a:p>
      </dgm:t>
    </dgm:pt>
    <dgm:pt modelId="{71A90ACC-79BC-4775-9728-4FF0F81FFF32}" type="sibTrans" cxnId="{2FEB7490-D5F8-4D65-9155-D64ED91499FA}">
      <dgm:prSet/>
      <dgm:spPr/>
      <dgm:t>
        <a:bodyPr/>
        <a:lstStyle/>
        <a:p>
          <a:endParaRPr lang="ru-RU" sz="1600" b="1">
            <a:latin typeface="Bookman Old Style" pitchFamily="18" charset="0"/>
          </a:endParaRPr>
        </a:p>
      </dgm:t>
    </dgm:pt>
    <dgm:pt modelId="{B484A3F5-315D-49C7-994B-516B9D593F46}">
      <dgm:prSet phldrT="[Текст]" custT="1"/>
      <dgm:spPr/>
      <dgm:t>
        <a:bodyPr/>
        <a:lstStyle/>
        <a:p>
          <a:r>
            <a:rPr lang="ru-RU" sz="2000" b="1" dirty="0" smtClean="0">
              <a:latin typeface="Bookman Old Style" pitchFamily="18" charset="0"/>
            </a:rPr>
            <a:t>Профессиональная непригодность</a:t>
          </a:r>
          <a:endParaRPr lang="ru-RU" sz="2000" b="1" dirty="0">
            <a:latin typeface="Bookman Old Style" pitchFamily="18" charset="0"/>
          </a:endParaRPr>
        </a:p>
      </dgm:t>
    </dgm:pt>
    <dgm:pt modelId="{829A304C-CB0E-4B47-B834-A7E6B9F637A8}" type="parTrans" cxnId="{1A6FAD5B-C0B8-4D23-8C42-FC442CEA8335}">
      <dgm:prSet/>
      <dgm:spPr/>
      <dgm:t>
        <a:bodyPr/>
        <a:lstStyle/>
        <a:p>
          <a:endParaRPr lang="ru-RU"/>
        </a:p>
      </dgm:t>
    </dgm:pt>
    <dgm:pt modelId="{852DFA99-3FCE-45C4-A32A-792194DA0042}" type="sibTrans" cxnId="{1A6FAD5B-C0B8-4D23-8C42-FC442CEA8335}">
      <dgm:prSet/>
      <dgm:spPr/>
      <dgm:t>
        <a:bodyPr/>
        <a:lstStyle/>
        <a:p>
          <a:endParaRPr lang="ru-RU"/>
        </a:p>
      </dgm:t>
    </dgm:pt>
    <dgm:pt modelId="{92231703-279A-4D52-ABA1-09C0DA106FFF}" type="pres">
      <dgm:prSet presAssocID="{1A801129-6B47-444E-BC86-F73EEEBFB4DB}" presName="linear" presStyleCnt="0">
        <dgm:presLayoutVars>
          <dgm:dir/>
          <dgm:resizeHandles val="exact"/>
        </dgm:presLayoutVars>
      </dgm:prSet>
      <dgm:spPr/>
      <dgm:t>
        <a:bodyPr/>
        <a:lstStyle/>
        <a:p>
          <a:endParaRPr lang="ru-RU"/>
        </a:p>
      </dgm:t>
    </dgm:pt>
    <dgm:pt modelId="{0D2E3DE6-3363-4ECE-9311-35E4A6903E87}" type="pres">
      <dgm:prSet presAssocID="{FBDDF4FE-E9DC-4889-91D6-59454F8F4DB9}" presName="comp" presStyleCnt="0"/>
      <dgm:spPr/>
    </dgm:pt>
    <dgm:pt modelId="{A323568D-DF35-4720-B88D-13720C361042}" type="pres">
      <dgm:prSet presAssocID="{FBDDF4FE-E9DC-4889-91D6-59454F8F4DB9}" presName="box" presStyleLbl="node1" presStyleIdx="0" presStyleCnt="4"/>
      <dgm:spPr/>
      <dgm:t>
        <a:bodyPr/>
        <a:lstStyle/>
        <a:p>
          <a:endParaRPr lang="ru-RU"/>
        </a:p>
      </dgm:t>
    </dgm:pt>
    <dgm:pt modelId="{A8381AA1-2BE2-4391-BBB7-FE41063A6A45}" type="pres">
      <dgm:prSet presAssocID="{FBDDF4FE-E9DC-4889-91D6-59454F8F4DB9}" presName="img" presStyleLbl="fgImgPlace1" presStyleIdx="0" presStyleCnt="4"/>
      <dgm:spPr>
        <a:blipFill rotWithShape="1">
          <a:blip xmlns:r="http://schemas.openxmlformats.org/officeDocument/2006/relationships" r:embed="rId1"/>
          <a:stretch>
            <a:fillRect/>
          </a:stretch>
        </a:blipFill>
      </dgm:spPr>
    </dgm:pt>
    <dgm:pt modelId="{9353A7C2-EE46-42D8-B4FA-66BB4C195095}" type="pres">
      <dgm:prSet presAssocID="{FBDDF4FE-E9DC-4889-91D6-59454F8F4DB9}" presName="text" presStyleLbl="node1" presStyleIdx="0" presStyleCnt="4">
        <dgm:presLayoutVars>
          <dgm:bulletEnabled val="1"/>
        </dgm:presLayoutVars>
      </dgm:prSet>
      <dgm:spPr/>
      <dgm:t>
        <a:bodyPr/>
        <a:lstStyle/>
        <a:p>
          <a:endParaRPr lang="ru-RU"/>
        </a:p>
      </dgm:t>
    </dgm:pt>
    <dgm:pt modelId="{4A2BAA24-B82A-42C5-89A3-C669C2CE9C73}" type="pres">
      <dgm:prSet presAssocID="{C794A93F-24F6-4359-989B-8AA07DC2492C}" presName="spacer" presStyleCnt="0"/>
      <dgm:spPr/>
    </dgm:pt>
    <dgm:pt modelId="{DC8607F0-065F-47DF-B7E6-77054A021266}" type="pres">
      <dgm:prSet presAssocID="{7AB0E05D-8DA9-495B-8C8D-A6BB02497860}" presName="comp" presStyleCnt="0"/>
      <dgm:spPr/>
    </dgm:pt>
    <dgm:pt modelId="{A20D48D7-54C5-4380-A429-0C1DDDEDBEBD}" type="pres">
      <dgm:prSet presAssocID="{7AB0E05D-8DA9-495B-8C8D-A6BB02497860}" presName="box" presStyleLbl="node1" presStyleIdx="1" presStyleCnt="4" custScaleY="116755"/>
      <dgm:spPr/>
      <dgm:t>
        <a:bodyPr/>
        <a:lstStyle/>
        <a:p>
          <a:endParaRPr lang="ru-RU"/>
        </a:p>
      </dgm:t>
    </dgm:pt>
    <dgm:pt modelId="{5C17DC88-E245-448B-8B3C-43B534D83E9F}" type="pres">
      <dgm:prSet presAssocID="{7AB0E05D-8DA9-495B-8C8D-A6BB02497860}" presName="img" presStyleLbl="fgImgPlace1" presStyleIdx="1" presStyleCnt="4" custScaleX="60658" custScaleY="133266"/>
      <dgm:spPr>
        <a:blipFill rotWithShape="1">
          <a:blip xmlns:r="http://schemas.openxmlformats.org/officeDocument/2006/relationships" r:embed="rId2"/>
          <a:stretch>
            <a:fillRect/>
          </a:stretch>
        </a:blipFill>
      </dgm:spPr>
    </dgm:pt>
    <dgm:pt modelId="{BF24587E-3F21-4AA1-B1E6-5550F3A9F199}" type="pres">
      <dgm:prSet presAssocID="{7AB0E05D-8DA9-495B-8C8D-A6BB02497860}" presName="text" presStyleLbl="node1" presStyleIdx="1" presStyleCnt="4">
        <dgm:presLayoutVars>
          <dgm:bulletEnabled val="1"/>
        </dgm:presLayoutVars>
      </dgm:prSet>
      <dgm:spPr/>
      <dgm:t>
        <a:bodyPr/>
        <a:lstStyle/>
        <a:p>
          <a:endParaRPr lang="ru-RU"/>
        </a:p>
      </dgm:t>
    </dgm:pt>
    <dgm:pt modelId="{FE5698EF-BDB4-42AB-8B83-A430A0D4FBA1}" type="pres">
      <dgm:prSet presAssocID="{6A7DEA2A-0E12-4BCE-A332-7A8BA19E9EA8}" presName="spacer" presStyleCnt="0"/>
      <dgm:spPr/>
    </dgm:pt>
    <dgm:pt modelId="{C3A0CD77-089F-4DE3-A027-32EE6F5A5B45}" type="pres">
      <dgm:prSet presAssocID="{22FEC929-60B3-477E-826E-5A2F7B7AD5DF}" presName="comp" presStyleCnt="0"/>
      <dgm:spPr/>
    </dgm:pt>
    <dgm:pt modelId="{06E37C22-CEDE-44E9-BCB5-F9576324D65D}" type="pres">
      <dgm:prSet presAssocID="{22FEC929-60B3-477E-826E-5A2F7B7AD5DF}" presName="box" presStyleLbl="node1" presStyleIdx="2" presStyleCnt="4" custScaleY="145524"/>
      <dgm:spPr/>
      <dgm:t>
        <a:bodyPr/>
        <a:lstStyle/>
        <a:p>
          <a:endParaRPr lang="ru-RU"/>
        </a:p>
      </dgm:t>
    </dgm:pt>
    <dgm:pt modelId="{7E85B540-5CAA-43BD-8B7D-9064CAAF7421}" type="pres">
      <dgm:prSet presAssocID="{22FEC929-60B3-477E-826E-5A2F7B7AD5DF}" presName="img" presStyleLbl="fgImgPlace1" presStyleIdx="2" presStyleCnt="4"/>
      <dgm:spPr>
        <a:blipFill rotWithShape="1">
          <a:blip xmlns:r="http://schemas.openxmlformats.org/officeDocument/2006/relationships" r:embed="rId3"/>
          <a:stretch>
            <a:fillRect/>
          </a:stretch>
        </a:blipFill>
      </dgm:spPr>
    </dgm:pt>
    <dgm:pt modelId="{0EBB6390-6144-4323-A123-613B6E79735F}" type="pres">
      <dgm:prSet presAssocID="{22FEC929-60B3-477E-826E-5A2F7B7AD5DF}" presName="text" presStyleLbl="node1" presStyleIdx="2" presStyleCnt="4">
        <dgm:presLayoutVars>
          <dgm:bulletEnabled val="1"/>
        </dgm:presLayoutVars>
      </dgm:prSet>
      <dgm:spPr/>
      <dgm:t>
        <a:bodyPr/>
        <a:lstStyle/>
        <a:p>
          <a:endParaRPr lang="ru-RU"/>
        </a:p>
      </dgm:t>
    </dgm:pt>
    <dgm:pt modelId="{1DBB1100-E671-45A3-B3D7-EB7B6D90C797}" type="pres">
      <dgm:prSet presAssocID="{71A90ACC-79BC-4775-9728-4FF0F81FFF32}" presName="spacer" presStyleCnt="0"/>
      <dgm:spPr/>
    </dgm:pt>
    <dgm:pt modelId="{E467754B-D819-4ED3-ADB0-756BDB260485}" type="pres">
      <dgm:prSet presAssocID="{B484A3F5-315D-49C7-994B-516B9D593F46}" presName="comp" presStyleCnt="0"/>
      <dgm:spPr/>
    </dgm:pt>
    <dgm:pt modelId="{34CB84BB-4106-4BFE-B1C9-90F2451FBFB3}" type="pres">
      <dgm:prSet presAssocID="{B484A3F5-315D-49C7-994B-516B9D593F46}" presName="box" presStyleLbl="node1" presStyleIdx="3" presStyleCnt="4" custScaleY="36367" custLinFactNeighborY="5807"/>
      <dgm:spPr/>
      <dgm:t>
        <a:bodyPr/>
        <a:lstStyle/>
        <a:p>
          <a:endParaRPr lang="ru-RU"/>
        </a:p>
      </dgm:t>
    </dgm:pt>
    <dgm:pt modelId="{DF6D09D7-937F-4FDE-A3AB-D7C34DEB24C3}" type="pres">
      <dgm:prSet presAssocID="{B484A3F5-315D-49C7-994B-516B9D593F46}" presName="img" presStyleLbl="fgImgPlace1" presStyleIdx="3" presStyleCnt="4" custFlipVert="1" custScaleX="67452" custScaleY="20691"/>
      <dgm:spPr>
        <a:noFill/>
        <a:ln>
          <a:noFill/>
        </a:ln>
      </dgm:spPr>
    </dgm:pt>
    <dgm:pt modelId="{1FBF66D3-5FED-48B0-9CCA-A68BEE929015}" type="pres">
      <dgm:prSet presAssocID="{B484A3F5-315D-49C7-994B-516B9D593F46}" presName="text" presStyleLbl="node1" presStyleIdx="3" presStyleCnt="4">
        <dgm:presLayoutVars>
          <dgm:bulletEnabled val="1"/>
        </dgm:presLayoutVars>
      </dgm:prSet>
      <dgm:spPr/>
      <dgm:t>
        <a:bodyPr/>
        <a:lstStyle/>
        <a:p>
          <a:endParaRPr lang="ru-RU"/>
        </a:p>
      </dgm:t>
    </dgm:pt>
  </dgm:ptLst>
  <dgm:cxnLst>
    <dgm:cxn modelId="{ACDD3803-B692-4A0F-B7EF-9625C678375C}" type="presOf" srcId="{22FEC929-60B3-477E-826E-5A2F7B7AD5DF}" destId="{0EBB6390-6144-4323-A123-613B6E79735F}" srcOrd="1" destOrd="0" presId="urn:microsoft.com/office/officeart/2005/8/layout/vList4#2"/>
    <dgm:cxn modelId="{4164B664-A11B-4B6D-A188-2E3D5E9F82E9}" type="presOf" srcId="{7AB0E05D-8DA9-495B-8C8D-A6BB02497860}" destId="{A20D48D7-54C5-4380-A429-0C1DDDEDBEBD}" srcOrd="0" destOrd="0" presId="urn:microsoft.com/office/officeart/2005/8/layout/vList4#2"/>
    <dgm:cxn modelId="{2FEB7490-D5F8-4D65-9155-D64ED91499FA}" srcId="{1A801129-6B47-444E-BC86-F73EEEBFB4DB}" destId="{22FEC929-60B3-477E-826E-5A2F7B7AD5DF}" srcOrd="2" destOrd="0" parTransId="{077435D5-0ACD-41B7-A636-9058DE6EAA17}" sibTransId="{71A90ACC-79BC-4775-9728-4FF0F81FFF32}"/>
    <dgm:cxn modelId="{8487EB2D-1738-4C8A-B612-EC582DF35533}" type="presOf" srcId="{FBDDF4FE-E9DC-4889-91D6-59454F8F4DB9}" destId="{9353A7C2-EE46-42D8-B4FA-66BB4C195095}" srcOrd="1" destOrd="0" presId="urn:microsoft.com/office/officeart/2005/8/layout/vList4#2"/>
    <dgm:cxn modelId="{CA0A8C63-5497-41C1-8789-CF7A756C3663}" type="presOf" srcId="{1A801129-6B47-444E-BC86-F73EEEBFB4DB}" destId="{92231703-279A-4D52-ABA1-09C0DA106FFF}" srcOrd="0" destOrd="0" presId="urn:microsoft.com/office/officeart/2005/8/layout/vList4#2"/>
    <dgm:cxn modelId="{3F35EAAA-2EF9-4078-8822-1AC0430FBB7C}" type="presOf" srcId="{B484A3F5-315D-49C7-994B-516B9D593F46}" destId="{1FBF66D3-5FED-48B0-9CCA-A68BEE929015}" srcOrd="1" destOrd="0" presId="urn:microsoft.com/office/officeart/2005/8/layout/vList4#2"/>
    <dgm:cxn modelId="{308835B1-E417-445C-AB2C-2AB6ECDEC4D0}" type="presOf" srcId="{B484A3F5-315D-49C7-994B-516B9D593F46}" destId="{34CB84BB-4106-4BFE-B1C9-90F2451FBFB3}" srcOrd="0" destOrd="0" presId="urn:microsoft.com/office/officeart/2005/8/layout/vList4#2"/>
    <dgm:cxn modelId="{9A9D6EEE-5CC2-4DFA-B303-D2724186A2F1}" type="presOf" srcId="{22FEC929-60B3-477E-826E-5A2F7B7AD5DF}" destId="{06E37C22-CEDE-44E9-BCB5-F9576324D65D}" srcOrd="0" destOrd="0" presId="urn:microsoft.com/office/officeart/2005/8/layout/vList4#2"/>
    <dgm:cxn modelId="{D310AFEB-9E82-4F81-B76E-BBD7C6AD8C15}" srcId="{1A801129-6B47-444E-BC86-F73EEEBFB4DB}" destId="{7AB0E05D-8DA9-495B-8C8D-A6BB02497860}" srcOrd="1" destOrd="0" parTransId="{C56EEDBE-F922-4BFE-917D-7C8A6B0B3B27}" sibTransId="{6A7DEA2A-0E12-4BCE-A332-7A8BA19E9EA8}"/>
    <dgm:cxn modelId="{1A6FAD5B-C0B8-4D23-8C42-FC442CEA8335}" srcId="{1A801129-6B47-444E-BC86-F73EEEBFB4DB}" destId="{B484A3F5-315D-49C7-994B-516B9D593F46}" srcOrd="3" destOrd="0" parTransId="{829A304C-CB0E-4B47-B834-A7E6B9F637A8}" sibTransId="{852DFA99-3FCE-45C4-A32A-792194DA0042}"/>
    <dgm:cxn modelId="{CCA297F2-019B-4DD1-BF55-E29B02B62CA6}" type="presOf" srcId="{7AB0E05D-8DA9-495B-8C8D-A6BB02497860}" destId="{BF24587E-3F21-4AA1-B1E6-5550F3A9F199}" srcOrd="1" destOrd="0" presId="urn:microsoft.com/office/officeart/2005/8/layout/vList4#2"/>
    <dgm:cxn modelId="{A40D5A37-23BB-4FD7-94E5-E6524D9792D3}" type="presOf" srcId="{FBDDF4FE-E9DC-4889-91D6-59454F8F4DB9}" destId="{A323568D-DF35-4720-B88D-13720C361042}" srcOrd="0" destOrd="0" presId="urn:microsoft.com/office/officeart/2005/8/layout/vList4#2"/>
    <dgm:cxn modelId="{A34A0B4C-631D-4E74-BE98-DA1BD46E2211}" srcId="{1A801129-6B47-444E-BC86-F73EEEBFB4DB}" destId="{FBDDF4FE-E9DC-4889-91D6-59454F8F4DB9}" srcOrd="0" destOrd="0" parTransId="{782432AE-5C3D-4D4F-AF1E-539E6874C7F9}" sibTransId="{C794A93F-24F6-4359-989B-8AA07DC2492C}"/>
    <dgm:cxn modelId="{5567EB82-0797-4B49-BC3F-46C0ED87A6EF}" type="presParOf" srcId="{92231703-279A-4D52-ABA1-09C0DA106FFF}" destId="{0D2E3DE6-3363-4ECE-9311-35E4A6903E87}" srcOrd="0" destOrd="0" presId="urn:microsoft.com/office/officeart/2005/8/layout/vList4#2"/>
    <dgm:cxn modelId="{BE0CBB80-7901-4581-891A-CE218582729C}" type="presParOf" srcId="{0D2E3DE6-3363-4ECE-9311-35E4A6903E87}" destId="{A323568D-DF35-4720-B88D-13720C361042}" srcOrd="0" destOrd="0" presId="urn:microsoft.com/office/officeart/2005/8/layout/vList4#2"/>
    <dgm:cxn modelId="{2AC5D83C-84B2-415F-86A4-7EC12327DA47}" type="presParOf" srcId="{0D2E3DE6-3363-4ECE-9311-35E4A6903E87}" destId="{A8381AA1-2BE2-4391-BBB7-FE41063A6A45}" srcOrd="1" destOrd="0" presId="urn:microsoft.com/office/officeart/2005/8/layout/vList4#2"/>
    <dgm:cxn modelId="{05C4943F-19AA-4860-806A-C5C6FF60D0A5}" type="presParOf" srcId="{0D2E3DE6-3363-4ECE-9311-35E4A6903E87}" destId="{9353A7C2-EE46-42D8-B4FA-66BB4C195095}" srcOrd="2" destOrd="0" presId="urn:microsoft.com/office/officeart/2005/8/layout/vList4#2"/>
    <dgm:cxn modelId="{DB484369-F388-46E1-880A-A3A63C00E6B2}" type="presParOf" srcId="{92231703-279A-4D52-ABA1-09C0DA106FFF}" destId="{4A2BAA24-B82A-42C5-89A3-C669C2CE9C73}" srcOrd="1" destOrd="0" presId="urn:microsoft.com/office/officeart/2005/8/layout/vList4#2"/>
    <dgm:cxn modelId="{6EC4450C-2706-4FC9-9466-E4BB009AC6C9}" type="presParOf" srcId="{92231703-279A-4D52-ABA1-09C0DA106FFF}" destId="{DC8607F0-065F-47DF-B7E6-77054A021266}" srcOrd="2" destOrd="0" presId="urn:microsoft.com/office/officeart/2005/8/layout/vList4#2"/>
    <dgm:cxn modelId="{85EBE304-8EEE-48F2-ADE4-33AD01A89865}" type="presParOf" srcId="{DC8607F0-065F-47DF-B7E6-77054A021266}" destId="{A20D48D7-54C5-4380-A429-0C1DDDEDBEBD}" srcOrd="0" destOrd="0" presId="urn:microsoft.com/office/officeart/2005/8/layout/vList4#2"/>
    <dgm:cxn modelId="{56364F4A-166A-4721-9D3B-CECE253470A1}" type="presParOf" srcId="{DC8607F0-065F-47DF-B7E6-77054A021266}" destId="{5C17DC88-E245-448B-8B3C-43B534D83E9F}" srcOrd="1" destOrd="0" presId="urn:microsoft.com/office/officeart/2005/8/layout/vList4#2"/>
    <dgm:cxn modelId="{467AC450-7A1A-45A5-A0C6-BB3FA9201308}" type="presParOf" srcId="{DC8607F0-065F-47DF-B7E6-77054A021266}" destId="{BF24587E-3F21-4AA1-B1E6-5550F3A9F199}" srcOrd="2" destOrd="0" presId="urn:microsoft.com/office/officeart/2005/8/layout/vList4#2"/>
    <dgm:cxn modelId="{51F335E2-71CA-4C22-B164-D3365EA279C2}" type="presParOf" srcId="{92231703-279A-4D52-ABA1-09C0DA106FFF}" destId="{FE5698EF-BDB4-42AB-8B83-A430A0D4FBA1}" srcOrd="3" destOrd="0" presId="urn:microsoft.com/office/officeart/2005/8/layout/vList4#2"/>
    <dgm:cxn modelId="{34AEE677-BF2F-4B25-AF62-4BF7C6620A83}" type="presParOf" srcId="{92231703-279A-4D52-ABA1-09C0DA106FFF}" destId="{C3A0CD77-089F-4DE3-A027-32EE6F5A5B45}" srcOrd="4" destOrd="0" presId="urn:microsoft.com/office/officeart/2005/8/layout/vList4#2"/>
    <dgm:cxn modelId="{0FE323B9-A58A-466F-8E51-950363489EFF}" type="presParOf" srcId="{C3A0CD77-089F-4DE3-A027-32EE6F5A5B45}" destId="{06E37C22-CEDE-44E9-BCB5-F9576324D65D}" srcOrd="0" destOrd="0" presId="urn:microsoft.com/office/officeart/2005/8/layout/vList4#2"/>
    <dgm:cxn modelId="{98213708-76B0-4186-A002-F4EFA0C9366F}" type="presParOf" srcId="{C3A0CD77-089F-4DE3-A027-32EE6F5A5B45}" destId="{7E85B540-5CAA-43BD-8B7D-9064CAAF7421}" srcOrd="1" destOrd="0" presId="urn:microsoft.com/office/officeart/2005/8/layout/vList4#2"/>
    <dgm:cxn modelId="{58692F6F-AE38-48E5-AC7C-940148A324CD}" type="presParOf" srcId="{C3A0CD77-089F-4DE3-A027-32EE6F5A5B45}" destId="{0EBB6390-6144-4323-A123-613B6E79735F}" srcOrd="2" destOrd="0" presId="urn:microsoft.com/office/officeart/2005/8/layout/vList4#2"/>
    <dgm:cxn modelId="{89AC9257-68A4-48B6-A54C-39A871AA0AF0}" type="presParOf" srcId="{92231703-279A-4D52-ABA1-09C0DA106FFF}" destId="{1DBB1100-E671-45A3-B3D7-EB7B6D90C797}" srcOrd="5" destOrd="0" presId="urn:microsoft.com/office/officeart/2005/8/layout/vList4#2"/>
    <dgm:cxn modelId="{24E633C3-FC73-45D0-8C32-5B44D243E52D}" type="presParOf" srcId="{92231703-279A-4D52-ABA1-09C0DA106FFF}" destId="{E467754B-D819-4ED3-ADB0-756BDB260485}" srcOrd="6" destOrd="0" presId="urn:microsoft.com/office/officeart/2005/8/layout/vList4#2"/>
    <dgm:cxn modelId="{0A3177E9-EDBF-4BBA-A807-1D2C9D8A06AD}" type="presParOf" srcId="{E467754B-D819-4ED3-ADB0-756BDB260485}" destId="{34CB84BB-4106-4BFE-B1C9-90F2451FBFB3}" srcOrd="0" destOrd="0" presId="urn:microsoft.com/office/officeart/2005/8/layout/vList4#2"/>
    <dgm:cxn modelId="{94D64F43-E386-4A49-A7C7-42A9D0F068AB}" type="presParOf" srcId="{E467754B-D819-4ED3-ADB0-756BDB260485}" destId="{DF6D09D7-937F-4FDE-A3AB-D7C34DEB24C3}" srcOrd="1" destOrd="0" presId="urn:microsoft.com/office/officeart/2005/8/layout/vList4#2"/>
    <dgm:cxn modelId="{14B72155-55B5-44FA-805C-46FA782763D1}" type="presParOf" srcId="{E467754B-D819-4ED3-ADB0-756BDB260485}" destId="{1FBF66D3-5FED-48B0-9CCA-A68BEE929015}"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5F512-83CF-4D73-AB4F-73966EE4918D}">
      <dsp:nvSpPr>
        <dsp:cNvPr id="0" name=""/>
        <dsp:cNvSpPr/>
      </dsp:nvSpPr>
      <dsp:spPr>
        <a:xfrm>
          <a:off x="0" y="0"/>
          <a:ext cx="9073007" cy="76986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образа жизни и социальных условий на 50-55%</a:t>
          </a:r>
          <a:endParaRPr lang="ru-RU" sz="1800" b="1" kern="1200" dirty="0">
            <a:latin typeface="Times New Roman" pitchFamily="18" charset="0"/>
            <a:cs typeface="Times New Roman" pitchFamily="18" charset="0"/>
          </a:endParaRPr>
        </a:p>
      </dsp:txBody>
      <dsp:txXfrm>
        <a:off x="1891588" y="0"/>
        <a:ext cx="7181419" cy="769866"/>
      </dsp:txXfrm>
    </dsp:sp>
    <dsp:sp modelId="{826E821B-392E-4890-8597-4697D2F0DFC6}">
      <dsp:nvSpPr>
        <dsp:cNvPr id="0" name=""/>
        <dsp:cNvSpPr/>
      </dsp:nvSpPr>
      <dsp:spPr>
        <a:xfrm>
          <a:off x="76986" y="76986"/>
          <a:ext cx="1814601" cy="6158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0" b="-60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D7AE3E-58B3-441E-9C4D-D0A8C016C60E}">
      <dsp:nvSpPr>
        <dsp:cNvPr id="0" name=""/>
        <dsp:cNvSpPr/>
      </dsp:nvSpPr>
      <dsp:spPr>
        <a:xfrm>
          <a:off x="0" y="846853"/>
          <a:ext cx="9073007" cy="76986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генетических факторов на 20-22%</a:t>
          </a:r>
          <a:endParaRPr lang="ru-RU" sz="1800" b="1" kern="1200" dirty="0">
            <a:latin typeface="Times New Roman" pitchFamily="18" charset="0"/>
            <a:cs typeface="Times New Roman" pitchFamily="18" charset="0"/>
          </a:endParaRPr>
        </a:p>
      </dsp:txBody>
      <dsp:txXfrm>
        <a:off x="1891588" y="846853"/>
        <a:ext cx="7181419" cy="769866"/>
      </dsp:txXfrm>
    </dsp:sp>
    <dsp:sp modelId="{F75C1504-BCB6-47EB-ACD3-54E8A4BD9BEF}">
      <dsp:nvSpPr>
        <dsp:cNvPr id="0" name=""/>
        <dsp:cNvSpPr/>
      </dsp:nvSpPr>
      <dsp:spPr>
        <a:xfrm>
          <a:off x="76986" y="923840"/>
          <a:ext cx="1814601" cy="61589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99612E1-80AA-4167-84CB-7C9144E4464A}">
      <dsp:nvSpPr>
        <dsp:cNvPr id="0" name=""/>
        <dsp:cNvSpPr/>
      </dsp:nvSpPr>
      <dsp:spPr>
        <a:xfrm>
          <a:off x="0" y="1693706"/>
          <a:ext cx="9073007" cy="76986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latin typeface="Times New Roman" pitchFamily="18" charset="0"/>
              <a:cs typeface="Times New Roman" pitchFamily="18" charset="0"/>
            </a:rPr>
            <a:t>экологической ситуации на 19-20%</a:t>
          </a:r>
          <a:endParaRPr lang="ru-RU" sz="1800" b="1" kern="1200" dirty="0">
            <a:latin typeface="Times New Roman" pitchFamily="18" charset="0"/>
            <a:cs typeface="Times New Roman" pitchFamily="18" charset="0"/>
          </a:endParaRPr>
        </a:p>
      </dsp:txBody>
      <dsp:txXfrm>
        <a:off x="1891588" y="1693706"/>
        <a:ext cx="7181419" cy="769866"/>
      </dsp:txXfrm>
    </dsp:sp>
    <dsp:sp modelId="{7BBB408A-43AA-4DB3-8DBD-BAD1BF62D7D6}">
      <dsp:nvSpPr>
        <dsp:cNvPr id="0" name=""/>
        <dsp:cNvSpPr/>
      </dsp:nvSpPr>
      <dsp:spPr>
        <a:xfrm>
          <a:off x="76986" y="1770693"/>
          <a:ext cx="1814601" cy="61589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0" b="-50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BC5427D-2015-4BEC-8010-89E0502DC0B1}">
      <dsp:nvSpPr>
        <dsp:cNvPr id="0" name=""/>
        <dsp:cNvSpPr/>
      </dsp:nvSpPr>
      <dsp:spPr>
        <a:xfrm>
          <a:off x="0" y="2540560"/>
          <a:ext cx="9073007" cy="76986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latin typeface="Times New Roman" pitchFamily="18" charset="0"/>
              <a:cs typeface="Times New Roman" pitchFamily="18" charset="0"/>
            </a:rPr>
            <a:t>уровня системы здравоохранения и качества оказания медицинской помощи лишь на 7-10%</a:t>
          </a:r>
          <a:endParaRPr lang="ru-RU" sz="1800" b="1" kern="1200" dirty="0">
            <a:latin typeface="Times New Roman" pitchFamily="18" charset="0"/>
            <a:cs typeface="Times New Roman" pitchFamily="18" charset="0"/>
          </a:endParaRPr>
        </a:p>
      </dsp:txBody>
      <dsp:txXfrm>
        <a:off x="1891588" y="2540560"/>
        <a:ext cx="7181419" cy="769866"/>
      </dsp:txXfrm>
    </dsp:sp>
    <dsp:sp modelId="{312B8A15-B629-43B1-AB1A-575A1FB2D4F8}">
      <dsp:nvSpPr>
        <dsp:cNvPr id="0" name=""/>
        <dsp:cNvSpPr/>
      </dsp:nvSpPr>
      <dsp:spPr>
        <a:xfrm>
          <a:off x="76986" y="2617547"/>
          <a:ext cx="1814601" cy="615893"/>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0" b="-40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FB9C4-7ED4-416A-AB26-56CF5CE1481D}">
      <dsp:nvSpPr>
        <dsp:cNvPr id="0" name=""/>
        <dsp:cNvSpPr/>
      </dsp:nvSpPr>
      <dsp:spPr>
        <a:xfrm rot="10800000">
          <a:off x="570698" y="932"/>
          <a:ext cx="8164798" cy="14593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77" tIns="76200" rIns="142240" bIns="76200" numCol="1" spcCol="1270" anchor="ctr" anchorCtr="0">
          <a:noAutofit/>
        </a:bodyPr>
        <a:lstStyle/>
        <a:p>
          <a:pPr lvl="0" algn="ctr" defTabSz="889000">
            <a:lnSpc>
              <a:spcPct val="90000"/>
            </a:lnSpc>
            <a:spcBef>
              <a:spcPct val="0"/>
            </a:spcBef>
            <a:spcAft>
              <a:spcPct val="35000"/>
            </a:spcAft>
          </a:pPr>
          <a:r>
            <a:rPr lang="ru-RU" sz="2000" b="1" i="1" kern="1200" dirty="0" smtClean="0"/>
            <a:t>Первичная профилактика </a:t>
          </a:r>
          <a:endParaRPr lang="ru-RU" sz="2000" b="1" kern="1200" dirty="0">
            <a:latin typeface="Times New Roman" pitchFamily="18" charset="0"/>
            <a:cs typeface="Times New Roman" pitchFamily="18" charset="0"/>
          </a:endParaRPr>
        </a:p>
      </dsp:txBody>
      <dsp:txXfrm rot="10800000">
        <a:off x="935538" y="932"/>
        <a:ext cx="7799958" cy="1459361"/>
      </dsp:txXfrm>
    </dsp:sp>
    <dsp:sp modelId="{9C1F3423-E06A-4EEC-88AD-F230A86E4BB2}">
      <dsp:nvSpPr>
        <dsp:cNvPr id="0" name=""/>
        <dsp:cNvSpPr/>
      </dsp:nvSpPr>
      <dsp:spPr>
        <a:xfrm>
          <a:off x="927356" y="932"/>
          <a:ext cx="1459361" cy="14593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2FAA07FD-410C-499C-BFD2-6EE5C7583144}">
      <dsp:nvSpPr>
        <dsp:cNvPr id="0" name=""/>
        <dsp:cNvSpPr/>
      </dsp:nvSpPr>
      <dsp:spPr>
        <a:xfrm rot="10800000">
          <a:off x="570698" y="1482075"/>
          <a:ext cx="8164798" cy="14593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77" tIns="76200" rIns="142240" bIns="76200" numCol="1" spcCol="1270" anchor="ctr" anchorCtr="0">
          <a:noAutofit/>
        </a:bodyPr>
        <a:lstStyle/>
        <a:p>
          <a:pPr lvl="0" algn="ctr" defTabSz="889000">
            <a:lnSpc>
              <a:spcPct val="90000"/>
            </a:lnSpc>
            <a:spcBef>
              <a:spcPct val="0"/>
            </a:spcBef>
            <a:spcAft>
              <a:spcPct val="35000"/>
            </a:spcAft>
          </a:pPr>
          <a:r>
            <a:rPr lang="ru-RU" sz="2000" b="1" i="1" kern="1200" dirty="0" smtClean="0"/>
            <a:t>Вторичная профилактика</a:t>
          </a:r>
          <a:endParaRPr lang="ru-RU" sz="2000" b="1" kern="1200" dirty="0">
            <a:latin typeface="Times New Roman" pitchFamily="18" charset="0"/>
            <a:cs typeface="Times New Roman" pitchFamily="18" charset="0"/>
          </a:endParaRPr>
        </a:p>
      </dsp:txBody>
      <dsp:txXfrm rot="10800000">
        <a:off x="935538" y="1482075"/>
        <a:ext cx="7799958" cy="1459361"/>
      </dsp:txXfrm>
    </dsp:sp>
    <dsp:sp modelId="{2BBF4131-EE6A-4F07-B0B6-C197E7A65F9A}">
      <dsp:nvSpPr>
        <dsp:cNvPr id="0" name=""/>
        <dsp:cNvSpPr/>
      </dsp:nvSpPr>
      <dsp:spPr>
        <a:xfrm>
          <a:off x="927356" y="1482075"/>
          <a:ext cx="1459361" cy="14593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103BEAA4-D176-4D98-AD71-A440518E1F86}">
      <dsp:nvSpPr>
        <dsp:cNvPr id="0" name=""/>
        <dsp:cNvSpPr/>
      </dsp:nvSpPr>
      <dsp:spPr>
        <a:xfrm rot="10800000">
          <a:off x="570698" y="2963218"/>
          <a:ext cx="8164798" cy="14593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77" tIns="76200" rIns="142240" bIns="76200" numCol="1" spcCol="1270" anchor="ctr" anchorCtr="0">
          <a:noAutofit/>
        </a:bodyPr>
        <a:lstStyle/>
        <a:p>
          <a:pPr lvl="0" algn="ctr" defTabSz="889000">
            <a:lnSpc>
              <a:spcPct val="90000"/>
            </a:lnSpc>
            <a:spcBef>
              <a:spcPct val="0"/>
            </a:spcBef>
            <a:spcAft>
              <a:spcPct val="35000"/>
            </a:spcAft>
          </a:pPr>
          <a:r>
            <a:rPr lang="ru-RU" sz="2000" b="1" i="1" kern="1200" dirty="0" smtClean="0"/>
            <a:t>Третичная профилактика</a:t>
          </a:r>
          <a:endParaRPr lang="ru-RU" sz="2000" b="1" kern="1200" dirty="0">
            <a:latin typeface="Times New Roman" pitchFamily="18" charset="0"/>
            <a:cs typeface="Times New Roman" pitchFamily="18" charset="0"/>
          </a:endParaRPr>
        </a:p>
      </dsp:txBody>
      <dsp:txXfrm rot="10800000">
        <a:off x="935538" y="2963218"/>
        <a:ext cx="7799958" cy="1459361"/>
      </dsp:txXfrm>
    </dsp:sp>
    <dsp:sp modelId="{9FDDD2BA-D897-43F0-BA25-B454FCB430A4}">
      <dsp:nvSpPr>
        <dsp:cNvPr id="0" name=""/>
        <dsp:cNvSpPr/>
      </dsp:nvSpPr>
      <dsp:spPr>
        <a:xfrm>
          <a:off x="927356" y="2963218"/>
          <a:ext cx="1459361" cy="145936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80DF758F-1853-4ABA-8821-9B9F684B5B7D}">
      <dsp:nvSpPr>
        <dsp:cNvPr id="0" name=""/>
        <dsp:cNvSpPr/>
      </dsp:nvSpPr>
      <dsp:spPr>
        <a:xfrm rot="10800000">
          <a:off x="570698" y="4330431"/>
          <a:ext cx="8164798" cy="14593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77" tIns="76200" rIns="142240" bIns="76200" numCol="1" spcCol="1270" anchor="ctr" anchorCtr="0">
          <a:noAutofit/>
        </a:bodyPr>
        <a:lstStyle/>
        <a:p>
          <a:pPr lvl="0" algn="ctr" defTabSz="889000">
            <a:lnSpc>
              <a:spcPct val="90000"/>
            </a:lnSpc>
            <a:spcBef>
              <a:spcPct val="0"/>
            </a:spcBef>
            <a:spcAft>
              <a:spcPct val="35000"/>
            </a:spcAft>
          </a:pPr>
          <a:r>
            <a:rPr lang="ru-RU" sz="2000" b="1" i="1" kern="1200" dirty="0" smtClean="0"/>
            <a:t>Четвертичная профилактика</a:t>
          </a:r>
          <a:endParaRPr lang="ru-RU" sz="2000" b="1" kern="1200" dirty="0">
            <a:latin typeface="Times New Roman" pitchFamily="18" charset="0"/>
            <a:cs typeface="Times New Roman" pitchFamily="18" charset="0"/>
          </a:endParaRPr>
        </a:p>
      </dsp:txBody>
      <dsp:txXfrm rot="10800000">
        <a:off x="935538" y="4330431"/>
        <a:ext cx="7799958" cy="1459361"/>
      </dsp:txXfrm>
    </dsp:sp>
    <dsp:sp modelId="{F95E7A37-9DD8-45E9-BBCF-B6F083653B87}">
      <dsp:nvSpPr>
        <dsp:cNvPr id="0" name=""/>
        <dsp:cNvSpPr/>
      </dsp:nvSpPr>
      <dsp:spPr>
        <a:xfrm>
          <a:off x="927356" y="4330431"/>
          <a:ext cx="1459361" cy="145936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50154-FD24-4FA0-B324-D673FB13AA57}">
      <dsp:nvSpPr>
        <dsp:cNvPr id="0" name=""/>
        <dsp:cNvSpPr/>
      </dsp:nvSpPr>
      <dsp:spPr>
        <a:xfrm>
          <a:off x="2458755" y="337578"/>
          <a:ext cx="4482633" cy="14008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8824" tIns="68580" rIns="68580" bIns="68580" numCol="1" spcCol="1270" anchor="ctr" anchorCtr="0">
          <a:noAutofit/>
        </a:bodyPr>
        <a:lstStyle/>
        <a:p>
          <a:pPr lvl="0" algn="l" defTabSz="800100">
            <a:lnSpc>
              <a:spcPct val="90000"/>
            </a:lnSpc>
            <a:spcBef>
              <a:spcPct val="0"/>
            </a:spcBef>
            <a:spcAft>
              <a:spcPct val="35000"/>
            </a:spcAft>
          </a:pPr>
          <a:r>
            <a:rPr lang="ru-RU" sz="1800" b="1" i="1" kern="1200" dirty="0" smtClean="0">
              <a:solidFill>
                <a:srgbClr val="7030A0"/>
              </a:solidFill>
            </a:rPr>
            <a:t>Популяционная профилактика</a:t>
          </a:r>
          <a:endParaRPr lang="ru-RU" sz="1800" b="1" kern="1200" dirty="0">
            <a:solidFill>
              <a:srgbClr val="7030A0"/>
            </a:solidFill>
          </a:endParaRPr>
        </a:p>
      </dsp:txBody>
      <dsp:txXfrm>
        <a:off x="2458755" y="337578"/>
        <a:ext cx="4482633" cy="1400822"/>
      </dsp:txXfrm>
    </dsp:sp>
    <dsp:sp modelId="{06BD310E-EE3C-465E-8297-E9F62F9222A8}">
      <dsp:nvSpPr>
        <dsp:cNvPr id="0" name=""/>
        <dsp:cNvSpPr/>
      </dsp:nvSpPr>
      <dsp:spPr>
        <a:xfrm>
          <a:off x="901790" y="135237"/>
          <a:ext cx="2269405" cy="1470863"/>
        </a:xfrm>
        <a:prstGeom prst="homePlat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tile tx="0" ty="0" sx="35000" sy="35000" flip="xy" algn="ctr"/>
        </a:blip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B237E4CD-45C9-477B-A503-401499C95A03}">
      <dsp:nvSpPr>
        <dsp:cNvPr id="0" name=""/>
        <dsp:cNvSpPr/>
      </dsp:nvSpPr>
      <dsp:spPr>
        <a:xfrm>
          <a:off x="2458755" y="2101059"/>
          <a:ext cx="4482633" cy="14008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8824" tIns="68580" rIns="68580" bIns="68580" numCol="1" spcCol="1270" anchor="ctr" anchorCtr="0">
          <a:noAutofit/>
        </a:bodyPr>
        <a:lstStyle/>
        <a:p>
          <a:pPr lvl="0" algn="l" defTabSz="800100">
            <a:lnSpc>
              <a:spcPct val="90000"/>
            </a:lnSpc>
            <a:spcBef>
              <a:spcPct val="0"/>
            </a:spcBef>
            <a:spcAft>
              <a:spcPct val="35000"/>
            </a:spcAft>
          </a:pPr>
          <a:r>
            <a:rPr lang="ru-RU" sz="1800" b="1" i="1" kern="1200" dirty="0" smtClean="0">
              <a:solidFill>
                <a:srgbClr val="7030A0"/>
              </a:solidFill>
            </a:rPr>
            <a:t>Групповая профилактика</a:t>
          </a:r>
          <a:endParaRPr lang="ru-RU" sz="1800" b="1" kern="1200" dirty="0">
            <a:solidFill>
              <a:srgbClr val="7030A0"/>
            </a:solidFill>
          </a:endParaRPr>
        </a:p>
      </dsp:txBody>
      <dsp:txXfrm>
        <a:off x="2458755" y="2101059"/>
        <a:ext cx="4482633" cy="1400822"/>
      </dsp:txXfrm>
    </dsp:sp>
    <dsp:sp modelId="{CC178F25-6F44-4C45-8104-3BB8F222356F}">
      <dsp:nvSpPr>
        <dsp:cNvPr id="0" name=""/>
        <dsp:cNvSpPr/>
      </dsp:nvSpPr>
      <dsp:spPr>
        <a:xfrm>
          <a:off x="901790" y="1898718"/>
          <a:ext cx="2269405" cy="1470863"/>
        </a:xfrm>
        <a:prstGeom prst="homePlat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tile tx="0" ty="0" sx="35000" sy="35000" flip="xy" algn="ctr"/>
        </a:blip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F44EEADC-5CA7-4C99-A359-7F64B7007453}">
      <dsp:nvSpPr>
        <dsp:cNvPr id="0" name=""/>
        <dsp:cNvSpPr/>
      </dsp:nvSpPr>
      <dsp:spPr>
        <a:xfrm>
          <a:off x="2458755" y="3864539"/>
          <a:ext cx="4482633" cy="14008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8824" tIns="68580" rIns="68580" bIns="68580" numCol="1" spcCol="1270" anchor="ctr" anchorCtr="0">
          <a:noAutofit/>
        </a:bodyPr>
        <a:lstStyle/>
        <a:p>
          <a:pPr lvl="0" algn="l" defTabSz="800100">
            <a:lnSpc>
              <a:spcPct val="90000"/>
            </a:lnSpc>
            <a:spcBef>
              <a:spcPct val="0"/>
            </a:spcBef>
            <a:spcAft>
              <a:spcPct val="35000"/>
            </a:spcAft>
          </a:pPr>
          <a:r>
            <a:rPr lang="ru-RU" sz="1800" b="1" i="1" kern="1200" dirty="0" smtClean="0">
              <a:solidFill>
                <a:srgbClr val="7030A0"/>
              </a:solidFill>
            </a:rPr>
            <a:t>Индивидуальная профилактика</a:t>
          </a:r>
          <a:endParaRPr lang="ru-RU" sz="1800" b="1" kern="1200" dirty="0">
            <a:solidFill>
              <a:srgbClr val="7030A0"/>
            </a:solidFill>
          </a:endParaRPr>
        </a:p>
      </dsp:txBody>
      <dsp:txXfrm>
        <a:off x="2458755" y="3864539"/>
        <a:ext cx="4482633" cy="1400822"/>
      </dsp:txXfrm>
    </dsp:sp>
    <dsp:sp modelId="{123077DF-A912-4350-BBEE-E0EBCFB74227}">
      <dsp:nvSpPr>
        <dsp:cNvPr id="0" name=""/>
        <dsp:cNvSpPr/>
      </dsp:nvSpPr>
      <dsp:spPr>
        <a:xfrm>
          <a:off x="901790" y="3662198"/>
          <a:ext cx="2269405" cy="1470863"/>
        </a:xfrm>
        <a:prstGeom prst="homePlat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tile tx="0" ty="0" sx="35000" sy="35000" flip="xy" algn="ctr"/>
        </a:blip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235407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41044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30853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46590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61136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10201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251721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32920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313093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331431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7A54AC-4247-4995-A2DE-A325D4AEB871}" type="datetimeFigureOut">
              <a:rPr lang="ru-RU" smtClean="0"/>
              <a:pPr/>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255778-71EA-4692-800B-ACD3AD84E06C}" type="slidenum">
              <a:rPr lang="ru-RU" smtClean="0"/>
              <a:pPr/>
              <a:t>‹#›</a:t>
            </a:fld>
            <a:endParaRPr lang="ru-RU"/>
          </a:p>
        </p:txBody>
      </p:sp>
    </p:spTree>
    <p:extLst>
      <p:ext uri="{BB962C8B-B14F-4D97-AF65-F5344CB8AC3E}">
        <p14:creationId xmlns:p14="http://schemas.microsoft.com/office/powerpoint/2010/main" val="83074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A54AC-4247-4995-A2DE-A325D4AEB871}" type="datetimeFigureOut">
              <a:rPr lang="ru-RU" smtClean="0"/>
              <a:pPr/>
              <a:t>24.04.2023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55778-71EA-4692-800B-ACD3AD84E06C}" type="slidenum">
              <a:rPr lang="ru-RU" smtClean="0"/>
              <a:pPr/>
              <a:t>‹#›</a:t>
            </a:fld>
            <a:endParaRPr lang="ru-RU"/>
          </a:p>
        </p:txBody>
      </p:sp>
    </p:spTree>
    <p:extLst>
      <p:ext uri="{BB962C8B-B14F-4D97-AF65-F5344CB8AC3E}">
        <p14:creationId xmlns:p14="http://schemas.microsoft.com/office/powerpoint/2010/main" val="1354016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Оргметод отдел\оргметод Сигов Н.Б\Папка Директора 2023\ЗОЖ как программа для Министра Апр 2023\Картинки\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 y="1"/>
            <a:ext cx="9144001" cy="6858000"/>
          </a:xfrm>
          <a:prstGeom prst="rect">
            <a:avLst/>
          </a:prstGeom>
          <a:noFill/>
        </p:spPr>
      </p:pic>
      <p:sp>
        <p:nvSpPr>
          <p:cNvPr id="3" name="Подзаголовок 2"/>
          <p:cNvSpPr>
            <a:spLocks noGrp="1"/>
          </p:cNvSpPr>
          <p:nvPr>
            <p:ph type="subTitle" idx="1"/>
          </p:nvPr>
        </p:nvSpPr>
        <p:spPr>
          <a:xfrm>
            <a:off x="2267744" y="6021288"/>
            <a:ext cx="6876256" cy="864096"/>
          </a:xfrm>
          <a:solidFill>
            <a:schemeClr val="bg1"/>
          </a:solidFill>
        </p:spPr>
        <p:txBody>
          <a:bodyPr>
            <a:normAutofit/>
          </a:bodyPr>
          <a:lstStyle/>
          <a:p>
            <a:pPr algn="r"/>
            <a:r>
              <a:rPr lang="ru-RU" sz="2400" b="1" i="1" dirty="0" smtClean="0">
                <a:solidFill>
                  <a:schemeClr val="tx2"/>
                </a:solidFill>
                <a:latin typeface="Bookman Old Style" pitchFamily="18" charset="0"/>
              </a:rPr>
              <a:t>Министр здравоохранения ЛНР</a:t>
            </a:r>
            <a:br>
              <a:rPr lang="ru-RU" sz="2400" b="1" i="1" dirty="0" smtClean="0">
                <a:solidFill>
                  <a:schemeClr val="tx2"/>
                </a:solidFill>
                <a:latin typeface="Bookman Old Style" pitchFamily="18" charset="0"/>
              </a:rPr>
            </a:br>
            <a:r>
              <a:rPr lang="ru-RU" sz="2400" b="1" i="1" dirty="0" smtClean="0">
                <a:solidFill>
                  <a:schemeClr val="tx2"/>
                </a:solidFill>
                <a:latin typeface="Bookman Old Style" pitchFamily="18" charset="0"/>
              </a:rPr>
              <a:t>Пащенко Наталия Александровна</a:t>
            </a:r>
            <a:endParaRPr lang="ru-RU" sz="2400" b="1" i="1" dirty="0">
              <a:solidFill>
                <a:schemeClr val="tx2"/>
              </a:solidFill>
              <a:latin typeface="Bookman Old Style" pitchFamily="18" charset="0"/>
            </a:endParaRPr>
          </a:p>
        </p:txBody>
      </p:sp>
      <p:sp>
        <p:nvSpPr>
          <p:cNvPr id="5" name="Выноска-облако 4"/>
          <p:cNvSpPr/>
          <p:nvPr/>
        </p:nvSpPr>
        <p:spPr>
          <a:xfrm>
            <a:off x="691484" y="1700808"/>
            <a:ext cx="7776864" cy="3312368"/>
          </a:xfrm>
          <a:prstGeom prst="cloudCallout">
            <a:avLst>
              <a:gd name="adj1" fmla="val 21290"/>
              <a:gd name="adj2" fmla="val 81261"/>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FF0000"/>
                </a:solidFill>
                <a:latin typeface="Bookman Old Style" pitchFamily="18" charset="0"/>
              </a:rPr>
              <a:t>Здоровье – богатство на все времена</a:t>
            </a:r>
            <a:endParaRPr lang="ru-RU" sz="3200" b="1" dirty="0">
              <a:solidFill>
                <a:srgbClr val="FF0000"/>
              </a:solidFill>
              <a:latin typeface="Bookman Old Style" pitchFamily="18" charset="0"/>
            </a:endParaRPr>
          </a:p>
        </p:txBody>
      </p:sp>
    </p:spTree>
    <p:extLst>
      <p:ext uri="{BB962C8B-B14F-4D97-AF65-F5344CB8AC3E}">
        <p14:creationId xmlns:p14="http://schemas.microsoft.com/office/powerpoint/2010/main" val="267409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Формирование здорового образа жизни предусматривает следующие направления:</a:t>
            </a:r>
          </a:p>
        </p:txBody>
      </p:sp>
      <p:sp>
        <p:nvSpPr>
          <p:cNvPr id="2" name="Прямоугольник 1"/>
          <p:cNvSpPr/>
          <p:nvPr/>
        </p:nvSpPr>
        <p:spPr>
          <a:xfrm>
            <a:off x="3491880" y="1196753"/>
            <a:ext cx="5544616" cy="5493812"/>
          </a:xfrm>
          <a:prstGeom prst="rect">
            <a:avLst/>
          </a:prstGeom>
        </p:spPr>
        <p:txBody>
          <a:bodyPr wrap="square">
            <a:spAutoFit/>
          </a:bodyPr>
          <a:lstStyle/>
          <a:p>
            <a:pPr marL="285750" indent="-285750">
              <a:spcBef>
                <a:spcPts val="1800"/>
              </a:spcBef>
              <a:spcAft>
                <a:spcPts val="300"/>
              </a:spcAft>
              <a:buFont typeface="Wingdings" pitchFamily="2" charset="2"/>
              <a:buChar char="ü"/>
            </a:pPr>
            <a:r>
              <a:rPr lang="ru-RU" sz="1600" b="1" dirty="0" smtClean="0">
                <a:solidFill>
                  <a:srgbClr val="002060"/>
                </a:solidFill>
                <a:latin typeface="Times New Roman" pitchFamily="18" charset="0"/>
                <a:cs typeface="Times New Roman" pitchFamily="18" charset="0"/>
              </a:rPr>
              <a:t>рациональное и правильное питание; </a:t>
            </a:r>
            <a:endParaRPr lang="ru-RU" sz="1600" b="1" dirty="0">
              <a:solidFill>
                <a:srgbClr val="002060"/>
              </a:solidFill>
              <a:latin typeface="Times New Roman" pitchFamily="18" charset="0"/>
              <a:cs typeface="Times New Roman" pitchFamily="18" charset="0"/>
            </a:endParaRP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полезный отдых и рациональный труд; </a:t>
            </a: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правильный режим отдыха и труда; </a:t>
            </a: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оптимальный двигательный режим; </a:t>
            </a: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рациональное использование свободного времени; </a:t>
            </a: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личная гигиена, закаливание; </a:t>
            </a: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активное долголетие; </a:t>
            </a: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сексуальная культура и планирование семьи; </a:t>
            </a: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профилактика вредных привычек; </a:t>
            </a: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контроль за здоровьем; </a:t>
            </a:r>
          </a:p>
          <a:p>
            <a:pPr marL="285750" indent="-285750">
              <a:spcBef>
                <a:spcPts val="1800"/>
              </a:spcBef>
              <a:spcAft>
                <a:spcPts val="300"/>
              </a:spcAft>
              <a:buFont typeface="Wingdings" pitchFamily="2" charset="2"/>
              <a:buChar char="ü"/>
            </a:pPr>
            <a:r>
              <a:rPr lang="ru-RU" sz="1600" b="1" dirty="0">
                <a:solidFill>
                  <a:srgbClr val="002060"/>
                </a:solidFill>
                <a:latin typeface="Times New Roman" pitchFamily="18" charset="0"/>
                <a:cs typeface="Times New Roman" pitchFamily="18" charset="0"/>
              </a:rPr>
              <a:t>правила </a:t>
            </a:r>
            <a:r>
              <a:rPr lang="ru-RU" sz="1600" b="1" dirty="0" smtClean="0">
                <a:solidFill>
                  <a:srgbClr val="002060"/>
                </a:solidFill>
                <a:latin typeface="Times New Roman" pitchFamily="18" charset="0"/>
                <a:cs typeface="Times New Roman" pitchFamily="18" charset="0"/>
              </a:rPr>
              <a:t>психогигиены</a:t>
            </a:r>
            <a:endParaRPr lang="ru-RU" sz="1600" b="1" dirty="0">
              <a:solidFill>
                <a:srgbClr val="002060"/>
              </a:solidFill>
              <a:latin typeface="Times New Roman" pitchFamily="18" charset="0"/>
              <a:cs typeface="Times New Roman" pitchFamily="18" charset="0"/>
            </a:endParaRPr>
          </a:p>
        </p:txBody>
      </p:sp>
      <p:pic>
        <p:nvPicPr>
          <p:cNvPr id="10242" name="Picture 2" descr="https://avatars.mds.yandex.net/i?id=e8d5507dcd46ec9508769b70d0cd44cd20a3ee64-9086430-images-thumbs&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878" y="1196753"/>
            <a:ext cx="156937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avatars.mds.yandex.net/i?id=15339202b0491a20127d1a616e5003baa1fe76e5-9147982-images-thumbs&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58" y="2204984"/>
            <a:ext cx="17165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avatars.mds.yandex.net/i?id=f6e2283d0ee0cf3d9302240c8ea2c6d13efe9cbd-9211281-images-thumbs&amp;n=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966" y="3284984"/>
            <a:ext cx="186474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avatars.mds.yandex.net/i?id=974c514e2853d9547e84dc9ab36f957aaf7b9181-9181132-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609" y="4548817"/>
            <a:ext cx="213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avatars.mds.yandex.net/i?id=e31eae368fe496dd2666e1d4f765b6b7bf4aaf59-6209931-images-thumbs&amp;n=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7585" y="5641389"/>
            <a:ext cx="144112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77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dirty="0" smtClean="0">
                <a:solidFill>
                  <a:srgbClr val="FF0000"/>
                </a:solidFill>
                <a:latin typeface="Times New Roman" pitchFamily="18" charset="0"/>
                <a:cs typeface="Times New Roman" pitchFamily="18" charset="0"/>
              </a:rPr>
              <a:t>Всемирная организация здравоохранения ведущими факторами, положившими начало </a:t>
            </a:r>
            <a:r>
              <a:rPr lang="ru-RU" sz="2800" b="1" dirty="0" smtClean="0">
                <a:solidFill>
                  <a:srgbClr val="FF0000"/>
                </a:solidFill>
                <a:latin typeface="Times New Roman" pitchFamily="18" charset="0"/>
                <a:cs typeface="Times New Roman" pitchFamily="18" charset="0"/>
              </a:rPr>
              <a:t>эпидемии ожирения </a:t>
            </a:r>
            <a:r>
              <a:rPr lang="ru-RU" sz="2800" dirty="0" smtClean="0">
                <a:solidFill>
                  <a:srgbClr val="FF0000"/>
                </a:solidFill>
                <a:latin typeface="Times New Roman" pitchFamily="18" charset="0"/>
                <a:cs typeface="Times New Roman" pitchFamily="18" charset="0"/>
              </a:rPr>
              <a:t>считает следующие:</a:t>
            </a:r>
          </a:p>
        </p:txBody>
      </p:sp>
      <p:sp>
        <p:nvSpPr>
          <p:cNvPr id="2" name="Прямоугольник 1"/>
          <p:cNvSpPr/>
          <p:nvPr/>
        </p:nvSpPr>
        <p:spPr>
          <a:xfrm>
            <a:off x="3851920" y="1700808"/>
            <a:ext cx="5112567" cy="1284967"/>
          </a:xfrm>
          <a:prstGeom prst="rect">
            <a:avLst/>
          </a:prstGeom>
        </p:spPr>
        <p:txBody>
          <a:bodyPr wrap="square">
            <a:spAutoFit/>
          </a:bodyPr>
          <a:lstStyle/>
          <a:p>
            <a:pPr marL="285750" indent="-285750">
              <a:spcBef>
                <a:spcPts val="1800"/>
              </a:spcBef>
              <a:spcAft>
                <a:spcPts val="300"/>
              </a:spcAft>
              <a:buFont typeface="Wingdings" pitchFamily="2" charset="2"/>
              <a:buChar char="ü"/>
            </a:pPr>
            <a:r>
              <a:rPr lang="ru-RU" sz="2000" b="1" dirty="0" smtClean="0">
                <a:solidFill>
                  <a:srgbClr val="002060"/>
                </a:solidFill>
                <a:latin typeface="Times New Roman" pitchFamily="18" charset="0"/>
                <a:cs typeface="Times New Roman" pitchFamily="18" charset="0"/>
              </a:rPr>
              <a:t>Глобальное изменение структуры питания</a:t>
            </a:r>
          </a:p>
          <a:p>
            <a:pPr marL="285750" indent="-285750">
              <a:spcBef>
                <a:spcPts val="1800"/>
              </a:spcBef>
              <a:spcAft>
                <a:spcPts val="300"/>
              </a:spcAft>
              <a:buFont typeface="Wingdings" pitchFamily="2" charset="2"/>
              <a:buChar char="ü"/>
            </a:pPr>
            <a:r>
              <a:rPr lang="ru-RU" sz="2000" b="1" dirty="0" smtClean="0">
                <a:solidFill>
                  <a:srgbClr val="002060"/>
                </a:solidFill>
                <a:latin typeface="Times New Roman" pitchFamily="18" charset="0"/>
                <a:cs typeface="Times New Roman" pitchFamily="18" charset="0"/>
              </a:rPr>
              <a:t>Снижение физической активности</a:t>
            </a:r>
            <a:endParaRPr lang="ru-RU" sz="2000" b="1" dirty="0">
              <a:solidFill>
                <a:srgbClr val="002060"/>
              </a:solidFill>
              <a:latin typeface="Times New Roman" pitchFamily="18" charset="0"/>
              <a:cs typeface="Times New Roman" pitchFamily="18" charset="0"/>
            </a:endParaRPr>
          </a:p>
        </p:txBody>
      </p:sp>
      <p:pic>
        <p:nvPicPr>
          <p:cNvPr id="11266" name="Picture 2" descr="https://avatars.mds.yandex.net/i?id=841dbabb63272c6d5df5fc5100cb903c69a4915a-825395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219375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avatars.mds.yandex.net/i?id=662343c5b44fae01680b89ebc71debec29067305-7662942-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801351"/>
            <a:ext cx="366101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avatars.mds.yandex.net/i?id=66147dbcc97f8acc1b748a00f87b5c26-5370410-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76" y="4796668"/>
            <a:ext cx="214312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avatars.mds.yandex.net/i?id=eb5cd0a5f72dc9abaa4f350b728345ebd5274c3f-8182507-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8974" y="3140968"/>
            <a:ext cx="251999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6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https://avatars.mds.yandex.net/i?id=dfd25f69933e2519e7fedf21ac1661b65105bb46-3979623-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998" y="1026345"/>
            <a:ext cx="3053002"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Дополнительными факторами риска развития ожирения у детей являются:</a:t>
            </a:r>
          </a:p>
        </p:txBody>
      </p:sp>
      <p:sp>
        <p:nvSpPr>
          <p:cNvPr id="2" name="Прямоугольник 1"/>
          <p:cNvSpPr/>
          <p:nvPr/>
        </p:nvSpPr>
        <p:spPr>
          <a:xfrm>
            <a:off x="179512" y="1195873"/>
            <a:ext cx="6120680" cy="5401479"/>
          </a:xfrm>
          <a:prstGeom prst="rect">
            <a:avLst/>
          </a:prstGeom>
        </p:spPr>
        <p:txBody>
          <a:bodyPr wrap="square">
            <a:spAutoFit/>
          </a:bodyPr>
          <a:lstStyle/>
          <a:p>
            <a:pPr marL="285750" indent="-285750">
              <a:spcBef>
                <a:spcPts val="1800"/>
              </a:spcBef>
              <a:spcAft>
                <a:spcPts val="300"/>
              </a:spcAft>
              <a:buFont typeface="Wingdings" pitchFamily="2" charset="2"/>
              <a:buChar char="ü"/>
            </a:pPr>
            <a:r>
              <a:rPr lang="ru-RU" sz="2000" b="1" dirty="0" smtClean="0">
                <a:solidFill>
                  <a:srgbClr val="002060"/>
                </a:solidFill>
                <a:latin typeface="Times New Roman" pitchFamily="18" charset="0"/>
                <a:cs typeface="Times New Roman" pitchFamily="18" charset="0"/>
              </a:rPr>
              <a:t>несбалансированное или недостаточное питание матери во время беременности;</a:t>
            </a:r>
          </a:p>
          <a:p>
            <a:pPr marL="285750" indent="-285750">
              <a:spcBef>
                <a:spcPts val="1800"/>
              </a:spcBef>
              <a:spcAft>
                <a:spcPts val="300"/>
              </a:spcAft>
              <a:buFont typeface="Wingdings" pitchFamily="2" charset="2"/>
              <a:buChar char="ü"/>
            </a:pPr>
            <a:r>
              <a:rPr lang="ru-RU" sz="2000" b="1" dirty="0" smtClean="0">
                <a:solidFill>
                  <a:srgbClr val="002060"/>
                </a:solidFill>
                <a:latin typeface="Times New Roman" pitchFamily="18" charset="0"/>
                <a:cs typeface="Times New Roman" pitchFamily="18" charset="0"/>
              </a:rPr>
              <a:t>прекращение грудного вскармливания до шестимесячного возраста;</a:t>
            </a:r>
          </a:p>
          <a:p>
            <a:pPr marL="285750" indent="-285750">
              <a:spcBef>
                <a:spcPts val="1800"/>
              </a:spcBef>
              <a:spcAft>
                <a:spcPts val="300"/>
              </a:spcAft>
              <a:buFont typeface="Wingdings" pitchFamily="2" charset="2"/>
              <a:buChar char="ü"/>
            </a:pPr>
            <a:r>
              <a:rPr lang="ru-RU" sz="2000" b="1" dirty="0" smtClean="0">
                <a:solidFill>
                  <a:srgbClr val="002060"/>
                </a:solidFill>
                <a:latin typeface="Times New Roman" pitchFamily="18" charset="0"/>
                <a:cs typeface="Times New Roman" pitchFamily="18" charset="0"/>
              </a:rPr>
              <a:t>ранний перевод детей на «взрослое» питание;</a:t>
            </a:r>
          </a:p>
          <a:p>
            <a:pPr marL="285750" indent="-285750">
              <a:spcBef>
                <a:spcPts val="1800"/>
              </a:spcBef>
              <a:spcAft>
                <a:spcPts val="300"/>
              </a:spcAft>
              <a:buFont typeface="Wingdings" pitchFamily="2" charset="2"/>
              <a:buChar char="ü"/>
            </a:pPr>
            <a:r>
              <a:rPr lang="ru-RU" sz="2000" b="1" dirty="0" smtClean="0">
                <a:solidFill>
                  <a:srgbClr val="002060"/>
                </a:solidFill>
                <a:latin typeface="Times New Roman" pitchFamily="18" charset="0"/>
                <a:cs typeface="Times New Roman" pitchFamily="18" charset="0"/>
              </a:rPr>
              <a:t>недостаточное количество овощей и фруктов в суточном рационе;</a:t>
            </a:r>
          </a:p>
          <a:p>
            <a:pPr marL="285750" indent="-285750">
              <a:spcBef>
                <a:spcPts val="1800"/>
              </a:spcBef>
              <a:spcAft>
                <a:spcPts val="300"/>
              </a:spcAft>
              <a:buFont typeface="Wingdings" pitchFamily="2" charset="2"/>
              <a:buChar char="ü"/>
            </a:pPr>
            <a:r>
              <a:rPr lang="ru-RU" sz="2000" b="1" dirty="0" smtClean="0">
                <a:solidFill>
                  <a:srgbClr val="002060"/>
                </a:solidFill>
                <a:latin typeface="Times New Roman" pitchFamily="18" charset="0"/>
                <a:cs typeface="Times New Roman" pitchFamily="18" charset="0"/>
              </a:rPr>
              <a:t>повышенное потребление сахаров;</a:t>
            </a:r>
          </a:p>
          <a:p>
            <a:pPr marL="285750" indent="-285750">
              <a:spcBef>
                <a:spcPts val="1800"/>
              </a:spcBef>
              <a:spcAft>
                <a:spcPts val="300"/>
              </a:spcAft>
              <a:buFont typeface="Wingdings" pitchFamily="2" charset="2"/>
              <a:buChar char="ü"/>
            </a:pPr>
            <a:r>
              <a:rPr lang="ru-RU" sz="2000" b="1" dirty="0" smtClean="0">
                <a:solidFill>
                  <a:srgbClr val="002060"/>
                </a:solidFill>
                <a:latin typeface="Times New Roman" pitchFamily="18" charset="0"/>
                <a:cs typeface="Times New Roman" pitchFamily="18" charset="0"/>
              </a:rPr>
              <a:t>питание во время просмотра телевизора, сидения у компьютера;</a:t>
            </a:r>
          </a:p>
          <a:p>
            <a:pPr marL="285750" indent="-285750">
              <a:spcBef>
                <a:spcPts val="1800"/>
              </a:spcBef>
              <a:spcAft>
                <a:spcPts val="300"/>
              </a:spcAft>
              <a:buFont typeface="Wingdings" pitchFamily="2" charset="2"/>
              <a:buChar char="ü"/>
            </a:pPr>
            <a:r>
              <a:rPr lang="ru-RU" sz="2000" b="1" dirty="0" smtClean="0">
                <a:solidFill>
                  <a:srgbClr val="002060"/>
                </a:solidFill>
                <a:latin typeface="Times New Roman" pitchFamily="18" charset="0"/>
                <a:cs typeface="Times New Roman" pitchFamily="18" charset="0"/>
              </a:rPr>
              <a:t>длительный просмотр (более 2 часов в сутки) телепередач, телефильмов, мультфильмов и т.д.</a:t>
            </a:r>
          </a:p>
        </p:txBody>
      </p:sp>
      <p:pic>
        <p:nvPicPr>
          <p:cNvPr id="11274" name="Picture 10" descr="https://avatars.mds.yandex.net/i?id=ac03b5076254c696665a7415f53bbb90584d0800-918148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750" y="4941168"/>
            <a:ext cx="301045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s://avatars.mds.yandex.net/i?id=d7aec4c6c9140f2132f31d45b0c2eea7388e17cc-8272366-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976" y="2996612"/>
            <a:ext cx="269999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5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500" b="1" dirty="0" smtClean="0">
                <a:solidFill>
                  <a:srgbClr val="FF0000"/>
                </a:solidFill>
                <a:latin typeface="Times New Roman" pitchFamily="18" charset="0"/>
                <a:cs typeface="Times New Roman" pitchFamily="18" charset="0"/>
              </a:rPr>
              <a:t>Антропометрические индексы, и в частности, индекс массы тела (ИМТ), являются </a:t>
            </a:r>
            <a:r>
              <a:rPr lang="ru-RU" sz="2500" b="1" dirty="0" err="1" smtClean="0">
                <a:solidFill>
                  <a:srgbClr val="FF0000"/>
                </a:solidFill>
                <a:latin typeface="Times New Roman" pitchFamily="18" charset="0"/>
                <a:cs typeface="Times New Roman" pitchFamily="18" charset="0"/>
              </a:rPr>
              <a:t>эпидемиологически</a:t>
            </a:r>
            <a:r>
              <a:rPr lang="ru-RU" sz="2500" b="1" dirty="0" smtClean="0">
                <a:solidFill>
                  <a:srgbClr val="FF0000"/>
                </a:solidFill>
                <a:latin typeface="Times New Roman" pitchFamily="18" charset="0"/>
                <a:cs typeface="Times New Roman" pitchFamily="18" charset="0"/>
              </a:rPr>
              <a:t> значимыми индикаторами рисков заболеваемости и смертности</a:t>
            </a:r>
          </a:p>
        </p:txBody>
      </p:sp>
      <p:sp>
        <p:nvSpPr>
          <p:cNvPr id="2" name="Прямоугольник 1"/>
          <p:cNvSpPr/>
          <p:nvPr/>
        </p:nvSpPr>
        <p:spPr>
          <a:xfrm>
            <a:off x="2915816" y="1628801"/>
            <a:ext cx="6048672" cy="2585323"/>
          </a:xfrm>
          <a:prstGeom prst="rect">
            <a:avLst/>
          </a:prstGeom>
        </p:spPr>
        <p:txBody>
          <a:bodyPr wrap="square">
            <a:spAutoFit/>
          </a:bodyPr>
          <a:lstStyle/>
          <a:p>
            <a:pPr marL="0" lvl="1"/>
            <a:r>
              <a:rPr lang="ru-RU" b="1" dirty="0" smtClean="0">
                <a:solidFill>
                  <a:srgbClr val="002060"/>
                </a:solidFill>
                <a:latin typeface="Times New Roman" pitchFamily="18" charset="0"/>
                <a:cs typeface="Times New Roman" pitchFamily="18" charset="0"/>
              </a:rPr>
              <a:t>Известно, что повышенным значениям ИМТ соответствуют повышенные риски сердечно-сосудистых и онкологических заболеваний, пониженным  – респираторных заболеваний. Принятая ВОЗ классификация значений ИМТ для взрослых, определяющая интервалы пониженных, нормальных и повышенных значений массы тела, стала повсеместно применяемой из-за доступности исходных данных роста и веса. </a:t>
            </a:r>
          </a:p>
        </p:txBody>
      </p:sp>
      <p:pic>
        <p:nvPicPr>
          <p:cNvPr id="13314" name="Picture 2" descr="https://avatars.mds.yandex.net/i?id=db9b3c72ba770b624ad18ac54043c16cb7330202-831287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86256"/>
            <a:ext cx="3441375" cy="223880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avatars.mds.yandex.net/i?id=bf9d2fa5c511d45f1b96de8487e35d9ce628e4c0-9181272-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52315"/>
            <a:ext cx="251999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avatars.mds.yandex.net/i?id=9be828e67a9055748056e577634d9b2239ef6945-7014788-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253" y="4238050"/>
            <a:ext cx="2488499"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19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484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600" b="1" dirty="0" smtClean="0">
                <a:solidFill>
                  <a:srgbClr val="FF0000"/>
                </a:solidFill>
                <a:latin typeface="Times New Roman" pitchFamily="18" charset="0"/>
                <a:cs typeface="Times New Roman" pitchFamily="18" charset="0"/>
              </a:rPr>
              <a:t>Индекс массы тела (ИМТ) – условный показатель, использующийся при оценке степени ожирения или дефицита массы тела. Измеряется в кг/м</a:t>
            </a:r>
            <a:r>
              <a:rPr lang="ru-RU" sz="2600" b="1" baseline="30000" dirty="0" smtClean="0">
                <a:solidFill>
                  <a:srgbClr val="FF0000"/>
                </a:solidFill>
                <a:latin typeface="Times New Roman" pitchFamily="18" charset="0"/>
                <a:cs typeface="Times New Roman" pitchFamily="18" charset="0"/>
              </a:rPr>
              <a:t>2</a:t>
            </a:r>
            <a:endParaRPr lang="ru-RU" sz="2600" b="1" dirty="0" smtClean="0">
              <a:solidFill>
                <a:srgbClr val="FF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64074500"/>
              </p:ext>
            </p:extLst>
          </p:nvPr>
        </p:nvGraphicFramePr>
        <p:xfrm>
          <a:off x="457200" y="2492899"/>
          <a:ext cx="8291264" cy="4249793"/>
        </p:xfrm>
        <a:graphic>
          <a:graphicData uri="http://schemas.openxmlformats.org/drawingml/2006/table">
            <a:tbl>
              <a:tblPr firstRow="1" firstCol="1" bandRow="1">
                <a:tableStyleId>{69C7853C-536D-4A76-A0AE-DD22124D55A5}</a:tableStyleId>
              </a:tblPr>
              <a:tblGrid>
                <a:gridCol w="4145632"/>
                <a:gridCol w="4145632"/>
              </a:tblGrid>
              <a:tr h="355408">
                <a:tc>
                  <a:txBody>
                    <a:bodyPr/>
                    <a:lstStyle/>
                    <a:p>
                      <a:pPr indent="0" algn="ctr">
                        <a:spcAft>
                          <a:spcPts val="0"/>
                        </a:spcAft>
                      </a:pPr>
                      <a:r>
                        <a:rPr lang="ru-RU" sz="2000" b="1" dirty="0" smtClean="0">
                          <a:solidFill>
                            <a:schemeClr val="tx1"/>
                          </a:solidFill>
                          <a:effectLst/>
                          <a:latin typeface="Times New Roman" pitchFamily="18" charset="0"/>
                          <a:cs typeface="Times New Roman" pitchFamily="18" charset="0"/>
                        </a:rPr>
                        <a:t> Классификация </a:t>
                      </a:r>
                      <a:endParaRPr lang="ru-RU" sz="2000" b="1" dirty="0">
                        <a:solidFill>
                          <a:schemeClr val="tx1"/>
                        </a:solidFill>
                        <a:effectLst/>
                        <a:latin typeface="Times New Roman" pitchFamily="18" charset="0"/>
                        <a:ea typeface="Calibri"/>
                        <a:cs typeface="Times New Roman" pitchFamily="18" charset="0"/>
                      </a:endParaRPr>
                    </a:p>
                  </a:txBody>
                  <a:tcPr marL="19050" marR="19050" marT="19050" marB="19050" anchor="ctr"/>
                </a:tc>
                <a:tc>
                  <a:txBody>
                    <a:bodyPr/>
                    <a:lstStyle/>
                    <a:p>
                      <a:pPr indent="0" algn="ctr">
                        <a:spcAft>
                          <a:spcPts val="0"/>
                        </a:spcAft>
                      </a:pPr>
                      <a:r>
                        <a:rPr lang="ru-RU" sz="2000" b="1" dirty="0" smtClean="0">
                          <a:solidFill>
                            <a:schemeClr val="tx1"/>
                          </a:solidFill>
                          <a:effectLst/>
                          <a:latin typeface="Times New Roman" pitchFamily="18" charset="0"/>
                          <a:cs typeface="Times New Roman" pitchFamily="18" charset="0"/>
                        </a:rPr>
                        <a:t> Значения ИМТ </a:t>
                      </a:r>
                      <a:endParaRPr lang="ru-RU" sz="2000" b="1" dirty="0">
                        <a:solidFill>
                          <a:schemeClr val="tx1"/>
                        </a:solidFill>
                        <a:effectLst/>
                        <a:latin typeface="Times New Roman" pitchFamily="18" charset="0"/>
                        <a:ea typeface="Calibri"/>
                        <a:cs typeface="Times New Roman" pitchFamily="18" charset="0"/>
                      </a:endParaRPr>
                    </a:p>
                  </a:txBody>
                  <a:tcPr marL="19050" marR="19050" marT="19050" marB="19050" anchor="ctr"/>
                </a:tc>
              </a:tr>
              <a:tr h="354035">
                <a:tc>
                  <a:txBody>
                    <a:bodyPr/>
                    <a:lstStyle/>
                    <a:p>
                      <a:pPr marL="0" indent="0" algn="l">
                        <a:spcAft>
                          <a:spcPts val="0"/>
                        </a:spcAft>
                      </a:pPr>
                      <a:r>
                        <a:rPr lang="ru-RU" sz="1400" dirty="0">
                          <a:effectLst/>
                          <a:latin typeface="Times New Roman" pitchFamily="18" charset="0"/>
                          <a:cs typeface="Times New Roman" pitchFamily="18" charset="0"/>
                        </a:rPr>
                        <a:t> </a:t>
                      </a:r>
                      <a:r>
                        <a:rPr lang="ru-RU" sz="1400" b="1" dirty="0">
                          <a:effectLst/>
                          <a:latin typeface="Times New Roman" pitchFamily="18" charset="0"/>
                          <a:cs typeface="Times New Roman" pitchFamily="18" charset="0"/>
                        </a:rPr>
                        <a:t>Недостаточность веса</a:t>
                      </a:r>
                      <a:endParaRPr lang="ru-RU" sz="1400" b="1" dirty="0">
                        <a:effectLst/>
                        <a:latin typeface="Times New Roman" pitchFamily="18" charset="0"/>
                        <a:ea typeface="Calibri"/>
                        <a:cs typeface="Times New Roman" pitchFamily="18" charset="0"/>
                      </a:endParaRPr>
                    </a:p>
                  </a:txBody>
                  <a:tcPr marL="19050" marR="19050" marT="19050" marB="19050" anchor="ctr"/>
                </a:tc>
                <a:tc>
                  <a:txBody>
                    <a:bodyPr/>
                    <a:lstStyle/>
                    <a:p>
                      <a:pPr indent="0" algn="ctr">
                        <a:spcAft>
                          <a:spcPts val="0"/>
                        </a:spcAft>
                      </a:pPr>
                      <a:r>
                        <a:rPr lang="ru-RU" sz="1400" b="1" dirty="0" smtClean="0">
                          <a:effectLst/>
                          <a:latin typeface="Times New Roman" pitchFamily="18" charset="0"/>
                          <a:cs typeface="Times New Roman" pitchFamily="18" charset="0"/>
                        </a:rPr>
                        <a:t> &lt;</a:t>
                      </a:r>
                      <a:r>
                        <a:rPr lang="ru-RU" sz="1400" b="1" dirty="0">
                          <a:effectLst/>
                          <a:latin typeface="Times New Roman" pitchFamily="18" charset="0"/>
                          <a:cs typeface="Times New Roman" pitchFamily="18" charset="0"/>
                        </a:rPr>
                        <a:t>18,50</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 </a:t>
                      </a:r>
                      <a:r>
                        <a:rPr lang="ru-RU" sz="1400" b="1" kern="1200" dirty="0">
                          <a:solidFill>
                            <a:schemeClr val="dk1"/>
                          </a:solidFill>
                          <a:effectLst/>
                          <a:latin typeface="Times New Roman" pitchFamily="18" charset="0"/>
                          <a:ea typeface="+mn-ea"/>
                          <a:cs typeface="Times New Roman" pitchFamily="18" charset="0"/>
                        </a:rPr>
                        <a:t>выраженная худощавость</a:t>
                      </a:r>
                    </a:p>
                  </a:txBody>
                  <a:tcPr marL="19050" marR="19050" marT="19050" marB="19050" anchor="ctr"/>
                </a:tc>
                <a:tc>
                  <a:txBody>
                    <a:bodyPr/>
                    <a:lstStyle/>
                    <a:p>
                      <a:pPr indent="0" algn="ctr">
                        <a:spcAft>
                          <a:spcPts val="0"/>
                        </a:spcAft>
                      </a:pPr>
                      <a:r>
                        <a:rPr lang="ru-RU" sz="1400" b="1" dirty="0" smtClean="0">
                          <a:effectLst/>
                          <a:latin typeface="Times New Roman" pitchFamily="18" charset="0"/>
                          <a:cs typeface="Times New Roman" pitchFamily="18" charset="0"/>
                        </a:rPr>
                        <a:t> &lt;</a:t>
                      </a:r>
                      <a:r>
                        <a:rPr lang="ru-RU" sz="1400" b="1" dirty="0">
                          <a:effectLst/>
                          <a:latin typeface="Times New Roman" pitchFamily="18" charset="0"/>
                          <a:cs typeface="Times New Roman" pitchFamily="18" charset="0"/>
                        </a:rPr>
                        <a:t>16</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 </a:t>
                      </a:r>
                      <a:r>
                        <a:rPr lang="ru-RU" sz="1400" b="1" kern="1200" dirty="0">
                          <a:solidFill>
                            <a:schemeClr val="dk1"/>
                          </a:solidFill>
                          <a:effectLst/>
                          <a:latin typeface="Times New Roman" pitchFamily="18" charset="0"/>
                          <a:ea typeface="+mn-ea"/>
                          <a:cs typeface="Times New Roman" pitchFamily="18" charset="0"/>
                        </a:rPr>
                        <a:t>умеренная худощавость</a:t>
                      </a:r>
                    </a:p>
                  </a:txBody>
                  <a:tcPr marL="19050" marR="19050" marT="19050" marB="19050" anchor="ctr"/>
                </a:tc>
                <a:tc>
                  <a:txBody>
                    <a:bodyPr/>
                    <a:lstStyle/>
                    <a:p>
                      <a:pPr indent="0" algn="ctr">
                        <a:spcAft>
                          <a:spcPts val="0"/>
                        </a:spcAft>
                      </a:pPr>
                      <a:r>
                        <a:rPr lang="ru-RU" sz="1400" b="1" dirty="0">
                          <a:effectLst/>
                          <a:latin typeface="Times New Roman" pitchFamily="18" charset="0"/>
                          <a:cs typeface="Times New Roman" pitchFamily="18" charset="0"/>
                        </a:rPr>
                        <a:t>16,00–16,99</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 </a:t>
                      </a:r>
                      <a:r>
                        <a:rPr lang="ru-RU" sz="1400" b="1" kern="1200" dirty="0">
                          <a:solidFill>
                            <a:schemeClr val="dk1"/>
                          </a:solidFill>
                          <a:effectLst/>
                          <a:latin typeface="Times New Roman" pitchFamily="18" charset="0"/>
                          <a:ea typeface="+mn-ea"/>
                          <a:cs typeface="Times New Roman" pitchFamily="18" charset="0"/>
                        </a:rPr>
                        <a:t>лёгкая худощавость</a:t>
                      </a:r>
                    </a:p>
                  </a:txBody>
                  <a:tcPr marL="19050" marR="19050" marT="19050" marB="19050" anchor="ctr"/>
                </a:tc>
                <a:tc>
                  <a:txBody>
                    <a:bodyPr/>
                    <a:lstStyle/>
                    <a:p>
                      <a:pPr indent="0" algn="ctr">
                        <a:spcAft>
                          <a:spcPts val="0"/>
                        </a:spcAft>
                      </a:pPr>
                      <a:r>
                        <a:rPr lang="ru-RU" sz="1400" b="1" dirty="0">
                          <a:effectLst/>
                          <a:latin typeface="Times New Roman" pitchFamily="18" charset="0"/>
                          <a:cs typeface="Times New Roman" pitchFamily="18" charset="0"/>
                        </a:rPr>
                        <a:t>17,00–18,49</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Нормальный </a:t>
                      </a:r>
                      <a:r>
                        <a:rPr lang="ru-RU" sz="1400" b="1" kern="1200" dirty="0">
                          <a:solidFill>
                            <a:schemeClr val="dk1"/>
                          </a:solidFill>
                          <a:effectLst/>
                          <a:latin typeface="Times New Roman" pitchFamily="18" charset="0"/>
                          <a:ea typeface="+mn-ea"/>
                          <a:cs typeface="Times New Roman" pitchFamily="18" charset="0"/>
                        </a:rPr>
                        <a:t>вес</a:t>
                      </a:r>
                    </a:p>
                  </a:txBody>
                  <a:tcPr marL="19050" marR="19050" marT="19050" marB="19050" anchor="ctr"/>
                </a:tc>
                <a:tc>
                  <a:txBody>
                    <a:bodyPr/>
                    <a:lstStyle/>
                    <a:p>
                      <a:pPr indent="0" algn="ctr">
                        <a:spcAft>
                          <a:spcPts val="0"/>
                        </a:spcAft>
                      </a:pPr>
                      <a:r>
                        <a:rPr lang="ru-RU" sz="1400" b="1" dirty="0">
                          <a:effectLst/>
                          <a:latin typeface="Times New Roman" pitchFamily="18" charset="0"/>
                          <a:cs typeface="Times New Roman" pitchFamily="18" charset="0"/>
                        </a:rPr>
                        <a:t>18,50–24,99</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Повышенный </a:t>
                      </a:r>
                      <a:r>
                        <a:rPr lang="ru-RU" sz="1400" b="1" kern="1200" dirty="0">
                          <a:solidFill>
                            <a:schemeClr val="dk1"/>
                          </a:solidFill>
                          <a:effectLst/>
                          <a:latin typeface="Times New Roman" pitchFamily="18" charset="0"/>
                          <a:ea typeface="+mn-ea"/>
                          <a:cs typeface="Times New Roman" pitchFamily="18" charset="0"/>
                        </a:rPr>
                        <a:t>вес</a:t>
                      </a:r>
                    </a:p>
                  </a:txBody>
                  <a:tcPr marL="19050" marR="19050" marT="19050" marB="19050" anchor="ctr"/>
                </a:tc>
                <a:tc>
                  <a:txBody>
                    <a:bodyPr/>
                    <a:lstStyle/>
                    <a:p>
                      <a:pPr indent="0" algn="ctr">
                        <a:spcAft>
                          <a:spcPts val="0"/>
                        </a:spcAft>
                      </a:pPr>
                      <a:r>
                        <a:rPr lang="ru-RU" sz="1400" b="1" dirty="0" smtClean="0">
                          <a:effectLst/>
                          <a:latin typeface="Times New Roman" pitchFamily="18" charset="0"/>
                          <a:cs typeface="Times New Roman" pitchFamily="18" charset="0"/>
                        </a:rPr>
                        <a:t> ≥</a:t>
                      </a:r>
                      <a:r>
                        <a:rPr lang="ru-RU" sz="1400" b="1" dirty="0">
                          <a:effectLst/>
                          <a:latin typeface="Times New Roman" pitchFamily="18" charset="0"/>
                          <a:cs typeface="Times New Roman" pitchFamily="18" charset="0"/>
                        </a:rPr>
                        <a:t>25,00</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 </a:t>
                      </a:r>
                      <a:r>
                        <a:rPr lang="ru-RU" sz="1400" b="1" kern="1200" dirty="0" err="1" smtClean="0">
                          <a:solidFill>
                            <a:schemeClr val="dk1"/>
                          </a:solidFill>
                          <a:effectLst/>
                          <a:latin typeface="Times New Roman" pitchFamily="18" charset="0"/>
                          <a:ea typeface="+mn-ea"/>
                          <a:cs typeface="Times New Roman" pitchFamily="18" charset="0"/>
                        </a:rPr>
                        <a:t>преожирение</a:t>
                      </a:r>
                      <a:endParaRPr lang="ru-RU" sz="1400" b="1" kern="1200" dirty="0">
                        <a:solidFill>
                          <a:schemeClr val="dk1"/>
                        </a:solidFill>
                        <a:effectLst/>
                        <a:latin typeface="Times New Roman" pitchFamily="18" charset="0"/>
                        <a:ea typeface="+mn-ea"/>
                        <a:cs typeface="Times New Roman" pitchFamily="18" charset="0"/>
                      </a:endParaRPr>
                    </a:p>
                  </a:txBody>
                  <a:tcPr marL="19050" marR="19050" marT="19050" marB="19050" anchor="ctr"/>
                </a:tc>
                <a:tc>
                  <a:txBody>
                    <a:bodyPr/>
                    <a:lstStyle/>
                    <a:p>
                      <a:pPr indent="0" algn="ctr">
                        <a:spcAft>
                          <a:spcPts val="0"/>
                        </a:spcAft>
                      </a:pPr>
                      <a:r>
                        <a:rPr lang="ru-RU" sz="1400" b="1" dirty="0">
                          <a:effectLst/>
                          <a:latin typeface="Times New Roman" pitchFamily="18" charset="0"/>
                          <a:cs typeface="Times New Roman" pitchFamily="18" charset="0"/>
                        </a:rPr>
                        <a:t>25,00–29,99</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 ожирение</a:t>
                      </a:r>
                      <a:endParaRPr lang="ru-RU" sz="1400" b="1" kern="1200" dirty="0">
                        <a:solidFill>
                          <a:schemeClr val="dk1"/>
                        </a:solidFill>
                        <a:effectLst/>
                        <a:latin typeface="Times New Roman" pitchFamily="18" charset="0"/>
                        <a:ea typeface="+mn-ea"/>
                        <a:cs typeface="Times New Roman" pitchFamily="18" charset="0"/>
                      </a:endParaRPr>
                    </a:p>
                  </a:txBody>
                  <a:tcPr marL="19050" marR="19050" marT="19050" marB="19050" anchor="ctr"/>
                </a:tc>
                <a:tc>
                  <a:txBody>
                    <a:bodyPr/>
                    <a:lstStyle/>
                    <a:p>
                      <a:pPr indent="0" algn="ctr">
                        <a:spcAft>
                          <a:spcPts val="0"/>
                        </a:spcAft>
                      </a:pPr>
                      <a:r>
                        <a:rPr lang="ru-RU" sz="1400" b="1" dirty="0" smtClean="0">
                          <a:effectLst/>
                          <a:latin typeface="Times New Roman" pitchFamily="18" charset="0"/>
                          <a:cs typeface="Times New Roman" pitchFamily="18" charset="0"/>
                        </a:rPr>
                        <a:t> ≥</a:t>
                      </a:r>
                      <a:r>
                        <a:rPr lang="ru-RU" sz="1400" b="1" dirty="0">
                          <a:effectLst/>
                          <a:latin typeface="Times New Roman" pitchFamily="18" charset="0"/>
                          <a:cs typeface="Times New Roman" pitchFamily="18" charset="0"/>
                        </a:rPr>
                        <a:t>30,00</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 </a:t>
                      </a:r>
                      <a:r>
                        <a:rPr lang="ru-RU" sz="1400" b="1" kern="1200" dirty="0">
                          <a:solidFill>
                            <a:schemeClr val="dk1"/>
                          </a:solidFill>
                          <a:effectLst/>
                          <a:latin typeface="Times New Roman" pitchFamily="18" charset="0"/>
                          <a:ea typeface="+mn-ea"/>
                          <a:cs typeface="Times New Roman" pitchFamily="18" charset="0"/>
                        </a:rPr>
                        <a:t>ожирение класса I</a:t>
                      </a:r>
                    </a:p>
                  </a:txBody>
                  <a:tcPr marL="19050" marR="19050" marT="19050" marB="19050" anchor="ctr"/>
                </a:tc>
                <a:tc>
                  <a:txBody>
                    <a:bodyPr/>
                    <a:lstStyle/>
                    <a:p>
                      <a:pPr indent="0" algn="ctr">
                        <a:spcAft>
                          <a:spcPts val="0"/>
                        </a:spcAft>
                      </a:pPr>
                      <a:r>
                        <a:rPr lang="ru-RU" sz="1400" b="1" dirty="0">
                          <a:effectLst/>
                          <a:latin typeface="Times New Roman" pitchFamily="18" charset="0"/>
                          <a:cs typeface="Times New Roman" pitchFamily="18" charset="0"/>
                        </a:rPr>
                        <a:t>30,00–34,99</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 </a:t>
                      </a:r>
                      <a:r>
                        <a:rPr lang="ru-RU" sz="1400" b="1" kern="1200" dirty="0">
                          <a:solidFill>
                            <a:schemeClr val="dk1"/>
                          </a:solidFill>
                          <a:effectLst/>
                          <a:latin typeface="Times New Roman" pitchFamily="18" charset="0"/>
                          <a:ea typeface="+mn-ea"/>
                          <a:cs typeface="Times New Roman" pitchFamily="18" charset="0"/>
                        </a:rPr>
                        <a:t>ожирение класса II</a:t>
                      </a:r>
                    </a:p>
                  </a:txBody>
                  <a:tcPr marL="19050" marR="19050" marT="19050" marB="19050" anchor="ctr"/>
                </a:tc>
                <a:tc>
                  <a:txBody>
                    <a:bodyPr/>
                    <a:lstStyle/>
                    <a:p>
                      <a:pPr indent="0" algn="ctr">
                        <a:spcAft>
                          <a:spcPts val="0"/>
                        </a:spcAft>
                      </a:pPr>
                      <a:r>
                        <a:rPr lang="ru-RU" sz="1400" b="1" dirty="0">
                          <a:effectLst/>
                          <a:latin typeface="Times New Roman" pitchFamily="18" charset="0"/>
                          <a:cs typeface="Times New Roman" pitchFamily="18" charset="0"/>
                        </a:rPr>
                        <a:t>35,00–39,99</a:t>
                      </a:r>
                      <a:endParaRPr lang="ru-RU" sz="1400" b="1" dirty="0">
                        <a:effectLst/>
                        <a:latin typeface="Times New Roman" pitchFamily="18" charset="0"/>
                        <a:ea typeface="Calibri"/>
                        <a:cs typeface="Times New Roman" pitchFamily="18" charset="0"/>
                      </a:endParaRPr>
                    </a:p>
                  </a:txBody>
                  <a:tcPr marL="19050" marR="19050" marT="19050" marB="19050" anchor="ctr"/>
                </a:tc>
              </a:tr>
              <a:tr h="354035">
                <a:tc>
                  <a:txBody>
                    <a:bodyPr/>
                    <a:lstStyle/>
                    <a:p>
                      <a:pPr indent="0" algn="l">
                        <a:spcAft>
                          <a:spcPts val="0"/>
                        </a:spcAft>
                      </a:pPr>
                      <a:r>
                        <a:rPr lang="ru-RU" sz="1400" b="1" kern="1200" dirty="0" smtClean="0">
                          <a:solidFill>
                            <a:schemeClr val="dk1"/>
                          </a:solidFill>
                          <a:effectLst/>
                          <a:latin typeface="Times New Roman" pitchFamily="18" charset="0"/>
                          <a:ea typeface="+mn-ea"/>
                          <a:cs typeface="Times New Roman" pitchFamily="18" charset="0"/>
                        </a:rPr>
                        <a:t>- </a:t>
                      </a:r>
                      <a:r>
                        <a:rPr lang="ru-RU" sz="1400" b="1" kern="1200" dirty="0">
                          <a:solidFill>
                            <a:schemeClr val="dk1"/>
                          </a:solidFill>
                          <a:effectLst/>
                          <a:latin typeface="Times New Roman" pitchFamily="18" charset="0"/>
                          <a:ea typeface="+mn-ea"/>
                          <a:cs typeface="Times New Roman" pitchFamily="18" charset="0"/>
                        </a:rPr>
                        <a:t>ожирение класса III</a:t>
                      </a:r>
                    </a:p>
                  </a:txBody>
                  <a:tcPr marL="19050" marR="19050" marT="19050" marB="19050" anchor="ctr"/>
                </a:tc>
                <a:tc>
                  <a:txBody>
                    <a:bodyPr/>
                    <a:lstStyle/>
                    <a:p>
                      <a:pPr indent="0" algn="ctr">
                        <a:spcAft>
                          <a:spcPts val="0"/>
                        </a:spcAft>
                      </a:pPr>
                      <a:r>
                        <a:rPr lang="ru-RU" sz="1400" b="1" dirty="0" smtClean="0">
                          <a:effectLst/>
                          <a:latin typeface="Times New Roman" pitchFamily="18" charset="0"/>
                          <a:cs typeface="Times New Roman" pitchFamily="18" charset="0"/>
                        </a:rPr>
                        <a:t> ≥</a:t>
                      </a:r>
                      <a:r>
                        <a:rPr lang="ru-RU" sz="1400" b="1" dirty="0">
                          <a:effectLst/>
                          <a:latin typeface="Times New Roman" pitchFamily="18" charset="0"/>
                          <a:cs typeface="Times New Roman" pitchFamily="18" charset="0"/>
                        </a:rPr>
                        <a:t>40,00</a:t>
                      </a:r>
                      <a:endParaRPr lang="ru-RU" sz="1400" b="1" dirty="0">
                        <a:effectLst/>
                        <a:latin typeface="Times New Roman" pitchFamily="18" charset="0"/>
                        <a:ea typeface="Calibri"/>
                        <a:cs typeface="Times New Roman" pitchFamily="18" charset="0"/>
                      </a:endParaRPr>
                    </a:p>
                  </a:txBody>
                  <a:tcPr marL="19050" marR="19050" marT="19050" marB="19050" anchor="ctr"/>
                </a:tc>
              </a:tr>
            </a:tbl>
          </a:graphicData>
        </a:graphic>
      </p:graphicFrame>
      <p:sp>
        <p:nvSpPr>
          <p:cNvPr id="8" name="Объект 2"/>
          <p:cNvSpPr txBox="1">
            <a:spLocks/>
          </p:cNvSpPr>
          <p:nvPr/>
        </p:nvSpPr>
        <p:spPr>
          <a:xfrm>
            <a:off x="0" y="1628800"/>
            <a:ext cx="9144000" cy="742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spcBef>
                <a:spcPts val="0"/>
              </a:spcBef>
              <a:buNone/>
            </a:pPr>
            <a:r>
              <a:rPr lang="ru-RU" sz="1800" b="1" dirty="0" smtClean="0">
                <a:solidFill>
                  <a:schemeClr val="accent3">
                    <a:lumMod val="50000"/>
                  </a:schemeClr>
                </a:solidFill>
                <a:latin typeface="Times New Roman" pitchFamily="18" charset="0"/>
                <a:cs typeface="Times New Roman" pitchFamily="18" charset="0"/>
              </a:rPr>
              <a:t>Классификация у взрослых индивидуумов сниженного веса, повышенного веса и ожирения по отношению к индексу массы тела (ВОЗ):</a:t>
            </a:r>
          </a:p>
        </p:txBody>
      </p:sp>
    </p:spTree>
    <p:extLst>
      <p:ext uri="{BB962C8B-B14F-4D97-AF65-F5344CB8AC3E}">
        <p14:creationId xmlns:p14="http://schemas.microsoft.com/office/powerpoint/2010/main" val="269903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484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dirty="0" smtClean="0">
                <a:solidFill>
                  <a:srgbClr val="FF0000"/>
                </a:solidFill>
                <a:latin typeface="Times New Roman" pitchFamily="18" charset="0"/>
                <a:cs typeface="Times New Roman" pitchFamily="18" charset="0"/>
              </a:rPr>
              <a:t>Достоверно подтверждающий наличие/отсутствие ожирения и степень его выраженности – это </a:t>
            </a:r>
            <a:r>
              <a:rPr lang="ru-RU" sz="2800" b="1" dirty="0" err="1" smtClean="0">
                <a:solidFill>
                  <a:srgbClr val="FF0000"/>
                </a:solidFill>
                <a:latin typeface="Times New Roman" pitchFamily="18" charset="0"/>
                <a:cs typeface="Times New Roman" pitchFamily="18" charset="0"/>
              </a:rPr>
              <a:t>биоимпедансометрия</a:t>
            </a:r>
            <a:endParaRPr lang="ru-RU" sz="2800" b="1" dirty="0" smtClean="0">
              <a:solidFill>
                <a:srgbClr val="FF0000"/>
              </a:solidFill>
              <a:latin typeface="Times New Roman" pitchFamily="18" charset="0"/>
              <a:cs typeface="Times New Roman" pitchFamily="18" charset="0"/>
            </a:endParaRPr>
          </a:p>
        </p:txBody>
      </p:sp>
      <p:sp>
        <p:nvSpPr>
          <p:cNvPr id="8" name="Объект 2"/>
          <p:cNvSpPr txBox="1">
            <a:spLocks/>
          </p:cNvSpPr>
          <p:nvPr/>
        </p:nvSpPr>
        <p:spPr>
          <a:xfrm>
            <a:off x="0" y="1628800"/>
            <a:ext cx="9144000" cy="18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400" b="1" dirty="0" err="1" smtClean="0">
                <a:solidFill>
                  <a:srgbClr val="002060"/>
                </a:solidFill>
                <a:latin typeface="Times New Roman" pitchFamily="18" charset="0"/>
                <a:cs typeface="Times New Roman" pitchFamily="18" charset="0"/>
              </a:rPr>
              <a:t>Биоимпедансным</a:t>
            </a:r>
            <a:r>
              <a:rPr lang="ru-RU" sz="2400" b="1" dirty="0" smtClean="0">
                <a:solidFill>
                  <a:srgbClr val="002060"/>
                </a:solidFill>
                <a:latin typeface="Times New Roman" pitchFamily="18" charset="0"/>
                <a:cs typeface="Times New Roman" pitchFamily="18" charset="0"/>
              </a:rPr>
              <a:t> анализом состава тела </a:t>
            </a:r>
            <a:br>
              <a:rPr lang="ru-RU" sz="2400" b="1" dirty="0" smtClean="0">
                <a:solidFill>
                  <a:srgbClr val="002060"/>
                </a:solidFill>
                <a:latin typeface="Times New Roman" pitchFamily="18" charset="0"/>
                <a:cs typeface="Times New Roman" pitchFamily="18" charset="0"/>
              </a:rPr>
            </a:br>
            <a:r>
              <a:rPr lang="ru-RU" sz="1800" b="1" dirty="0" smtClean="0">
                <a:solidFill>
                  <a:srgbClr val="002060"/>
                </a:solidFill>
                <a:latin typeface="Times New Roman" pitchFamily="18" charset="0"/>
                <a:cs typeface="Times New Roman" pitchFamily="18" charset="0"/>
              </a:rPr>
              <a:t>называют медицинскую диагностическую технологию, использующую в качестве исходных данных результаты антропометрических измерений и измерений параметров электрической проводимости участков тела человека.</a:t>
            </a:r>
          </a:p>
          <a:p>
            <a:pPr marL="0" indent="0">
              <a:lnSpc>
                <a:spcPct val="110000"/>
              </a:lnSpc>
              <a:spcBef>
                <a:spcPts val="0"/>
              </a:spcBef>
              <a:buNone/>
            </a:pPr>
            <a:r>
              <a:rPr lang="ru-RU" sz="1800" b="1" dirty="0" smtClean="0">
                <a:solidFill>
                  <a:srgbClr val="002060"/>
                </a:solidFill>
                <a:latin typeface="Times New Roman" pitchFamily="18" charset="0"/>
                <a:cs typeface="Times New Roman" pitchFamily="18" charset="0"/>
              </a:rPr>
              <a:t>Под компонентами (параметрами) состава тела подразумевают:</a:t>
            </a:r>
          </a:p>
        </p:txBody>
      </p:sp>
      <p:sp>
        <p:nvSpPr>
          <p:cNvPr id="2" name="Прямоугольник 1"/>
          <p:cNvSpPr/>
          <p:nvPr/>
        </p:nvSpPr>
        <p:spPr>
          <a:xfrm>
            <a:off x="0" y="3429000"/>
            <a:ext cx="5868144" cy="2308324"/>
          </a:xfrm>
          <a:prstGeom prst="rect">
            <a:avLst/>
          </a:prstGeom>
        </p:spPr>
        <p:txBody>
          <a:bodyPr wrap="square">
            <a:spAutoFit/>
          </a:bodyPr>
          <a:lstStyle/>
          <a:p>
            <a:pPr marL="285750" lvl="0" indent="-285750">
              <a:buFont typeface="Wingdings" pitchFamily="2" charset="2"/>
              <a:buChar char="ü"/>
            </a:pPr>
            <a:r>
              <a:rPr lang="ru-RU" dirty="0">
                <a:latin typeface="Times New Roman" pitchFamily="18" charset="0"/>
                <a:cs typeface="Times New Roman" pitchFamily="18" charset="0"/>
              </a:rPr>
              <a:t>жировую массу;</a:t>
            </a:r>
          </a:p>
          <a:p>
            <a:pPr marL="285750" lvl="0" indent="-285750">
              <a:buFont typeface="Wingdings" pitchFamily="2" charset="2"/>
              <a:buChar char="ü"/>
            </a:pPr>
            <a:r>
              <a:rPr lang="ru-RU" dirty="0">
                <a:latin typeface="Times New Roman" pitchFamily="18" charset="0"/>
                <a:cs typeface="Times New Roman" pitchFamily="18" charset="0"/>
              </a:rPr>
              <a:t>тощую, или </a:t>
            </a:r>
            <a:r>
              <a:rPr lang="ru-RU" dirty="0" err="1" smtClean="0">
                <a:latin typeface="Times New Roman" pitchFamily="18" charset="0"/>
                <a:cs typeface="Times New Roman" pitchFamily="18" charset="0"/>
              </a:rPr>
              <a:t>безжировую</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массу;</a:t>
            </a:r>
          </a:p>
          <a:p>
            <a:pPr marL="285750" lvl="0" indent="-285750">
              <a:buFont typeface="Wingdings" pitchFamily="2" charset="2"/>
              <a:buChar char="ü"/>
            </a:pPr>
            <a:r>
              <a:rPr lang="ru-RU" dirty="0">
                <a:latin typeface="Times New Roman" pitchFamily="18" charset="0"/>
                <a:cs typeface="Times New Roman" pitchFamily="18" charset="0"/>
              </a:rPr>
              <a:t>клеточную массу или активную клеточную массу, если оценка выполнялась в </a:t>
            </a:r>
            <a:r>
              <a:rPr lang="ru-RU" dirty="0" err="1">
                <a:latin typeface="Times New Roman" pitchFamily="18" charset="0"/>
                <a:cs typeface="Times New Roman" pitchFamily="18" charset="0"/>
              </a:rPr>
              <a:t>биоимпедансном</a:t>
            </a:r>
            <a:r>
              <a:rPr lang="ru-RU" dirty="0">
                <a:latin typeface="Times New Roman" pitchFamily="18" charset="0"/>
                <a:cs typeface="Times New Roman" pitchFamily="18" charset="0"/>
              </a:rPr>
              <a:t> исследовании;</a:t>
            </a:r>
          </a:p>
          <a:p>
            <a:pPr marL="285750" lvl="0" indent="-285750">
              <a:buFont typeface="Wingdings" pitchFamily="2" charset="2"/>
              <a:buChar char="ü"/>
            </a:pPr>
            <a:r>
              <a:rPr lang="ru-RU" dirty="0">
                <a:latin typeface="Times New Roman" pitchFamily="18" charset="0"/>
                <a:cs typeface="Times New Roman" pitchFamily="18" charset="0"/>
              </a:rPr>
              <a:t>скелетно-мышечную массу;</a:t>
            </a:r>
          </a:p>
          <a:p>
            <a:pPr marL="285750" lvl="0" indent="-285750">
              <a:buFont typeface="Wingdings" pitchFamily="2" charset="2"/>
              <a:buChar char="ü"/>
            </a:pPr>
            <a:r>
              <a:rPr lang="ru-RU" dirty="0">
                <a:latin typeface="Times New Roman" pitchFamily="18" charset="0"/>
                <a:cs typeface="Times New Roman" pitchFamily="18" charset="0"/>
              </a:rPr>
              <a:t>минеральную массу;</a:t>
            </a:r>
          </a:p>
          <a:p>
            <a:pPr marL="285750" lvl="0" indent="-285750">
              <a:buFont typeface="Wingdings" pitchFamily="2" charset="2"/>
              <a:buChar char="ü"/>
            </a:pPr>
            <a:r>
              <a:rPr lang="ru-RU" dirty="0">
                <a:latin typeface="Times New Roman" pitchFamily="18" charset="0"/>
                <a:cs typeface="Times New Roman" pitchFamily="18" charset="0"/>
              </a:rPr>
              <a:t>жидкостные сектора организма: общую, внеклеточную и внутриклеточную воду.</a:t>
            </a:r>
          </a:p>
        </p:txBody>
      </p:sp>
      <p:pic>
        <p:nvPicPr>
          <p:cNvPr id="15362" name="Picture 2" descr="https://avatars.mds.yandex.net/i?id=e74aee75b1709d6b66c4b1da78969cdcc2891f2c-7011986-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480846"/>
            <a:ext cx="2448272" cy="137715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avatars.mds.yandex.net/i?id=b1a99b42bf0b4f2c021461188324701fc5487dfd-7552222-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937324"/>
            <a:ext cx="2075624"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621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124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dirty="0" smtClean="0">
                <a:solidFill>
                  <a:srgbClr val="FF0000"/>
                </a:solidFill>
                <a:latin typeface="Times New Roman" pitchFamily="18" charset="0"/>
                <a:cs typeface="Times New Roman" pitchFamily="18" charset="0"/>
              </a:rPr>
              <a:t>Для проведения </a:t>
            </a:r>
            <a:r>
              <a:rPr lang="ru-RU" sz="2800" dirty="0" err="1" smtClean="0">
                <a:solidFill>
                  <a:srgbClr val="FF0000"/>
                </a:solidFill>
                <a:latin typeface="Times New Roman" pitchFamily="18" charset="0"/>
                <a:cs typeface="Times New Roman" pitchFamily="18" charset="0"/>
              </a:rPr>
              <a:t>биоимпедансометрии</a:t>
            </a:r>
            <a:r>
              <a:rPr lang="ru-RU" sz="2800" dirty="0" smtClean="0">
                <a:solidFill>
                  <a:srgbClr val="FF0000"/>
                </a:solidFill>
                <a:latin typeface="Times New Roman" pitchFamily="18" charset="0"/>
                <a:cs typeface="Times New Roman" pitchFamily="18" charset="0"/>
              </a:rPr>
              <a:t> используют аппарат, который называется </a:t>
            </a:r>
            <a:r>
              <a:rPr lang="ru-RU" sz="2800" b="1" dirty="0" err="1" smtClean="0">
                <a:solidFill>
                  <a:srgbClr val="FF0000"/>
                </a:solidFill>
                <a:latin typeface="Times New Roman" pitchFamily="18" charset="0"/>
                <a:cs typeface="Times New Roman" pitchFamily="18" charset="0"/>
              </a:rPr>
              <a:t>биоимпедансометр</a:t>
            </a:r>
            <a:endParaRPr lang="ru-RU" sz="2800" b="1" dirty="0" smtClean="0">
              <a:solidFill>
                <a:srgbClr val="FF0000"/>
              </a:solidFill>
              <a:latin typeface="Times New Roman" pitchFamily="18" charset="0"/>
              <a:cs typeface="Times New Roman" pitchFamily="18" charset="0"/>
            </a:endParaRPr>
          </a:p>
        </p:txBody>
      </p:sp>
      <p:sp>
        <p:nvSpPr>
          <p:cNvPr id="8" name="Объект 2"/>
          <p:cNvSpPr txBox="1">
            <a:spLocks/>
          </p:cNvSpPr>
          <p:nvPr/>
        </p:nvSpPr>
        <p:spPr>
          <a:xfrm>
            <a:off x="3923928" y="1124744"/>
            <a:ext cx="5220072" cy="5661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600" b="1" dirty="0">
                <a:solidFill>
                  <a:srgbClr val="002060"/>
                </a:solidFill>
                <a:latin typeface="Times New Roman" pitchFamily="18" charset="0"/>
                <a:cs typeface="Times New Roman" pitchFamily="18" charset="0"/>
              </a:rPr>
              <a:t>На основании данных </a:t>
            </a:r>
            <a:r>
              <a:rPr lang="ru-RU" sz="1600" b="1" dirty="0" err="1">
                <a:solidFill>
                  <a:srgbClr val="002060"/>
                </a:solidFill>
                <a:latin typeface="Times New Roman" pitchFamily="18" charset="0"/>
                <a:cs typeface="Times New Roman" pitchFamily="18" charset="0"/>
              </a:rPr>
              <a:t>биоимпедансометрии</a:t>
            </a:r>
            <a:r>
              <a:rPr lang="ru-RU" sz="1600" b="1" dirty="0">
                <a:solidFill>
                  <a:srgbClr val="002060"/>
                </a:solidFill>
                <a:latin typeface="Times New Roman" pitchFamily="18" charset="0"/>
                <a:cs typeface="Times New Roman" pitchFamily="18" charset="0"/>
              </a:rPr>
              <a:t> можно оценить следующие показатели: </a:t>
            </a:r>
          </a:p>
          <a:p>
            <a:r>
              <a:rPr lang="ru-RU" sz="1600" b="1" dirty="0" smtClean="0">
                <a:solidFill>
                  <a:srgbClr val="002060"/>
                </a:solidFill>
                <a:latin typeface="Times New Roman" pitchFamily="18" charset="0"/>
                <a:cs typeface="Times New Roman" pitchFamily="18" charset="0"/>
              </a:rPr>
              <a:t>индивидуальное </a:t>
            </a:r>
            <a:r>
              <a:rPr lang="ru-RU" sz="1600" b="1" dirty="0">
                <a:solidFill>
                  <a:srgbClr val="002060"/>
                </a:solidFill>
                <a:latin typeface="Times New Roman" pitchFamily="18" charset="0"/>
                <a:cs typeface="Times New Roman" pitchFamily="18" charset="0"/>
              </a:rPr>
              <a:t>значение идеального веса; </a:t>
            </a:r>
          </a:p>
          <a:p>
            <a:r>
              <a:rPr lang="ru-RU" sz="1600" b="1" dirty="0" smtClean="0">
                <a:solidFill>
                  <a:srgbClr val="002060"/>
                </a:solidFill>
                <a:latin typeface="Times New Roman" pitchFamily="18" charset="0"/>
                <a:cs typeface="Times New Roman" pitchFamily="18" charset="0"/>
              </a:rPr>
              <a:t>количество </a:t>
            </a:r>
            <a:r>
              <a:rPr lang="ru-RU" sz="1600" b="1" dirty="0">
                <a:solidFill>
                  <a:srgbClr val="002060"/>
                </a:solidFill>
                <a:latin typeface="Times New Roman" pitchFamily="18" charset="0"/>
                <a:cs typeface="Times New Roman" pitchFamily="18" charset="0"/>
              </a:rPr>
              <a:t>жировой ткани в килограммах и в отношении к общему весу; </a:t>
            </a:r>
          </a:p>
          <a:p>
            <a:r>
              <a:rPr lang="ru-RU" sz="1600" b="1" dirty="0" smtClean="0">
                <a:solidFill>
                  <a:srgbClr val="002060"/>
                </a:solidFill>
                <a:latin typeface="Times New Roman" pitchFamily="18" charset="0"/>
                <a:cs typeface="Times New Roman" pitchFamily="18" charset="0"/>
              </a:rPr>
              <a:t>количество </a:t>
            </a:r>
            <a:r>
              <a:rPr lang="ru-RU" sz="1600" b="1" dirty="0">
                <a:solidFill>
                  <a:srgbClr val="002060"/>
                </a:solidFill>
                <a:latin typeface="Times New Roman" pitchFamily="18" charset="0"/>
                <a:cs typeface="Times New Roman" pitchFamily="18" charset="0"/>
              </a:rPr>
              <a:t>внеклеточной жидкости (кровь, лимфа); </a:t>
            </a:r>
          </a:p>
          <a:p>
            <a:r>
              <a:rPr lang="ru-RU" sz="1600" b="1" dirty="0" smtClean="0">
                <a:solidFill>
                  <a:srgbClr val="002060"/>
                </a:solidFill>
                <a:latin typeface="Times New Roman" pitchFamily="18" charset="0"/>
                <a:cs typeface="Times New Roman" pitchFamily="18" charset="0"/>
              </a:rPr>
              <a:t>количество </a:t>
            </a:r>
            <a:r>
              <a:rPr lang="ru-RU" sz="1600" b="1" dirty="0">
                <a:solidFill>
                  <a:srgbClr val="002060"/>
                </a:solidFill>
                <a:latin typeface="Times New Roman" pitchFamily="18" charset="0"/>
                <a:cs typeface="Times New Roman" pitchFamily="18" charset="0"/>
              </a:rPr>
              <a:t>внутриклеточной жидкости; </a:t>
            </a:r>
          </a:p>
          <a:p>
            <a:r>
              <a:rPr lang="ru-RU" sz="1600" b="1" dirty="0" smtClean="0">
                <a:solidFill>
                  <a:srgbClr val="002060"/>
                </a:solidFill>
                <a:latin typeface="Times New Roman" pitchFamily="18" charset="0"/>
                <a:cs typeface="Times New Roman" pitchFamily="18" charset="0"/>
              </a:rPr>
              <a:t>количество </a:t>
            </a:r>
            <a:r>
              <a:rPr lang="ru-RU" sz="1600" b="1" dirty="0">
                <a:solidFill>
                  <a:srgbClr val="002060"/>
                </a:solidFill>
                <a:latin typeface="Times New Roman" pitchFamily="18" charset="0"/>
                <a:cs typeface="Times New Roman" pitchFamily="18" charset="0"/>
              </a:rPr>
              <a:t>жидкости, находящейся в  организме в  связанном состоянии (в отеках); </a:t>
            </a:r>
          </a:p>
          <a:p>
            <a:r>
              <a:rPr lang="ru-RU" sz="1600" b="1" dirty="0" smtClean="0">
                <a:solidFill>
                  <a:srgbClr val="002060"/>
                </a:solidFill>
                <a:latin typeface="Times New Roman" pitchFamily="18" charset="0"/>
                <a:cs typeface="Times New Roman" pitchFamily="18" charset="0"/>
              </a:rPr>
              <a:t>количество </a:t>
            </a:r>
            <a:r>
              <a:rPr lang="ru-RU" sz="1600" b="1" dirty="0">
                <a:solidFill>
                  <a:srgbClr val="002060"/>
                </a:solidFill>
                <a:latin typeface="Times New Roman" pitchFamily="18" charset="0"/>
                <a:cs typeface="Times New Roman" pitchFamily="18" charset="0"/>
              </a:rPr>
              <a:t>в килограммах и процентах активной клеточной массы (мышцы, органы, мозг и нервные клетки); </a:t>
            </a:r>
          </a:p>
          <a:p>
            <a:r>
              <a:rPr lang="ru-RU" sz="1600" b="1" dirty="0" smtClean="0">
                <a:solidFill>
                  <a:srgbClr val="002060"/>
                </a:solidFill>
                <a:latin typeface="Times New Roman" pitchFamily="18" charset="0"/>
                <a:cs typeface="Times New Roman" pitchFamily="18" charset="0"/>
              </a:rPr>
              <a:t>ИМТ</a:t>
            </a:r>
            <a:r>
              <a:rPr lang="ru-RU" sz="1600" b="1" dirty="0">
                <a:solidFill>
                  <a:srgbClr val="002060"/>
                </a:solidFill>
                <a:latin typeface="Times New Roman" pitchFamily="18" charset="0"/>
                <a:cs typeface="Times New Roman" pitchFamily="18" charset="0"/>
              </a:rPr>
              <a:t>; </a:t>
            </a:r>
          </a:p>
          <a:p>
            <a:r>
              <a:rPr lang="ru-RU" sz="1600" b="1" dirty="0" smtClean="0">
                <a:solidFill>
                  <a:srgbClr val="002060"/>
                </a:solidFill>
                <a:latin typeface="Times New Roman" pitchFamily="18" charset="0"/>
                <a:cs typeface="Times New Roman" pitchFamily="18" charset="0"/>
              </a:rPr>
              <a:t>основной </a:t>
            </a:r>
            <a:r>
              <a:rPr lang="ru-RU" sz="1600" b="1" dirty="0">
                <a:solidFill>
                  <a:srgbClr val="002060"/>
                </a:solidFill>
                <a:latin typeface="Times New Roman" pitchFamily="18" charset="0"/>
                <a:cs typeface="Times New Roman" pitchFamily="18" charset="0"/>
              </a:rPr>
              <a:t>обмен веществ (ккал)  — обмен веществ за 24  часа в  состоянии покоя; </a:t>
            </a:r>
          </a:p>
          <a:p>
            <a:r>
              <a:rPr lang="ru-RU" sz="1600" b="1" dirty="0" smtClean="0">
                <a:solidFill>
                  <a:srgbClr val="002060"/>
                </a:solidFill>
                <a:latin typeface="Times New Roman" pitchFamily="18" charset="0"/>
                <a:cs typeface="Times New Roman" pitchFamily="18" charset="0"/>
              </a:rPr>
              <a:t>соотношение </a:t>
            </a:r>
            <a:r>
              <a:rPr lang="ru-RU" sz="1600" b="1" dirty="0">
                <a:solidFill>
                  <a:srgbClr val="002060"/>
                </a:solidFill>
                <a:latin typeface="Times New Roman" pitchFamily="18" charset="0"/>
                <a:cs typeface="Times New Roman" pitchFamily="18" charset="0"/>
              </a:rPr>
              <a:t>ионов натрия и калия в организме (</a:t>
            </a:r>
            <a:r>
              <a:rPr lang="ru-RU" sz="1600" b="1" dirty="0" err="1">
                <a:solidFill>
                  <a:srgbClr val="002060"/>
                </a:solidFill>
                <a:latin typeface="Times New Roman" pitchFamily="18" charset="0"/>
                <a:cs typeface="Times New Roman" pitchFamily="18" charset="0"/>
              </a:rPr>
              <a:t>Na</a:t>
            </a:r>
            <a:r>
              <a:rPr lang="ru-RU" sz="1600" b="1" dirty="0">
                <a:solidFill>
                  <a:srgbClr val="002060"/>
                </a:solidFill>
                <a:latin typeface="Times New Roman" pitchFamily="18" charset="0"/>
                <a:cs typeface="Times New Roman" pitchFamily="18" charset="0"/>
              </a:rPr>
              <a:t>+/К+); </a:t>
            </a:r>
          </a:p>
          <a:p>
            <a:r>
              <a:rPr lang="ru-RU" sz="1600" b="1" dirty="0" smtClean="0">
                <a:solidFill>
                  <a:srgbClr val="002060"/>
                </a:solidFill>
                <a:latin typeface="Times New Roman" pitchFamily="18" charset="0"/>
                <a:cs typeface="Times New Roman" pitchFamily="18" charset="0"/>
              </a:rPr>
              <a:t>отклонение </a:t>
            </a:r>
            <a:r>
              <a:rPr lang="ru-RU" sz="1600" b="1" dirty="0">
                <a:solidFill>
                  <a:srgbClr val="002060"/>
                </a:solidFill>
                <a:latin typeface="Times New Roman" pitchFamily="18" charset="0"/>
                <a:cs typeface="Times New Roman" pitchFamily="18" charset="0"/>
              </a:rPr>
              <a:t>измеренных величин от нормы; </a:t>
            </a:r>
          </a:p>
          <a:p>
            <a:r>
              <a:rPr lang="ru-RU" sz="1600" b="1" dirty="0" smtClean="0">
                <a:solidFill>
                  <a:srgbClr val="002060"/>
                </a:solidFill>
                <a:latin typeface="Times New Roman" pitchFamily="18" charset="0"/>
                <a:cs typeface="Times New Roman" pitchFamily="18" charset="0"/>
              </a:rPr>
              <a:t>динамику </a:t>
            </a:r>
            <a:r>
              <a:rPr lang="ru-RU" sz="1600" b="1" dirty="0">
                <a:solidFill>
                  <a:srgbClr val="002060"/>
                </a:solidFill>
                <a:latin typeface="Times New Roman" pitchFamily="18" charset="0"/>
                <a:cs typeface="Times New Roman" pitchFamily="18" charset="0"/>
              </a:rPr>
              <a:t>изменений. </a:t>
            </a:r>
          </a:p>
        </p:txBody>
      </p:sp>
      <p:pic>
        <p:nvPicPr>
          <p:cNvPr id="16386" name="Picture 2" descr="https://avatars.mds.yandex.net/i?id=9b0de3f719dd3a084499c86a0ab9212b45c126ff-9222726-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2232248" cy="223224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avatars.mds.yandex.net/i?id=7fc7a741405be67aa8711f1597b77bf0-4831580-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01008"/>
            <a:ext cx="30003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9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Ожирение является звеном, замыкающим порочный круг развития НИЗ:</a:t>
            </a:r>
          </a:p>
        </p:txBody>
      </p:sp>
      <p:sp>
        <p:nvSpPr>
          <p:cNvPr id="2" name="Прямоугольник 1"/>
          <p:cNvSpPr/>
          <p:nvPr/>
        </p:nvSpPr>
        <p:spPr>
          <a:xfrm>
            <a:off x="2843808" y="1466938"/>
            <a:ext cx="6048672" cy="2308324"/>
          </a:xfrm>
          <a:prstGeom prst="rect">
            <a:avLst/>
          </a:prstGeom>
        </p:spPr>
        <p:txBody>
          <a:bodyPr wrap="square">
            <a:spAutoFit/>
          </a:bodyPr>
          <a:lstStyle/>
          <a:p>
            <a:pPr marL="0" lvl="1"/>
            <a:r>
              <a:rPr lang="ru-RU" b="1" dirty="0" smtClean="0">
                <a:solidFill>
                  <a:srgbClr val="002060"/>
                </a:solidFill>
                <a:latin typeface="Times New Roman" pitchFamily="18" charset="0"/>
                <a:cs typeface="Times New Roman" pitchFamily="18" charset="0"/>
              </a:rPr>
              <a:t>оно является бесспорным предиктором и первым шагом развития сахарного диабета II типа, артериальной гипертензии и прочих болезней системы кровообращения, хронических заболеваний органов дыхания, которые вызывают дальнейшее прогрессирование ожирения ввиду сердечно-легочной недостаточности, сексуально-репродуктивных расстройств и гиподинамии</a:t>
            </a:r>
          </a:p>
        </p:txBody>
      </p:sp>
      <p:pic>
        <p:nvPicPr>
          <p:cNvPr id="17410" name="Picture 2" descr="https://avatars.mds.yandex.net/i?id=6ffeafb2b775a9444dc1bc69e22046374b717e47-8486579-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21100"/>
            <a:ext cx="179999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avatars.mds.yandex.net/i?id=2f6956b8e0d146e4efacf5dd196ab44189e80be5-8285735-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437112"/>
            <a:ext cx="179999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s://avatars.mds.yandex.net/i?id=bdd1494aa2bbb697e4d301f2588652ca03408ad9-5349727-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152" y="4437112"/>
            <a:ext cx="319999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8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avatars.mds.yandex.net/i?id=13f3290501aa3b3f8d6c84d4ee738a572b1e21fc-6428875-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936"/>
            <a:ext cx="276923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avatars.mds.yandex.net/i?id=a2c300e309940cac22de555a5fc612c524dbc2a1-455238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893747"/>
            <a:ext cx="1800000" cy="169411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Способ прогнозирования репродуктивных нарушений у мальчиков с ожирением</a:t>
            </a:r>
          </a:p>
        </p:txBody>
      </p:sp>
      <p:sp>
        <p:nvSpPr>
          <p:cNvPr id="2" name="Прямоугольник 1"/>
          <p:cNvSpPr/>
          <p:nvPr/>
        </p:nvSpPr>
        <p:spPr>
          <a:xfrm>
            <a:off x="2843808" y="1052736"/>
            <a:ext cx="6048672" cy="1477328"/>
          </a:xfrm>
          <a:prstGeom prst="rect">
            <a:avLst/>
          </a:prstGeom>
        </p:spPr>
        <p:txBody>
          <a:bodyPr wrap="square">
            <a:spAutoFit/>
          </a:bodyPr>
          <a:lstStyle/>
          <a:p>
            <a:pPr marL="0" lvl="1"/>
            <a:r>
              <a:rPr lang="ru-RU" b="1" dirty="0" smtClean="0">
                <a:solidFill>
                  <a:srgbClr val="002060"/>
                </a:solidFill>
                <a:latin typeface="Times New Roman" pitchFamily="18" charset="0"/>
                <a:cs typeface="Times New Roman" pitchFamily="18" charset="0"/>
              </a:rPr>
              <a:t>Изобретение относится к медицине, а именно к эндокринологии, андрологии детского возраста, и предназначено для прогнозирования нарушений полового развития у мальчиков с ожирением в пубертатном периоде</a:t>
            </a:r>
          </a:p>
        </p:txBody>
      </p:sp>
      <p:sp>
        <p:nvSpPr>
          <p:cNvPr id="7" name="Прямоугольник 6"/>
          <p:cNvSpPr/>
          <p:nvPr/>
        </p:nvSpPr>
        <p:spPr>
          <a:xfrm>
            <a:off x="523766" y="2852936"/>
            <a:ext cx="6048672" cy="1477328"/>
          </a:xfrm>
          <a:prstGeom prst="rect">
            <a:avLst/>
          </a:prstGeom>
        </p:spPr>
        <p:txBody>
          <a:bodyPr wrap="square">
            <a:spAutoFit/>
          </a:bodyPr>
          <a:lstStyle/>
          <a:p>
            <a:pPr marL="0" lvl="1"/>
            <a:r>
              <a:rPr lang="ru-RU" b="1" dirty="0" smtClean="0">
                <a:solidFill>
                  <a:srgbClr val="002060"/>
                </a:solidFill>
                <a:latin typeface="Times New Roman" pitchFamily="18" charset="0"/>
                <a:cs typeface="Times New Roman" pitchFamily="18" charset="0"/>
              </a:rPr>
              <a:t>Изобретение позволяет проводить раннюю диагностику нарушений полового развития и назначить своевременную терапию, которая позволяет избежать развития широкого спектра патологии репродуктивной системы у детей и обеспечивает социальную адаптацию</a:t>
            </a:r>
          </a:p>
        </p:txBody>
      </p:sp>
      <p:sp>
        <p:nvSpPr>
          <p:cNvPr id="8" name="Прямоугольник 7"/>
          <p:cNvSpPr/>
          <p:nvPr/>
        </p:nvSpPr>
        <p:spPr>
          <a:xfrm>
            <a:off x="1691680" y="4725144"/>
            <a:ext cx="7344816" cy="2031325"/>
          </a:xfrm>
          <a:prstGeom prst="rect">
            <a:avLst/>
          </a:prstGeom>
        </p:spPr>
        <p:txBody>
          <a:bodyPr wrap="square">
            <a:spAutoFit/>
          </a:bodyPr>
          <a:lstStyle/>
          <a:p>
            <a:pPr marL="0" lvl="1"/>
            <a:r>
              <a:rPr lang="ru-RU" b="1" dirty="0" smtClean="0">
                <a:solidFill>
                  <a:srgbClr val="002060"/>
                </a:solidFill>
                <a:latin typeface="Times New Roman" pitchFamily="18" charset="0"/>
                <a:cs typeface="Times New Roman" pitchFamily="18" charset="0"/>
              </a:rPr>
              <a:t>Для этого у мальчиков 11-12 лет рассчитывают индекс массы тела (ИМТ) и определяют методом ИФА в сыворотке крови уровень лептина, затем рассчитывают соотношение лептин/ИМТ и, если оно превышает 0,44, дополнительно определяют в крови уровень гормона </a:t>
            </a:r>
            <a:r>
              <a:rPr lang="ru-RU" b="1" dirty="0" err="1" smtClean="0">
                <a:solidFill>
                  <a:srgbClr val="002060"/>
                </a:solidFill>
                <a:latin typeface="Times New Roman" pitchFamily="18" charset="0"/>
                <a:cs typeface="Times New Roman" pitchFamily="18" charset="0"/>
              </a:rPr>
              <a:t>киссептин</a:t>
            </a:r>
            <a:r>
              <a:rPr lang="ru-RU" b="1" dirty="0" smtClean="0">
                <a:solidFill>
                  <a:srgbClr val="002060"/>
                </a:solidFill>
                <a:latin typeface="Times New Roman" pitchFamily="18" charset="0"/>
                <a:cs typeface="Times New Roman" pitchFamily="18" charset="0"/>
              </a:rPr>
              <a:t> и при его уровне менее 11,8 </a:t>
            </a:r>
            <a:r>
              <a:rPr lang="ru-RU" b="1" dirty="0" err="1" smtClean="0">
                <a:solidFill>
                  <a:srgbClr val="002060"/>
                </a:solidFill>
                <a:latin typeface="Times New Roman" pitchFamily="18" charset="0"/>
                <a:cs typeface="Times New Roman" pitchFamily="18" charset="0"/>
              </a:rPr>
              <a:t>нг</a:t>
            </a:r>
            <a:r>
              <a:rPr lang="ru-RU" b="1" dirty="0" smtClean="0">
                <a:solidFill>
                  <a:srgbClr val="002060"/>
                </a:solidFill>
                <a:latin typeface="Times New Roman" pitchFamily="18" charset="0"/>
                <a:cs typeface="Times New Roman" pitchFamily="18" charset="0"/>
              </a:rPr>
              <a:t>/мл прогнозируют нарушение репродуктивной функции мальчиков в пубертатном периоде</a:t>
            </a:r>
          </a:p>
        </p:txBody>
      </p:sp>
      <p:pic>
        <p:nvPicPr>
          <p:cNvPr id="18436" name="Picture 4" descr="https://avatars.mds.yandex.net/i?id=cd9f8575951ce0d8ebb72f38193d0b9f45c0051c-8428826-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2691600"/>
            <a:ext cx="1546874"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Способ диагностики нарушений полового развития у мальчиков</a:t>
            </a:r>
          </a:p>
        </p:txBody>
      </p:sp>
      <p:sp>
        <p:nvSpPr>
          <p:cNvPr id="2" name="Прямоугольник 1"/>
          <p:cNvSpPr/>
          <p:nvPr/>
        </p:nvSpPr>
        <p:spPr>
          <a:xfrm>
            <a:off x="107504" y="1052736"/>
            <a:ext cx="8784976" cy="1754326"/>
          </a:xfrm>
          <a:prstGeom prst="rect">
            <a:avLst/>
          </a:prstGeom>
        </p:spPr>
        <p:txBody>
          <a:bodyPr wrap="square">
            <a:spAutoFit/>
          </a:bodyPr>
          <a:lstStyle/>
          <a:p>
            <a:pPr marL="0" lvl="1"/>
            <a:r>
              <a:rPr lang="ru-RU" b="1" dirty="0" smtClean="0">
                <a:solidFill>
                  <a:srgbClr val="002060"/>
                </a:solidFill>
                <a:latin typeface="Times New Roman" pitchFamily="18" charset="0"/>
                <a:cs typeface="Times New Roman" pitchFamily="18" charset="0"/>
              </a:rPr>
              <a:t>включающий ультразвуковое исследование предстательной железы и гонад с последующим анализом их объема, отличающийся тем, что проводят одновременное исследование предстательной железы и гонад, определяют суммарный объем гонад и объем предстательной железы, затем вычисляют коэффициент соотношения суммарного объема гонад к объему предстательной железы по формуле</a:t>
            </a:r>
          </a:p>
        </p:txBody>
      </p:sp>
      <p:grpSp>
        <p:nvGrpSpPr>
          <p:cNvPr id="3" name="Группа 2"/>
          <p:cNvGrpSpPr/>
          <p:nvPr/>
        </p:nvGrpSpPr>
        <p:grpSpPr>
          <a:xfrm>
            <a:off x="2627784" y="2538823"/>
            <a:ext cx="2880320" cy="674153"/>
            <a:chOff x="3203848" y="2826855"/>
            <a:chExt cx="2880320" cy="674153"/>
          </a:xfrm>
        </p:grpSpPr>
        <p:pic>
          <p:nvPicPr>
            <p:cNvPr id="10" name="Рисунок 9" descr="https://avatars.mds.yandex.net/i?id=bdd67c1b83610b33dd220af7a8f74a2a-5212930-images-taas-consumers&amp;ref=patents&amp;n=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826855"/>
              <a:ext cx="1943453" cy="674153"/>
            </a:xfrm>
            <a:prstGeom prst="rect">
              <a:avLst/>
            </a:prstGeom>
            <a:noFill/>
            <a:ln>
              <a:noFill/>
            </a:ln>
          </p:spPr>
        </p:pic>
        <p:sp>
          <p:nvSpPr>
            <p:cNvPr id="11" name="Прямоугольник 10"/>
            <p:cNvSpPr/>
            <p:nvPr/>
          </p:nvSpPr>
          <p:spPr>
            <a:xfrm>
              <a:off x="5242972" y="2996952"/>
              <a:ext cx="841196" cy="369332"/>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где:</a:t>
              </a:r>
              <a:endParaRPr lang="ru-RU" b="1" dirty="0">
                <a:solidFill>
                  <a:srgbClr val="002060"/>
                </a:solidFill>
                <a:latin typeface="Times New Roman" pitchFamily="18" charset="0"/>
                <a:cs typeface="Times New Roman" pitchFamily="18" charset="0"/>
              </a:endParaRPr>
            </a:p>
          </p:txBody>
        </p:sp>
      </p:grpSp>
      <p:sp>
        <p:nvSpPr>
          <p:cNvPr id="8" name="Прямоугольник 7"/>
          <p:cNvSpPr/>
          <p:nvPr/>
        </p:nvSpPr>
        <p:spPr>
          <a:xfrm>
            <a:off x="179512" y="2996952"/>
            <a:ext cx="8712968" cy="3693319"/>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К </a:t>
            </a:r>
            <a:r>
              <a:rPr lang="ru-RU" b="1" dirty="0">
                <a:solidFill>
                  <a:srgbClr val="002060"/>
                </a:solidFill>
                <a:latin typeface="Times New Roman" pitchFamily="18" charset="0"/>
                <a:cs typeface="Times New Roman" pitchFamily="18" charset="0"/>
              </a:rPr>
              <a:t>– коэффициент соотношения;</a:t>
            </a:r>
          </a:p>
          <a:p>
            <a:r>
              <a:rPr lang="ru-RU" b="1" dirty="0" err="1">
                <a:solidFill>
                  <a:srgbClr val="002060"/>
                </a:solidFill>
                <a:latin typeface="Times New Roman" pitchFamily="18" charset="0"/>
                <a:cs typeface="Times New Roman" pitchFamily="18" charset="0"/>
              </a:rPr>
              <a:t>Vп.ж</a:t>
            </a:r>
            <a:r>
              <a:rPr lang="ru-RU" b="1" dirty="0">
                <a:solidFill>
                  <a:srgbClr val="002060"/>
                </a:solidFill>
                <a:latin typeface="Times New Roman" pitchFamily="18" charset="0"/>
                <a:cs typeface="Times New Roman" pitchFamily="18" charset="0"/>
              </a:rPr>
              <a:t>. – объем предстательной железы;</a:t>
            </a:r>
          </a:p>
          <a:p>
            <a:r>
              <a:rPr lang="ru-RU" b="1" dirty="0" err="1">
                <a:solidFill>
                  <a:srgbClr val="002060"/>
                </a:solidFill>
                <a:latin typeface="Times New Roman" pitchFamily="18" charset="0"/>
                <a:cs typeface="Times New Roman" pitchFamily="18" charset="0"/>
              </a:rPr>
              <a:t>Vг.сумм</a:t>
            </a:r>
            <a:r>
              <a:rPr lang="ru-RU" b="1" dirty="0">
                <a:solidFill>
                  <a:srgbClr val="002060"/>
                </a:solidFill>
                <a:latin typeface="Times New Roman" pitchFamily="18" charset="0"/>
                <a:cs typeface="Times New Roman" pitchFamily="18" charset="0"/>
              </a:rPr>
              <a:t>. – суммарный объем гонад,</a:t>
            </a:r>
          </a:p>
          <a:p>
            <a:r>
              <a:rPr lang="ru-RU" dirty="0">
                <a:solidFill>
                  <a:srgbClr val="002060"/>
                </a:solidFill>
                <a:latin typeface="Times New Roman" pitchFamily="18" charset="0"/>
                <a:cs typeface="Times New Roman" pitchFamily="18" charset="0"/>
              </a:rPr>
              <a:t>сравнивают его со стандартным коэффициентом, равным 1,6-2,0, оценивают характер выявленных отклонений от нормы полученных значений, состояние органов репродуктивной системы, и при значении К≤1,6 судят об уменьшении объема гонад по отношению к предстательной железе – </a:t>
            </a:r>
            <a:r>
              <a:rPr lang="ru-RU" dirty="0" err="1">
                <a:solidFill>
                  <a:srgbClr val="002060"/>
                </a:solidFill>
                <a:latin typeface="Times New Roman" pitchFamily="18" charset="0"/>
                <a:cs typeface="Times New Roman" pitchFamily="18" charset="0"/>
              </a:rPr>
              <a:t>гипого-надизме</a:t>
            </a:r>
            <a:r>
              <a:rPr lang="ru-RU" dirty="0">
                <a:solidFill>
                  <a:srgbClr val="002060"/>
                </a:solidFill>
                <a:latin typeface="Times New Roman" pitchFamily="18" charset="0"/>
                <a:cs typeface="Times New Roman" pitchFamily="18" charset="0"/>
              </a:rPr>
              <a:t> или увеличении объема предстательной железы при воспалительных или объемных процессах и диагностируют нарушение полового развития, а при значении К≥2,0 судят о недоразвитии предстательной железы, или об увеличении гонад при опухолевом или воспалительном процессе и диагностируют нарушение полового развития </a:t>
            </a:r>
            <a:r>
              <a:rPr lang="ru-RU" dirty="0" smtClean="0">
                <a:solidFill>
                  <a:srgbClr val="002060"/>
                </a:solidFill>
                <a:latin typeface="Times New Roman" pitchFamily="18" charset="0"/>
                <a:cs typeface="Times New Roman" pitchFamily="18" charset="0"/>
              </a:rPr>
              <a:t>мальчиков, страдающих </a:t>
            </a:r>
            <a:r>
              <a:rPr lang="ru-RU" dirty="0">
                <a:solidFill>
                  <a:srgbClr val="002060"/>
                </a:solidFill>
                <a:latin typeface="Times New Roman" pitchFamily="18" charset="0"/>
                <a:cs typeface="Times New Roman" pitchFamily="18" charset="0"/>
              </a:rPr>
              <a:t>ожирением в </a:t>
            </a:r>
            <a:r>
              <a:rPr lang="ru-RU" dirty="0" err="1">
                <a:solidFill>
                  <a:srgbClr val="002060"/>
                </a:solidFill>
                <a:latin typeface="Times New Roman" pitchFamily="18" charset="0"/>
                <a:cs typeface="Times New Roman" pitchFamily="18" charset="0"/>
              </a:rPr>
              <a:t>препубертате</a:t>
            </a:r>
            <a:r>
              <a:rPr lang="ru-RU" dirty="0">
                <a:solidFill>
                  <a:srgbClr val="002060"/>
                </a:solidFill>
                <a:latin typeface="Times New Roman" pitchFamily="18" charset="0"/>
                <a:cs typeface="Times New Roman" pitchFamily="18" charset="0"/>
              </a:rPr>
              <a:t>, позволяющего провести своевременное адекватное лечение и обеспечить медико-социальную адаптацию</a:t>
            </a:r>
          </a:p>
        </p:txBody>
      </p:sp>
    </p:spTree>
    <p:extLst>
      <p:ext uri="{BB962C8B-B14F-4D97-AF65-F5344CB8AC3E}">
        <p14:creationId xmlns:p14="http://schemas.microsoft.com/office/powerpoint/2010/main" val="422289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116632"/>
            <a:ext cx="4536504" cy="4248472"/>
          </a:xfrm>
        </p:spPr>
        <p:txBody>
          <a:bodyPr>
            <a:normAutofit/>
          </a:bodyPr>
          <a:lstStyle/>
          <a:p>
            <a:pPr marL="0" indent="0">
              <a:buNone/>
            </a:pPr>
            <a:endParaRPr lang="ru-RU" sz="2000" i="1" dirty="0" smtClean="0">
              <a:latin typeface="Bookman Old Style" pitchFamily="18" charset="0"/>
            </a:endParaRPr>
          </a:p>
          <a:p>
            <a:pPr marL="0" indent="0">
              <a:buNone/>
            </a:pPr>
            <a:r>
              <a:rPr lang="ru-RU" sz="2000" i="1" dirty="0" smtClean="0">
                <a:latin typeface="Bookman Old Style" pitchFamily="18" charset="0"/>
              </a:rPr>
              <a:t>Ты </a:t>
            </a:r>
            <a:r>
              <a:rPr lang="ru-RU" sz="2000" i="1" dirty="0">
                <a:latin typeface="Bookman Old Style" pitchFamily="18" charset="0"/>
              </a:rPr>
              <a:t>скажешь, эта жизнь — </a:t>
            </a:r>
            <a:r>
              <a:rPr lang="ru-RU" sz="2000" i="1" dirty="0" smtClean="0">
                <a:latin typeface="Bookman Old Style" pitchFamily="18" charset="0"/>
              </a:rPr>
              <a:t/>
            </a:r>
            <a:br>
              <a:rPr lang="ru-RU" sz="2000" i="1" dirty="0" smtClean="0">
                <a:latin typeface="Bookman Old Style" pitchFamily="18" charset="0"/>
              </a:rPr>
            </a:br>
            <a:r>
              <a:rPr lang="ru-RU" sz="2000" i="1" dirty="0" smtClean="0">
                <a:latin typeface="Bookman Old Style" pitchFamily="18" charset="0"/>
              </a:rPr>
              <a:t>одно </a:t>
            </a:r>
            <a:r>
              <a:rPr lang="ru-RU" sz="2000" i="1" dirty="0">
                <a:latin typeface="Bookman Old Style" pitchFamily="18" charset="0"/>
              </a:rPr>
              <a:t>мгновенье.</a:t>
            </a:r>
          </a:p>
          <a:p>
            <a:pPr marL="0" indent="0">
              <a:buNone/>
            </a:pPr>
            <a:r>
              <a:rPr lang="ru-RU" sz="2000" i="1" dirty="0">
                <a:latin typeface="Bookman Old Style" pitchFamily="18" charset="0"/>
              </a:rPr>
              <a:t>Ее цени, в ней черпай вдохновенье.</a:t>
            </a:r>
          </a:p>
          <a:p>
            <a:pPr marL="0" indent="0">
              <a:buNone/>
            </a:pPr>
            <a:r>
              <a:rPr lang="ru-RU" sz="2000" i="1" dirty="0">
                <a:latin typeface="Bookman Old Style" pitchFamily="18" charset="0"/>
              </a:rPr>
              <a:t>Как проведешь ее, так и пройдет,</a:t>
            </a:r>
          </a:p>
          <a:p>
            <a:pPr marL="0" indent="0">
              <a:buNone/>
            </a:pPr>
            <a:r>
              <a:rPr lang="ru-RU" sz="2000" i="1" dirty="0">
                <a:latin typeface="Bookman Old Style" pitchFamily="18" charset="0"/>
              </a:rPr>
              <a:t>Не забывай: она — </a:t>
            </a:r>
            <a:r>
              <a:rPr lang="ru-RU" sz="2000" i="1" dirty="0" smtClean="0">
                <a:latin typeface="Bookman Old Style" pitchFamily="18" charset="0"/>
              </a:rPr>
              <a:t/>
            </a:r>
            <a:br>
              <a:rPr lang="ru-RU" sz="2000" i="1" dirty="0" smtClean="0">
                <a:latin typeface="Bookman Old Style" pitchFamily="18" charset="0"/>
              </a:rPr>
            </a:br>
            <a:r>
              <a:rPr lang="ru-RU" sz="2000" i="1" dirty="0" smtClean="0">
                <a:latin typeface="Bookman Old Style" pitchFamily="18" charset="0"/>
              </a:rPr>
              <a:t>твое </a:t>
            </a:r>
            <a:r>
              <a:rPr lang="ru-RU" sz="2000" i="1" dirty="0">
                <a:latin typeface="Bookman Old Style" pitchFamily="18" charset="0"/>
              </a:rPr>
              <a:t>творенье.</a:t>
            </a:r>
          </a:p>
          <a:p>
            <a:pPr marL="0" indent="0" algn="r">
              <a:buNone/>
            </a:pPr>
            <a:endParaRPr lang="ru-RU" sz="2000" i="1" dirty="0" smtClean="0">
              <a:latin typeface="Bookman Old Style" pitchFamily="18" charset="0"/>
            </a:endParaRPr>
          </a:p>
          <a:p>
            <a:pPr marL="0" indent="0" algn="r">
              <a:buNone/>
            </a:pPr>
            <a:endParaRPr lang="ru-RU" sz="2000" i="1" dirty="0" smtClean="0">
              <a:latin typeface="Bookman Old Style" pitchFamily="18" charset="0"/>
            </a:endParaRPr>
          </a:p>
          <a:p>
            <a:pPr marL="0" indent="0" algn="r">
              <a:buNone/>
            </a:pPr>
            <a:r>
              <a:rPr lang="ru-RU" sz="2000" i="1" dirty="0" smtClean="0">
                <a:latin typeface="Bookman Old Style" pitchFamily="18" charset="0"/>
              </a:rPr>
              <a:t>Омар Хайям</a:t>
            </a:r>
            <a:endParaRPr lang="ru-RU" sz="2000" dirty="0">
              <a:latin typeface="Bookman Old Style" pitchFamily="18" charset="0"/>
            </a:endParaRPr>
          </a:p>
        </p:txBody>
      </p:sp>
      <p:sp>
        <p:nvSpPr>
          <p:cNvPr id="4" name="Объект 2"/>
          <p:cNvSpPr txBox="1">
            <a:spLocks/>
          </p:cNvSpPr>
          <p:nvPr/>
        </p:nvSpPr>
        <p:spPr>
          <a:xfrm>
            <a:off x="4572000" y="116632"/>
            <a:ext cx="453650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sz="2000" i="1" dirty="0" smtClean="0">
              <a:latin typeface="Bookman Old Style" pitchFamily="18" charset="0"/>
            </a:endParaRPr>
          </a:p>
          <a:p>
            <a:pPr marL="0" indent="0">
              <a:buNone/>
            </a:pPr>
            <a:r>
              <a:rPr lang="ru-RU" sz="2000" i="1" dirty="0" smtClean="0">
                <a:latin typeface="Bookman Old Style" pitchFamily="18" charset="0"/>
              </a:rPr>
              <a:t>Я </a:t>
            </a:r>
            <a:r>
              <a:rPr lang="ru-RU" sz="2000" i="1" dirty="0">
                <a:latin typeface="Bookman Old Style" pitchFamily="18" charset="0"/>
              </a:rPr>
              <a:t>не хочу быть старой бабкой,</a:t>
            </a:r>
          </a:p>
          <a:p>
            <a:pPr marL="0" indent="0">
              <a:buNone/>
            </a:pPr>
            <a:r>
              <a:rPr lang="ru-RU" sz="2000" i="1" dirty="0">
                <a:latin typeface="Bookman Old Style" pitchFamily="18" charset="0"/>
              </a:rPr>
              <a:t>Я буду женщиной в годах.</a:t>
            </a:r>
          </a:p>
          <a:p>
            <a:pPr marL="0" indent="0">
              <a:buNone/>
            </a:pPr>
            <a:r>
              <a:rPr lang="ru-RU" sz="2000" i="1" dirty="0">
                <a:latin typeface="Bookman Old Style" pitchFamily="18" charset="0"/>
              </a:rPr>
              <a:t>Здоровой, стильной, элегантной,</a:t>
            </a:r>
          </a:p>
          <a:p>
            <a:pPr marL="0" indent="0">
              <a:buNone/>
            </a:pPr>
            <a:r>
              <a:rPr lang="ru-RU" sz="2000" i="1" dirty="0">
                <a:latin typeface="Bookman Old Style" pitchFamily="18" charset="0"/>
              </a:rPr>
              <a:t>На </a:t>
            </a:r>
            <a:r>
              <a:rPr lang="ru-RU" sz="2000" i="1" dirty="0" err="1">
                <a:latin typeface="Bookman Old Style" pitchFamily="18" charset="0"/>
              </a:rPr>
              <a:t>лабутенах</a:t>
            </a:r>
            <a:r>
              <a:rPr lang="ru-RU" sz="2000" i="1" dirty="0">
                <a:latin typeface="Bookman Old Style" pitchFamily="18" charset="0"/>
              </a:rPr>
              <a:t> и в штанах…</a:t>
            </a:r>
          </a:p>
          <a:p>
            <a:pPr marL="0" indent="0">
              <a:buNone/>
            </a:pPr>
            <a:r>
              <a:rPr lang="ru-RU" sz="2000" i="1" dirty="0">
                <a:latin typeface="Bookman Old Style" pitchFamily="18" charset="0"/>
              </a:rPr>
              <a:t>Хочу дожить до старости</a:t>
            </a:r>
          </a:p>
          <a:p>
            <a:pPr marL="0" indent="0">
              <a:buNone/>
            </a:pPr>
            <a:r>
              <a:rPr lang="ru-RU" sz="2000" i="1" dirty="0">
                <a:latin typeface="Bookman Old Style" pitchFamily="18" charset="0"/>
              </a:rPr>
              <a:t>и быть в своем уме!!!</a:t>
            </a:r>
          </a:p>
          <a:p>
            <a:pPr marL="0" indent="0">
              <a:buNone/>
            </a:pPr>
            <a:r>
              <a:rPr lang="ru-RU" sz="2000" i="1" dirty="0">
                <a:latin typeface="Bookman Old Style" pitchFamily="18" charset="0"/>
              </a:rPr>
              <a:t>И чтоб букетик ландышей</a:t>
            </a:r>
          </a:p>
          <a:p>
            <a:pPr marL="0" indent="0">
              <a:buNone/>
            </a:pPr>
            <a:r>
              <a:rPr lang="ru-RU" sz="2000" i="1" dirty="0">
                <a:latin typeface="Bookman Old Style" pitchFamily="18" charset="0"/>
              </a:rPr>
              <a:t>хотелось… По весне</a:t>
            </a:r>
          </a:p>
          <a:p>
            <a:pPr marL="0" indent="0" algn="r">
              <a:buNone/>
            </a:pPr>
            <a:endParaRPr lang="ru-RU" sz="2000" i="1" dirty="0" smtClean="0">
              <a:latin typeface="Bookman Old Style" pitchFamily="18" charset="0"/>
            </a:endParaRPr>
          </a:p>
          <a:p>
            <a:pPr marL="0" indent="0" algn="r">
              <a:buNone/>
            </a:pPr>
            <a:r>
              <a:rPr lang="ru-RU" sz="2000" i="1" dirty="0" smtClean="0">
                <a:latin typeface="Bookman Old Style" pitchFamily="18" charset="0"/>
              </a:rPr>
              <a:t>Лариса </a:t>
            </a:r>
            <a:r>
              <a:rPr lang="ru-RU" sz="2000" i="1" dirty="0" err="1" smtClean="0">
                <a:latin typeface="Bookman Old Style" pitchFamily="18" charset="0"/>
              </a:rPr>
              <a:t>Рубальская</a:t>
            </a:r>
            <a:endParaRPr lang="ru-RU" sz="2000" dirty="0">
              <a:latin typeface="Bookman Old Style"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721" y="4674642"/>
            <a:ext cx="2502024" cy="16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s://avatars.mds.yandex.net/i?id=7e2ae9fb085414cb0ba0d4cf7abb5289a3b545d9-775621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555762"/>
            <a:ext cx="1584176" cy="190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90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Актуальность</a:t>
            </a:r>
          </a:p>
        </p:txBody>
      </p:sp>
      <p:sp>
        <p:nvSpPr>
          <p:cNvPr id="2" name="Прямоугольник 1"/>
          <p:cNvSpPr/>
          <p:nvPr/>
        </p:nvSpPr>
        <p:spPr>
          <a:xfrm>
            <a:off x="323528" y="764704"/>
            <a:ext cx="6048672" cy="2308324"/>
          </a:xfrm>
          <a:prstGeom prst="rect">
            <a:avLst/>
          </a:prstGeom>
        </p:spPr>
        <p:txBody>
          <a:bodyPr wrap="square">
            <a:spAutoFit/>
          </a:bodyPr>
          <a:lstStyle/>
          <a:p>
            <a:pPr marL="0" lvl="1"/>
            <a:r>
              <a:rPr lang="ru-RU" sz="2400" b="1" dirty="0" smtClean="0">
                <a:solidFill>
                  <a:srgbClr val="002060"/>
                </a:solidFill>
                <a:latin typeface="Times New Roman" pitchFamily="18" charset="0"/>
                <a:cs typeface="Times New Roman" pitchFamily="18" charset="0"/>
              </a:rPr>
              <a:t>Без преобразований в сфере культуры здорового образа жизни и профилактики заболеваний не удастся добиться кардинального изменения существующих показателей смертности и заболеваемости населения!</a:t>
            </a:r>
          </a:p>
        </p:txBody>
      </p:sp>
      <p:sp>
        <p:nvSpPr>
          <p:cNvPr id="7" name="Прямоугольник 6"/>
          <p:cNvSpPr/>
          <p:nvPr/>
        </p:nvSpPr>
        <p:spPr>
          <a:xfrm>
            <a:off x="3491880" y="3789040"/>
            <a:ext cx="5472608" cy="2308324"/>
          </a:xfrm>
          <a:prstGeom prst="rect">
            <a:avLst/>
          </a:prstGeom>
        </p:spPr>
        <p:txBody>
          <a:bodyPr wrap="square">
            <a:spAutoFit/>
          </a:bodyPr>
          <a:lstStyle/>
          <a:p>
            <a:pPr marL="0" lvl="1"/>
            <a:r>
              <a:rPr lang="ru-RU" sz="2400" b="1" dirty="0" smtClean="0">
                <a:solidFill>
                  <a:srgbClr val="002060"/>
                </a:solidFill>
                <a:latin typeface="Times New Roman" pitchFamily="18" charset="0"/>
                <a:cs typeface="Times New Roman" pitchFamily="18" charset="0"/>
              </a:rPr>
              <a:t>Необходим целый комплекс воздействий - законодательных, культурных и др. Только совместные усилия медиков и общества в целом способны улучшить состояние общественного здоровья!</a:t>
            </a:r>
          </a:p>
        </p:txBody>
      </p:sp>
      <p:pic>
        <p:nvPicPr>
          <p:cNvPr id="19458" name="Picture 2" descr="https://avatars.mds.yandex.net/i?id=51b83a38a686fad996f81ab58a1ee9afbd6bc77e-6946649-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853" y="553028"/>
            <a:ext cx="251999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avatars.mds.yandex.net/i?id=eb96005da9fdba4fe9201443e2ca1826ee55455d-918240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89040"/>
            <a:ext cx="3071249"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944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57720872"/>
              </p:ext>
            </p:extLst>
          </p:nvPr>
        </p:nvGraphicFramePr>
        <p:xfrm>
          <a:off x="251520" y="692696"/>
          <a:ext cx="864096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endParaRPr lang="ru-RU" sz="2800" b="1" dirty="0" smtClean="0">
              <a:solidFill>
                <a:srgbClr val="FF0000"/>
              </a:solidFill>
              <a:latin typeface="Times New Roman" pitchFamily="18" charset="0"/>
              <a:cs typeface="Times New Roman" pitchFamily="18" charset="0"/>
            </a:endParaRPr>
          </a:p>
        </p:txBody>
      </p:sp>
      <p:sp>
        <p:nvSpPr>
          <p:cNvPr id="2" name="Прямоугольник 1"/>
          <p:cNvSpPr/>
          <p:nvPr/>
        </p:nvSpPr>
        <p:spPr>
          <a:xfrm>
            <a:off x="-982" y="0"/>
            <a:ext cx="4356958" cy="523220"/>
          </a:xfrm>
          <a:prstGeom prst="rect">
            <a:avLst/>
          </a:prstGeom>
        </p:spPr>
        <p:txBody>
          <a:bodyPr wrap="square">
            <a:spAutoFit/>
          </a:bodyPr>
          <a:lstStyle/>
          <a:p>
            <a:r>
              <a:rPr lang="ru-RU" sz="2800" b="1" dirty="0" smtClean="0">
                <a:solidFill>
                  <a:srgbClr val="FF0000"/>
                </a:solidFill>
                <a:latin typeface="Times New Roman" pitchFamily="18" charset="0"/>
                <a:cs typeface="Times New Roman" pitchFamily="18" charset="0"/>
              </a:rPr>
              <a:t>Факторы риска</a:t>
            </a:r>
            <a:endParaRPr lang="ru-RU" sz="2800" dirty="0">
              <a:solidFill>
                <a:srgbClr val="FF0000"/>
              </a:solidFill>
            </a:endParaRPr>
          </a:p>
        </p:txBody>
      </p:sp>
    </p:spTree>
    <p:extLst>
      <p:ext uri="{BB962C8B-B14F-4D97-AF65-F5344CB8AC3E}">
        <p14:creationId xmlns:p14="http://schemas.microsoft.com/office/powerpoint/2010/main" val="2108657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Цели и задачи программы</a:t>
            </a:r>
          </a:p>
        </p:txBody>
      </p:sp>
      <p:sp>
        <p:nvSpPr>
          <p:cNvPr id="2" name="Прямоугольник 1"/>
          <p:cNvSpPr/>
          <p:nvPr/>
        </p:nvSpPr>
        <p:spPr>
          <a:xfrm>
            <a:off x="0" y="600352"/>
            <a:ext cx="9144000" cy="6001643"/>
          </a:xfrm>
          <a:prstGeom prst="rect">
            <a:avLst/>
          </a:prstGeom>
        </p:spPr>
        <p:txBody>
          <a:bodyPr wrap="square">
            <a:spAutoFit/>
          </a:bodyPr>
          <a:lstStyle/>
          <a:p>
            <a:r>
              <a:rPr lang="ru-RU" sz="1600" b="1" dirty="0">
                <a:latin typeface="Times New Roman" pitchFamily="18" charset="0"/>
                <a:cs typeface="Times New Roman" pitchFamily="18" charset="0"/>
              </a:rPr>
              <a:t>Цели программы </a:t>
            </a:r>
            <a:r>
              <a:rPr lang="ru-RU" sz="1600" dirty="0">
                <a:latin typeface="Times New Roman" pitchFamily="18" charset="0"/>
                <a:cs typeface="Times New Roman" pitchFamily="18" charset="0"/>
              </a:rPr>
              <a:t>– улучшение здоровья населения, качества жизни, формирование культуры общественного здоровья, ответственного отношения к здоровью. </a:t>
            </a:r>
          </a:p>
          <a:p>
            <a:r>
              <a:rPr lang="ru-RU" sz="1600" b="1" dirty="0">
                <a:latin typeface="Times New Roman" pitchFamily="18" charset="0"/>
                <a:cs typeface="Times New Roman" pitchFamily="18" charset="0"/>
              </a:rPr>
              <a:t>Программа направлена на разрешение следующих задач:</a:t>
            </a:r>
          </a:p>
          <a:p>
            <a:pPr marL="285750" indent="-285750">
              <a:buFont typeface="Wingdings" pitchFamily="2" charset="2"/>
              <a:buChar char="ü"/>
            </a:pPr>
            <a:r>
              <a:rPr lang="ru-RU" sz="1600" dirty="0">
                <a:latin typeface="Times New Roman" pitchFamily="18" charset="0"/>
                <a:cs typeface="Times New Roman" pitchFamily="18" charset="0"/>
              </a:rPr>
              <a:t>достижение общественно значимого результата по увеличению доли граждан, ведущих здоровый образ жизни;</a:t>
            </a:r>
          </a:p>
          <a:p>
            <a:pPr marL="285750" indent="-285750">
              <a:buFont typeface="Wingdings" pitchFamily="2" charset="2"/>
              <a:buChar char="ü"/>
            </a:pPr>
            <a:r>
              <a:rPr lang="ru-RU" sz="1600" dirty="0" smtClean="0">
                <a:latin typeface="Times New Roman" pitchFamily="18" charset="0"/>
                <a:cs typeface="Times New Roman" pitchFamily="18" charset="0"/>
              </a:rPr>
              <a:t>формирование </a:t>
            </a:r>
            <a:r>
              <a:rPr lang="ru-RU" sz="1600" dirty="0">
                <a:latin typeface="Times New Roman" pitchFamily="18" charset="0"/>
                <a:cs typeface="Times New Roman" pitchFamily="18" charset="0"/>
              </a:rPr>
              <a:t>системы мотивации граждан к здоровому образу жизни, включая здоровое питание и отказ от вредных привычек;</a:t>
            </a:r>
          </a:p>
          <a:p>
            <a:pPr marL="285750" indent="-285750">
              <a:buFont typeface="Wingdings" pitchFamily="2" charset="2"/>
              <a:buChar char="ü"/>
            </a:pPr>
            <a:r>
              <a:rPr lang="ru-RU" sz="1600" dirty="0">
                <a:latin typeface="Times New Roman" pitchFamily="18" charset="0"/>
                <a:cs typeface="Times New Roman" pitchFamily="18" charset="0"/>
              </a:rPr>
              <a:t>увеличение обращаемости в медицинские организации по вопросам здорового образа жизни;</a:t>
            </a:r>
          </a:p>
          <a:p>
            <a:pPr marL="285750" indent="-285750">
              <a:buFont typeface="Wingdings" pitchFamily="2" charset="2"/>
              <a:buChar char="ü"/>
            </a:pPr>
            <a:r>
              <a:rPr lang="ru-RU" sz="1600" dirty="0">
                <a:latin typeface="Times New Roman" pitchFamily="18" charset="0"/>
                <a:cs typeface="Times New Roman" pitchFamily="18" charset="0"/>
              </a:rPr>
              <a:t>увеличение числа лиц, которым рекомендованы индивидуальные планы по здоровому образу жизни;</a:t>
            </a:r>
          </a:p>
          <a:p>
            <a:pPr marL="285750" indent="-285750">
              <a:buFont typeface="Wingdings" pitchFamily="2" charset="2"/>
              <a:buChar char="ü"/>
            </a:pPr>
            <a:r>
              <a:rPr lang="ru-RU" sz="1600" dirty="0">
                <a:latin typeface="Times New Roman" pitchFamily="18" charset="0"/>
                <a:cs typeface="Times New Roman" pitchFamily="18" charset="0"/>
              </a:rPr>
              <a:t>осуществление мероприятий, связанных с формированием здорового образа жизни на </a:t>
            </a:r>
            <a:r>
              <a:rPr lang="ru-RU" sz="1600" dirty="0" smtClean="0">
                <a:latin typeface="Times New Roman" pitchFamily="18" charset="0"/>
                <a:cs typeface="Times New Roman" pitchFamily="18" charset="0"/>
              </a:rPr>
              <a:t>производстве;</a:t>
            </a:r>
            <a:endParaRPr lang="ru-RU" sz="1600" dirty="0">
              <a:latin typeface="Times New Roman" pitchFamily="18" charset="0"/>
              <a:cs typeface="Times New Roman" pitchFamily="18" charset="0"/>
            </a:endParaRPr>
          </a:p>
          <a:p>
            <a:pPr marL="285750" indent="-285750">
              <a:buFont typeface="Wingdings" pitchFamily="2" charset="2"/>
              <a:buChar char="ü"/>
            </a:pPr>
            <a:r>
              <a:rPr lang="ru-RU" sz="1600" dirty="0">
                <a:latin typeface="Times New Roman" pitchFamily="18" charset="0"/>
                <a:cs typeface="Times New Roman" pitchFamily="18" charset="0"/>
              </a:rPr>
              <a:t>увеличение доли граждан, систематически занимающихся физической культурой и </a:t>
            </a:r>
            <a:r>
              <a:rPr lang="ru-RU" sz="1600" dirty="0" smtClean="0">
                <a:latin typeface="Times New Roman" pitchFamily="18" charset="0"/>
                <a:cs typeface="Times New Roman" pitchFamily="18" charset="0"/>
              </a:rPr>
              <a:t>спортом; </a:t>
            </a:r>
            <a:endParaRPr lang="ru-RU" sz="1600" dirty="0">
              <a:latin typeface="Times New Roman" pitchFamily="18" charset="0"/>
              <a:cs typeface="Times New Roman" pitchFamily="18" charset="0"/>
            </a:endParaRPr>
          </a:p>
          <a:p>
            <a:pPr marL="285750" indent="-285750">
              <a:buFont typeface="Wingdings" pitchFamily="2" charset="2"/>
              <a:buChar char="ü"/>
            </a:pPr>
            <a:r>
              <a:rPr lang="ru-RU" sz="1600" dirty="0">
                <a:latin typeface="Times New Roman" pitchFamily="18" charset="0"/>
                <a:cs typeface="Times New Roman" pitchFamily="18" charset="0"/>
              </a:rPr>
              <a:t>разработка с применением межведомственного взаимодействия мероприятий, </a:t>
            </a:r>
            <a:r>
              <a:rPr lang="ru-RU" sz="1600" dirty="0" smtClean="0">
                <a:latin typeface="Times New Roman" pitchFamily="18" charset="0"/>
                <a:cs typeface="Times New Roman" pitchFamily="18" charset="0"/>
              </a:rPr>
              <a:t>направленных </a:t>
            </a:r>
            <a:r>
              <a:rPr lang="ru-RU" sz="1600" dirty="0">
                <a:latin typeface="Times New Roman" pitchFamily="18" charset="0"/>
                <a:cs typeface="Times New Roman" pitchFamily="18" charset="0"/>
              </a:rPr>
              <a:t>на повышение уровня внутренней мотивации граждан к ведению здорового образа жизни, ограничение потребления алкоголя, защиту от табачного дыма, оптимизацию структуры питания населения </a:t>
            </a:r>
            <a:r>
              <a:rPr lang="ru-RU" sz="1600" dirty="0" smtClean="0">
                <a:latin typeface="Times New Roman" pitchFamily="18" charset="0"/>
                <a:cs typeface="Times New Roman" pitchFamily="18" charset="0"/>
              </a:rPr>
              <a:t>Республики</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сокращению </a:t>
            </a:r>
            <a:r>
              <a:rPr lang="ru-RU" sz="1600" dirty="0">
                <a:latin typeface="Times New Roman" pitchFamily="18" charset="0"/>
                <a:cs typeface="Times New Roman" pitchFamily="18" charset="0"/>
              </a:rPr>
              <a:t>потребления соли и сахара, осуществление мониторинга за состоянием питания различных групп населения с применением научных </a:t>
            </a:r>
            <a:r>
              <a:rPr lang="ru-RU" sz="1600" dirty="0" smtClean="0">
                <a:latin typeface="Times New Roman" pitchFamily="18" charset="0"/>
                <a:cs typeface="Times New Roman" pitchFamily="18" charset="0"/>
              </a:rPr>
              <a:t>исследований; </a:t>
            </a:r>
            <a:endParaRPr lang="ru-RU" sz="1600" dirty="0">
              <a:latin typeface="Times New Roman" pitchFamily="18" charset="0"/>
              <a:cs typeface="Times New Roman" pitchFamily="18" charset="0"/>
            </a:endParaRPr>
          </a:p>
          <a:p>
            <a:pPr marL="285750" indent="-285750">
              <a:buFont typeface="Wingdings" pitchFamily="2" charset="2"/>
              <a:buChar char="ü"/>
            </a:pPr>
            <a:r>
              <a:rPr lang="ru-RU" sz="1600" dirty="0">
                <a:latin typeface="Times New Roman" pitchFamily="18" charset="0"/>
                <a:cs typeface="Times New Roman" pitchFamily="18" charset="0"/>
              </a:rPr>
              <a:t>формирование среды, способствующей ведению гражданами Республики здорового образа жизни, включая создание соответствующих структур в системе учреждений здравоохранения или межведомственных центров, </a:t>
            </a:r>
            <a:r>
              <a:rPr lang="ru-RU" sz="1600" dirty="0" smtClean="0">
                <a:latin typeface="Times New Roman" pitchFamily="18" charset="0"/>
                <a:cs typeface="Times New Roman" pitchFamily="18" charset="0"/>
              </a:rPr>
              <a:t>проведение </a:t>
            </a:r>
            <a:r>
              <a:rPr lang="ru-RU" sz="1600" dirty="0">
                <a:latin typeface="Times New Roman" pitchFamily="18" charset="0"/>
                <a:cs typeface="Times New Roman" pitchFamily="18" charset="0"/>
              </a:rPr>
              <a:t>информационно-коммуникационных кампаний по пропаганде здорового образа жизни; вовлечение граждан, волонтерских и некоммерческих организаций в мероприятия по укреплению общественного </a:t>
            </a:r>
            <a:r>
              <a:rPr lang="ru-RU" sz="1600" dirty="0" smtClean="0">
                <a:latin typeface="Times New Roman" pitchFamily="18" charset="0"/>
                <a:cs typeface="Times New Roman" pitchFamily="18" charset="0"/>
              </a:rPr>
              <a:t>здоровья</a:t>
            </a:r>
            <a:endParaRPr lang="ru-RU" sz="1600" b="1"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3741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0"/>
            <a:ext cx="9144000"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Ожидаемые результаты, их социальная эффективность</a:t>
            </a:r>
          </a:p>
        </p:txBody>
      </p:sp>
      <p:sp>
        <p:nvSpPr>
          <p:cNvPr id="2" name="Прямоугольник 1"/>
          <p:cNvSpPr/>
          <p:nvPr/>
        </p:nvSpPr>
        <p:spPr>
          <a:xfrm>
            <a:off x="0" y="1088152"/>
            <a:ext cx="9144000" cy="5509200"/>
          </a:xfrm>
          <a:prstGeom prst="rect">
            <a:avLst/>
          </a:prstGeom>
        </p:spPr>
        <p:txBody>
          <a:bodyPr wrap="square">
            <a:spAutoFit/>
          </a:bodyPr>
          <a:lstStyle/>
          <a:p>
            <a:pPr marL="285750" indent="-285750">
              <a:buFont typeface="Wingdings" pitchFamily="2" charset="2"/>
              <a:buChar char="ü"/>
            </a:pPr>
            <a:r>
              <a:rPr lang="ru-RU" sz="1600" dirty="0" smtClean="0">
                <a:latin typeface="Times New Roman" pitchFamily="18" charset="0"/>
                <a:cs typeface="Times New Roman" pitchFamily="18" charset="0"/>
              </a:rPr>
              <a:t>создание культа здоровья как фундаментальной ценности жизни  современного человека;</a:t>
            </a:r>
          </a:p>
          <a:p>
            <a:pPr marL="285750" indent="-285750">
              <a:buFont typeface="Wingdings" pitchFamily="2" charset="2"/>
              <a:buChar char="ü"/>
            </a:pPr>
            <a:r>
              <a:rPr lang="ru-RU" sz="1600" dirty="0" smtClean="0">
                <a:latin typeface="Times New Roman" pitchFamily="18" charset="0"/>
                <a:cs typeface="Times New Roman" pitchFamily="18" charset="0"/>
              </a:rPr>
              <a:t>создание системы укрепления общественного здоровья, налаживание межведомственного взаимодействия по формированию мотивации граждан к сохранению собственного здоровья;</a:t>
            </a:r>
          </a:p>
          <a:p>
            <a:pPr marL="285750" indent="-285750">
              <a:buFont typeface="Wingdings" pitchFamily="2" charset="2"/>
              <a:buChar char="ü"/>
            </a:pPr>
            <a:r>
              <a:rPr lang="ru-RU" sz="1600" dirty="0" smtClean="0">
                <a:latin typeface="Times New Roman" pitchFamily="18" charset="0"/>
                <a:cs typeface="Times New Roman" pitchFamily="18" charset="0"/>
              </a:rPr>
              <a:t>повышение профессиональной компетенции социальных партнеров по вопросам формирования ЗОЖ;</a:t>
            </a:r>
          </a:p>
          <a:p>
            <a:pPr marL="285750" indent="-285750">
              <a:buFont typeface="Wingdings" pitchFamily="2" charset="2"/>
              <a:buChar char="ü"/>
            </a:pPr>
            <a:r>
              <a:rPr lang="ru-RU" sz="1600" dirty="0" smtClean="0">
                <a:latin typeface="Times New Roman" pitchFamily="18" charset="0"/>
                <a:cs typeface="Times New Roman" pitchFamily="18" charset="0"/>
              </a:rPr>
              <a:t>разработка методических рекомендаций для специалистов социальной сферы, педагогов, работников культуры по вопросам пропаганды и формирования ЗОЖ;</a:t>
            </a:r>
          </a:p>
          <a:p>
            <a:pPr marL="285750" indent="-285750">
              <a:buFont typeface="Wingdings" pitchFamily="2" charset="2"/>
              <a:buChar char="ü"/>
            </a:pPr>
            <a:r>
              <a:rPr lang="ru-RU" sz="1600" dirty="0" smtClean="0">
                <a:latin typeface="Times New Roman" pitchFamily="18" charset="0"/>
                <a:cs typeface="Times New Roman" pitchFamily="18" charset="0"/>
              </a:rPr>
              <a:t>увеличение количества предприятий, организаций, внедряющих корпоративные программы укрепления здоровья на рабочем месте, формирование мотивации работодателей и работников к сохранению и укреплению здоровья населения;</a:t>
            </a:r>
          </a:p>
          <a:p>
            <a:pPr marL="285750" indent="-285750">
              <a:buFont typeface="Wingdings" pitchFamily="2" charset="2"/>
              <a:buChar char="ü"/>
            </a:pPr>
            <a:r>
              <a:rPr lang="ru-RU" sz="1600" dirty="0" smtClean="0">
                <a:latin typeface="Times New Roman" pitchFamily="18" charset="0"/>
                <a:cs typeface="Times New Roman" pitchFamily="18" charset="0"/>
              </a:rPr>
              <a:t>увеличение количества граждан, информированных по вопросам ведения здорового образа жизни, профилактике неинфекционных заболеваний и мотивированных к ведению ЗОЖ;</a:t>
            </a:r>
          </a:p>
          <a:p>
            <a:pPr marL="285750" indent="-285750">
              <a:buFont typeface="Wingdings" pitchFamily="2" charset="2"/>
              <a:buChar char="ü"/>
            </a:pPr>
            <a:r>
              <a:rPr lang="ru-RU" sz="1600" dirty="0" smtClean="0">
                <a:latin typeface="Times New Roman" pitchFamily="18" charset="0"/>
                <a:cs typeface="Times New Roman" pitchFamily="18" charset="0"/>
              </a:rPr>
              <a:t>увеличение количества граждан, информированных о вреде курения, и мотивированных к отказу от курения или сокращение выкуриваемых сигарет;</a:t>
            </a:r>
          </a:p>
          <a:p>
            <a:pPr marL="285750" indent="-285750">
              <a:buFont typeface="Wingdings" pitchFamily="2" charset="2"/>
              <a:buChar char="ü"/>
            </a:pPr>
            <a:r>
              <a:rPr lang="ru-RU" sz="1600" dirty="0" smtClean="0">
                <a:latin typeface="Times New Roman" pitchFamily="18" charset="0"/>
                <a:cs typeface="Times New Roman" pitchFamily="18" charset="0"/>
              </a:rPr>
              <a:t>увеличение количества граждан, информированных о значении рационального питания, в профилактике алиментарно-зависимых заболеваний;</a:t>
            </a:r>
          </a:p>
          <a:p>
            <a:pPr marL="285750" indent="-285750">
              <a:buFont typeface="Wingdings" pitchFamily="2" charset="2"/>
              <a:buChar char="ü"/>
            </a:pPr>
            <a:r>
              <a:rPr lang="ru-RU" sz="1600" dirty="0" smtClean="0">
                <a:latin typeface="Times New Roman" pitchFamily="18" charset="0"/>
                <a:cs typeface="Times New Roman" pitchFamily="18" charset="0"/>
              </a:rPr>
              <a:t>повышение уровня информированности населения о факторах риска развития и методах профилактики онкологических заболеваний;</a:t>
            </a:r>
          </a:p>
          <a:p>
            <a:pPr marL="285750" indent="-285750">
              <a:buFont typeface="Wingdings" pitchFamily="2" charset="2"/>
              <a:buChar char="ü"/>
            </a:pPr>
            <a:r>
              <a:rPr lang="ru-RU" sz="1600" dirty="0" smtClean="0">
                <a:latin typeface="Times New Roman" pitchFamily="18" charset="0"/>
                <a:cs typeface="Times New Roman" pitchFamily="18" charset="0"/>
              </a:rPr>
              <a:t>увеличение количества граждан, прошедших профилактические осмотры;</a:t>
            </a:r>
          </a:p>
          <a:p>
            <a:pPr marL="285750" indent="-285750">
              <a:buFont typeface="Wingdings" pitchFamily="2" charset="2"/>
              <a:buChar char="ü"/>
            </a:pPr>
            <a:r>
              <a:rPr lang="ru-RU" sz="1600" dirty="0" smtClean="0">
                <a:latin typeface="Times New Roman" pitchFamily="18" charset="0"/>
                <a:cs typeface="Times New Roman" pitchFamily="18" charset="0"/>
              </a:rPr>
              <a:t>увеличение числа находящихся на лечении больных артериальной гипертонией, достигших целевых уровней артериального давления;</a:t>
            </a:r>
          </a:p>
          <a:p>
            <a:pPr marL="285750" indent="-285750">
              <a:buFont typeface="Wingdings" pitchFamily="2" charset="2"/>
              <a:buChar char="ü"/>
            </a:pPr>
            <a:r>
              <a:rPr lang="ru-RU" sz="1600" dirty="0" smtClean="0">
                <a:latin typeface="Times New Roman" pitchFamily="18" charset="0"/>
                <a:cs typeface="Times New Roman" pitchFamily="18" charset="0"/>
              </a:rPr>
              <a:t>снижение преждевременной смертности от неинфекционных заболеваний</a:t>
            </a:r>
          </a:p>
        </p:txBody>
      </p:sp>
    </p:spTree>
    <p:extLst>
      <p:ext uri="{BB962C8B-B14F-4D97-AF65-F5344CB8AC3E}">
        <p14:creationId xmlns:p14="http://schemas.microsoft.com/office/powerpoint/2010/main" val="2763379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un9-74.userapi.com/impg/TpkFP9EzE_LtMBSsFy-cZ_o2IUEErOlBUNtmhg/PmygZSLy_dg.jpg?size=604x433&amp;quality=96&amp;sign=edfe65ac5c90b817441d7cd1ecd0bf31&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59828" cy="62390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6239053"/>
            <a:ext cx="9144000" cy="646331"/>
          </a:xfrm>
          <a:prstGeom prst="rect">
            <a:avLst/>
          </a:prstGeom>
        </p:spPr>
        <p:txBody>
          <a:bodyPr wrap="square">
            <a:spAutoFit/>
          </a:bodyPr>
          <a:lstStyle/>
          <a:p>
            <a:pPr algn="ctr"/>
            <a:r>
              <a:rPr lang="ru-RU" sz="3600" b="1" dirty="0">
                <a:solidFill>
                  <a:schemeClr val="accent1">
                    <a:lumMod val="50000"/>
                  </a:schemeClr>
                </a:solidFill>
                <a:latin typeface="Times New Roman" pitchFamily="18" charset="0"/>
                <a:cs typeface="Times New Roman" pitchFamily="18" charset="0"/>
              </a:rPr>
              <a:t>Благодарю за внимание!</a:t>
            </a:r>
            <a:endParaRPr lang="ru-RU" sz="3600" dirty="0"/>
          </a:p>
        </p:txBody>
      </p:sp>
    </p:spTree>
    <p:extLst>
      <p:ext uri="{BB962C8B-B14F-4D97-AF65-F5344CB8AC3E}">
        <p14:creationId xmlns:p14="http://schemas.microsoft.com/office/powerpoint/2010/main" val="3663364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836712"/>
            <a:ext cx="9001000" cy="3096344"/>
          </a:xfrm>
        </p:spPr>
        <p:txBody>
          <a:bodyPr>
            <a:normAutofit/>
          </a:bodyPr>
          <a:lstStyle/>
          <a:p>
            <a:pPr marL="0" indent="0">
              <a:buNone/>
            </a:pPr>
            <a:r>
              <a:rPr lang="ru-RU" sz="2000" i="1" dirty="0" smtClean="0">
                <a:latin typeface="Bookman Old Style" pitchFamily="18" charset="0"/>
              </a:rPr>
              <a:t>«Здоровье до того перевешивает все остальные блага жизни, что, поистине, нищий здоровый человек счастливее больного короля. Девять десятых нашего счастья основано на здоровье. Отсюда вывод тот, что величайшей глупостью было бы жертвовать своим здоровьем ради чего бы то ни было: ради богатства, карьеры, образования, славы, не говоря уже о чувственных и мимолетных наслаждениях»</a:t>
            </a:r>
          </a:p>
          <a:p>
            <a:pPr marL="0" indent="0" algn="r">
              <a:buNone/>
            </a:pPr>
            <a:r>
              <a:rPr lang="ru-RU" sz="2000" dirty="0" smtClean="0">
                <a:latin typeface="Bookman Old Style" pitchFamily="18" charset="0"/>
              </a:rPr>
              <a:t>Артур Шопенгауэр</a:t>
            </a:r>
            <a:endParaRPr lang="ru-RU" sz="2000" dirty="0">
              <a:latin typeface="Bookman Old Style" pitchFamily="18" charset="0"/>
            </a:endParaRPr>
          </a:p>
        </p:txBody>
      </p:sp>
      <p:pic>
        <p:nvPicPr>
          <p:cNvPr id="3074" name="Picture 2" descr="https://avatars.mds.yandex.net/i?id=141e30c746212e3e424a1bb0e2bf8853d567df1d-8343733-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645024"/>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9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i.pinimg.com/originals/a0/1f/13/a01f13c86c47a4bb6a9305bcaf7e7b5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5251" y="908720"/>
            <a:ext cx="5314977" cy="4719737"/>
          </a:xfrm>
          <a:prstGeom prst="rect">
            <a:avLst/>
          </a:prstGeom>
          <a:noFill/>
          <a:ln>
            <a:noFill/>
          </a:ln>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78425" cy="1152128"/>
          </a:xfrm>
          <a:prstGeom prst="rect">
            <a:avLst/>
          </a:prstGeom>
          <a:noFill/>
        </p:spPr>
      </p:pic>
      <p:sp>
        <p:nvSpPr>
          <p:cNvPr id="7" name="Объект 2"/>
          <p:cNvSpPr txBox="1">
            <a:spLocks/>
          </p:cNvSpPr>
          <p:nvPr/>
        </p:nvSpPr>
        <p:spPr>
          <a:xfrm>
            <a:off x="0" y="5544616"/>
            <a:ext cx="9144000" cy="11967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1800" b="1" dirty="0" smtClean="0">
                <a:solidFill>
                  <a:srgbClr val="FF0000"/>
                </a:solidFill>
                <a:latin typeface="Times New Roman" pitchFamily="18" charset="0"/>
                <a:cs typeface="Times New Roman" pitchFamily="18" charset="0"/>
              </a:rPr>
              <a:t>Федеральным законом РФ от 21 ноября 2011 г.  № 323-ФЗ дается определение: </a:t>
            </a:r>
            <a:r>
              <a:rPr lang="ru-RU" sz="1800" b="1" dirty="0" smtClean="0">
                <a:latin typeface="Times New Roman" pitchFamily="18" charset="0"/>
                <a:cs typeface="Times New Roman" pitchFamily="18" charset="0"/>
              </a:rPr>
              <a:t>«здоровье – это состояние физического, психического и социального благополучия человека, при котором отсутствуют заболевания, а также расстройства функций органов и систем организма»</a:t>
            </a:r>
            <a:endParaRPr lang="ru-RU"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7568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08393851"/>
              </p:ext>
            </p:extLst>
          </p:nvPr>
        </p:nvGraphicFramePr>
        <p:xfrm>
          <a:off x="-5907" y="1484784"/>
          <a:ext cx="9144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Объект 2"/>
          <p:cNvSpPr txBox="1">
            <a:spLocks/>
          </p:cNvSpPr>
          <p:nvPr/>
        </p:nvSpPr>
        <p:spPr>
          <a:xfrm>
            <a:off x="0" y="188640"/>
            <a:ext cx="9144000"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rgbClr val="FF0000"/>
                </a:solidFill>
                <a:latin typeface="Times New Roman" pitchFamily="18" charset="0"/>
                <a:cs typeface="Times New Roman" pitchFamily="18" charset="0"/>
              </a:rPr>
              <a:t>Неинфекционные заболевания (НИЗ)</a:t>
            </a:r>
            <a:r>
              <a:rPr lang="ru-RU" sz="2000" dirty="0">
                <a:latin typeface="Times New Roman" pitchFamily="18" charset="0"/>
                <a:cs typeface="Times New Roman" pitchFamily="18" charset="0"/>
              </a:rPr>
              <a:t>, включающие болезни сердца, инсульт, рак, диабет и хронические заболевания легких, в совокупности являются причиной 74% смертей во всем </a:t>
            </a:r>
            <a:r>
              <a:rPr lang="ru-RU" sz="2000" dirty="0" smtClean="0">
                <a:latin typeface="Times New Roman" pitchFamily="18" charset="0"/>
                <a:cs typeface="Times New Roman" pitchFamily="18" charset="0"/>
              </a:rPr>
              <a:t>мире.</a:t>
            </a:r>
            <a:endParaRPr lang="ru-RU" sz="2000" dirty="0">
              <a:latin typeface="Times New Roman" pitchFamily="18" charset="0"/>
              <a:cs typeface="Times New Roman" pitchFamily="18" charset="0"/>
            </a:endParaRPr>
          </a:p>
        </p:txBody>
      </p:sp>
      <p:sp>
        <p:nvSpPr>
          <p:cNvPr id="7" name="Объект 2"/>
          <p:cNvSpPr txBox="1">
            <a:spLocks/>
          </p:cNvSpPr>
          <p:nvPr/>
        </p:nvSpPr>
        <p:spPr>
          <a:xfrm>
            <a:off x="0" y="5157192"/>
            <a:ext cx="9144000" cy="17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smtClean="0">
                <a:latin typeface="Times New Roman" pitchFamily="18" charset="0"/>
                <a:cs typeface="Times New Roman" pitchFamily="18" charset="0"/>
              </a:rPr>
              <a:t>Распространение НИЗ обусловлено, прежде всего, четырьмя основными факторами риска: употреблением табака, вредным употреблением алкоголя, недостаточной физической активностью и нездоровым питанием, а также ограниченной доступностью услуг по диагностике, лечению НИЗ и уходу за лицами, уже страдающими этими заболеваниями</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462903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44624"/>
            <a:ext cx="9144000"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1800" b="1" dirty="0" smtClean="0">
                <a:solidFill>
                  <a:srgbClr val="FF0000"/>
                </a:solidFill>
                <a:latin typeface="Times New Roman" pitchFamily="18" charset="0"/>
                <a:cs typeface="Times New Roman" pitchFamily="18" charset="0"/>
              </a:rPr>
              <a:t>Федеральный закон РФ от 21 ноября 2011 г.  № 323-ФЗ </a:t>
            </a:r>
            <a:br>
              <a:rPr lang="ru-RU" sz="1800" b="1" dirty="0" smtClean="0">
                <a:solidFill>
                  <a:srgbClr val="FF0000"/>
                </a:solidFill>
                <a:latin typeface="Times New Roman" pitchFamily="18" charset="0"/>
                <a:cs typeface="Times New Roman" pitchFamily="18" charset="0"/>
              </a:rPr>
            </a:br>
            <a:r>
              <a:rPr lang="ru-RU" sz="1800" dirty="0" smtClean="0">
                <a:latin typeface="Times New Roman" pitchFamily="18" charset="0"/>
                <a:cs typeface="Times New Roman" pitchFamily="18" charset="0"/>
              </a:rPr>
              <a:t>так определяет понятие охраны здоровья граждан – система мер политического, экономического, правового, социального, научного, медицинского, в том числе санитарно-противоэпидемического (профилактического) характера, осуществляемых органами государственной власти Российской Федерации, органами государственной власти субъектов Российской Федерации, органами местного самоуправления, организациями, их должностными лицами и иными лицами, гражданами в целях профилактики заболеваний, сохранения и укрепления физического и психического здоровья каждого человека, поддержания его долголетней активной жизни, предоставления ему медицинской помощи</a:t>
            </a:r>
          </a:p>
        </p:txBody>
      </p:sp>
      <p:graphicFrame>
        <p:nvGraphicFramePr>
          <p:cNvPr id="5" name="Схема 4"/>
          <p:cNvGraphicFramePr/>
          <p:nvPr>
            <p:extLst>
              <p:ext uri="{D42A27DB-BD31-4B8C-83A1-F6EECF244321}">
                <p14:modId xmlns:p14="http://schemas.microsoft.com/office/powerpoint/2010/main" val="287813887"/>
              </p:ext>
            </p:extLst>
          </p:nvPr>
        </p:nvGraphicFramePr>
        <p:xfrm>
          <a:off x="35496" y="3501008"/>
          <a:ext cx="907300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2"/>
          <p:cNvSpPr txBox="1">
            <a:spLocks/>
          </p:cNvSpPr>
          <p:nvPr/>
        </p:nvSpPr>
        <p:spPr>
          <a:xfrm>
            <a:off x="0" y="2786058"/>
            <a:ext cx="9144000" cy="5715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1800" b="1" dirty="0" smtClean="0">
                <a:solidFill>
                  <a:srgbClr val="FF0000"/>
                </a:solidFill>
                <a:latin typeface="Times New Roman" pitchFamily="18" charset="0"/>
                <a:cs typeface="Times New Roman" pitchFamily="18" charset="0"/>
              </a:rPr>
              <a:t>Градация мероприятий профилактики в определении расставлена в соответствие с их вкладом в состояние здоровья индивидуума, которое зависит от:</a:t>
            </a:r>
          </a:p>
        </p:txBody>
      </p:sp>
    </p:spTree>
    <p:extLst>
      <p:ext uri="{BB962C8B-B14F-4D97-AF65-F5344CB8AC3E}">
        <p14:creationId xmlns:p14="http://schemas.microsoft.com/office/powerpoint/2010/main" val="17946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44624"/>
            <a:ext cx="914400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Виды профилактики </a:t>
            </a:r>
            <a:endParaRPr lang="ru-RU" sz="2800" dirty="0" smtClean="0">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703480059"/>
              </p:ext>
            </p:extLst>
          </p:nvPr>
        </p:nvGraphicFramePr>
        <p:xfrm>
          <a:off x="24670" y="836712"/>
          <a:ext cx="901182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43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44624"/>
            <a:ext cx="9144000"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800" b="1" dirty="0" smtClean="0">
                <a:solidFill>
                  <a:srgbClr val="FF0000"/>
                </a:solidFill>
                <a:latin typeface="Times New Roman" pitchFamily="18" charset="0"/>
                <a:cs typeface="Times New Roman" pitchFamily="18" charset="0"/>
              </a:rPr>
              <a:t>По целевым группам, для которых проводится профилактическая программа, различают:</a:t>
            </a:r>
            <a:endParaRPr lang="ru-RU" sz="2800" dirty="0" smtClean="0">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val="1432441610"/>
              </p:ext>
            </p:extLst>
          </p:nvPr>
        </p:nvGraphicFramePr>
        <p:xfrm>
          <a:off x="251520" y="1340768"/>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44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4941168"/>
            <a:ext cx="9144000" cy="1944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ru-RU" sz="2000" dirty="0" smtClean="0">
                <a:solidFill>
                  <a:srgbClr val="7030A0"/>
                </a:solidFill>
                <a:latin typeface="Times New Roman" pitchFamily="18" charset="0"/>
                <a:cs typeface="Times New Roman" pitchFamily="18" charset="0"/>
              </a:rPr>
              <a:t>Наиболее весомый вклад в профилактику заболеваний вносит соблюдение </a:t>
            </a:r>
            <a:r>
              <a:rPr lang="ru-RU" sz="2000" b="1" dirty="0" smtClean="0">
                <a:solidFill>
                  <a:srgbClr val="FF0000"/>
                </a:solidFill>
                <a:latin typeface="Times New Roman" pitchFamily="18" charset="0"/>
                <a:cs typeface="Times New Roman" pitchFamily="18" charset="0"/>
              </a:rPr>
              <a:t>здорового образа жизни (ЗОЖ) </a:t>
            </a:r>
            <a:r>
              <a:rPr lang="ru-RU" sz="2000" dirty="0" smtClean="0">
                <a:solidFill>
                  <a:srgbClr val="7030A0"/>
                </a:solidFill>
                <a:latin typeface="Times New Roman" pitchFamily="18" charset="0"/>
                <a:cs typeface="Times New Roman" pitchFamily="18" charset="0"/>
              </a:rPr>
              <a:t>– это способ жизнедеятельности, направленный на сохранение и улучшение здоровья людей. </a:t>
            </a:r>
          </a:p>
          <a:p>
            <a:pPr marL="0" indent="0">
              <a:lnSpc>
                <a:spcPct val="110000"/>
              </a:lnSpc>
              <a:spcBef>
                <a:spcPts val="0"/>
              </a:spcBef>
              <a:buNone/>
            </a:pPr>
            <a:r>
              <a:rPr lang="ru-RU" sz="2000" dirty="0" smtClean="0">
                <a:solidFill>
                  <a:srgbClr val="7030A0"/>
                </a:solidFill>
                <a:latin typeface="Times New Roman" pitchFamily="18" charset="0"/>
                <a:cs typeface="Times New Roman" pitchFamily="18" charset="0"/>
              </a:rPr>
              <a:t>Под ЗОЖ подразумевается изменение отношения индивидуума и общества, в целом, к состоянию личного (а через него и общественного) здоровья</a:t>
            </a:r>
          </a:p>
        </p:txBody>
      </p:sp>
      <p:pic>
        <p:nvPicPr>
          <p:cNvPr id="4101" name="Picture 5" descr="Z:\Оргметод отдел\оргметод Сигов Н.Б\Папка Директора 2023\ЗОЖ как программа для Министра Апр 2023\Картинки\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318473" cy="363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092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1633</Words>
  <Application>Microsoft Office PowerPoint</Application>
  <PresentationFormat>Экран (4:3)</PresentationFormat>
  <Paragraphs>173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Костик</dc:creator>
  <cp:lastModifiedBy>Екатерина</cp:lastModifiedBy>
  <cp:revision>26</cp:revision>
  <dcterms:created xsi:type="dcterms:W3CDTF">2023-04-24T08:34:03Z</dcterms:created>
  <dcterms:modified xsi:type="dcterms:W3CDTF">2023-04-24T14:12:16Z</dcterms:modified>
</cp:coreProperties>
</file>