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2" r:id="rId5"/>
    <p:sldId id="260" r:id="rId6"/>
    <p:sldId id="261" r:id="rId7"/>
    <p:sldId id="263" r:id="rId8"/>
    <p:sldId id="264" r:id="rId9"/>
    <p:sldId id="265" r:id="rId10"/>
    <p:sldId id="267" r:id="rId11"/>
    <p:sldId id="271" r:id="rId12"/>
    <p:sldId id="269" r:id="rId13"/>
    <p:sldId id="270" r:id="rId14"/>
    <p:sldId id="268" r:id="rId15"/>
    <p:sldId id="266" r:id="rId16"/>
    <p:sldId id="274"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110" d="100"/>
          <a:sy n="110" d="100"/>
        </p:scale>
        <p:origin x="151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пн 20.03.23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пн 20.03.23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пн 20.03.23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пн 20.03.23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пн 20.03.23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пн 20.03.23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пн 20.03.23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пн 20.03.23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пн 20.03.23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пн 20.03.23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пн 20.03.23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пн 20.03.23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1649915" y="1444396"/>
            <a:ext cx="6473152" cy="4524315"/>
          </a:xfrm>
          <a:prstGeom prst="rect">
            <a:avLst/>
          </a:prstGeom>
        </p:spPr>
        <p:txBody>
          <a:bodyPr wrap="square">
            <a:spAutoFit/>
          </a:bodyPr>
          <a:lstStyle/>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«Игры и игрушки для стимулирования и сохранения здоровья дошкольников»</a:t>
            </a: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ru-RU"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Воспитатель</a:t>
            </a:r>
            <a:r>
              <a:rPr lang="en-US"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 I </a:t>
            </a:r>
            <a:r>
              <a:rPr lang="ru-RU"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категории </a:t>
            </a:r>
          </a:p>
          <a:p>
            <a:pPr algn="ctr"/>
            <a:r>
              <a:rPr lang="ru-RU"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Акимова Алина Анатольевна</a:t>
            </a:r>
          </a:p>
        </p:txBody>
      </p:sp>
      <p:sp>
        <p:nvSpPr>
          <p:cNvPr id="2" name="Заголовок 1">
            <a:extLst>
              <a:ext uri="{FF2B5EF4-FFF2-40B4-BE49-F238E27FC236}">
                <a16:creationId xmlns:a16="http://schemas.microsoft.com/office/drawing/2014/main" id="{1318F094-567F-3972-F574-C2E4EF8382D2}"/>
              </a:ext>
            </a:extLst>
          </p:cNvPr>
          <p:cNvSpPr>
            <a:spLocks noGrp="1"/>
          </p:cNvSpPr>
          <p:nvPr>
            <p:ph type="title"/>
          </p:nvPr>
        </p:nvSpPr>
        <p:spPr>
          <a:xfrm>
            <a:off x="628649" y="365127"/>
            <a:ext cx="8124733" cy="779462"/>
          </a:xfrm>
        </p:spPr>
        <p:txBody>
          <a:bodyPr>
            <a:normAutofit/>
          </a:bodyPr>
          <a:lstStyle/>
          <a:p>
            <a:pPr algn="ctr"/>
            <a:r>
              <a:rPr lang="ru-RU" sz="1800" b="1" dirty="0">
                <a:solidFill>
                  <a:srgbClr val="0070C0"/>
                </a:solidFill>
              </a:rPr>
              <a:t>                                 Государственное учреждение Луганской Народной Республики </a:t>
            </a:r>
            <a:br>
              <a:rPr lang="ru-RU" sz="1800" b="1" dirty="0">
                <a:solidFill>
                  <a:srgbClr val="0070C0"/>
                </a:solidFill>
              </a:rPr>
            </a:br>
            <a:r>
              <a:rPr lang="ru-RU" sz="1800" b="1" dirty="0">
                <a:solidFill>
                  <a:srgbClr val="0070C0"/>
                </a:solidFill>
              </a:rPr>
              <a:t>                        « Ясли-сад комбинированного вида № 14 «Веночек»</a:t>
            </a:r>
          </a:p>
        </p:txBody>
      </p:sp>
    </p:spTree>
    <p:extLst>
      <p:ext uri="{BB962C8B-B14F-4D97-AF65-F5344CB8AC3E}">
        <p14:creationId xmlns:p14="http://schemas.microsoft.com/office/powerpoint/2010/main" val="255266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59" y="-13101"/>
            <a:ext cx="9174859" cy="6884202"/>
          </a:xfrm>
          <a:prstGeom prst="rect">
            <a:avLst/>
          </a:prstGeom>
        </p:spPr>
      </p:pic>
      <p:sp>
        <p:nvSpPr>
          <p:cNvPr id="4" name="Прямоугольник 3"/>
          <p:cNvSpPr/>
          <p:nvPr/>
        </p:nvSpPr>
        <p:spPr>
          <a:xfrm>
            <a:off x="3250311" y="16339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a:extLst>
              <a:ext uri="{FF2B5EF4-FFF2-40B4-BE49-F238E27FC236}">
                <a16:creationId xmlns:a16="http://schemas.microsoft.com/office/drawing/2014/main" id="{4DE5A687-F702-09DC-E815-4D95F37F3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44" y="2267619"/>
            <a:ext cx="5660570" cy="44809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D679CCC7-FEEC-A232-AD13-2E1202A67D4A}"/>
              </a:ext>
            </a:extLst>
          </p:cNvPr>
          <p:cNvSpPr>
            <a:spLocks noGrp="1"/>
          </p:cNvSpPr>
          <p:nvPr>
            <p:ph type="title"/>
          </p:nvPr>
        </p:nvSpPr>
        <p:spPr>
          <a:xfrm>
            <a:off x="2194560" y="389355"/>
            <a:ext cx="6583679" cy="690056"/>
          </a:xfrm>
        </p:spPr>
        <p:txBody>
          <a:bodyPr>
            <a:noAutofit/>
          </a:bodyPr>
          <a:lstStyle/>
          <a:p>
            <a:pPr algn="ctr"/>
            <a:b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br>
            <a: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t>Схема для гимнастики глаз</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Гимнастика для глаз позволяет дать необходимый отдых глазам, повышает работоспособность зрения, является профилактикой близорукости и дальнозоркости.</a:t>
            </a:r>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7AC7491-1A21-937D-8811-865776E4DD26}"/>
              </a:ext>
            </a:extLst>
          </p:cNvPr>
          <p:cNvSpPr txBox="1"/>
          <p:nvPr/>
        </p:nvSpPr>
        <p:spPr>
          <a:xfrm>
            <a:off x="1724298" y="1613775"/>
            <a:ext cx="7306491" cy="584775"/>
          </a:xfrm>
          <a:prstGeom prst="rect">
            <a:avLst/>
          </a:prstGeom>
          <a:noFill/>
        </p:spPr>
        <p:txBody>
          <a:bodyPr wrap="square">
            <a:spAutoFit/>
          </a:bodyPr>
          <a:lstStyle/>
          <a:p>
            <a:r>
              <a:rPr lang="ru-RU" sz="1600" dirty="0">
                <a:latin typeface="Tahoma" panose="020B0604030504040204" pitchFamily="34" charset="0"/>
                <a:ea typeface="Tahoma" panose="020B0604030504040204" pitchFamily="34" charset="0"/>
                <a:cs typeface="Tahoma" panose="020B0604030504040204" pitchFamily="34" charset="0"/>
              </a:rPr>
              <a:t>Очень важно не поворачивать голову, выполнять упражнения только глазами. Перед и после выполнения  упражнений необходимо поморгать.</a:t>
            </a:r>
            <a:endParaRPr lang="ru-RU" sz="1600" dirty="0"/>
          </a:p>
        </p:txBody>
      </p:sp>
    </p:spTree>
    <p:extLst>
      <p:ext uri="{BB962C8B-B14F-4D97-AF65-F5344CB8AC3E}">
        <p14:creationId xmlns:p14="http://schemas.microsoft.com/office/powerpoint/2010/main" val="393706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3096904" y="12148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5AF0C304-35EA-F501-1217-E150197E2CE4}"/>
              </a:ext>
            </a:extLst>
          </p:cNvPr>
          <p:cNvSpPr txBox="1"/>
          <p:nvPr/>
        </p:nvSpPr>
        <p:spPr>
          <a:xfrm>
            <a:off x="1811382" y="406978"/>
            <a:ext cx="7328555" cy="3508653"/>
          </a:xfrm>
          <a:prstGeom prst="rect">
            <a:avLst/>
          </a:prstGeom>
          <a:noFill/>
        </p:spPr>
        <p:txBody>
          <a:bodyPr wrap="square">
            <a:spAutoFit/>
          </a:bodyPr>
          <a:lstStyle/>
          <a:p>
            <a:pPr algn="ctr">
              <a:lnSpc>
                <a:spcPts val="1575"/>
              </a:lnSpc>
              <a:spcAft>
                <a:spcPts val="800"/>
              </a:spcAft>
            </a:pPr>
            <a:r>
              <a:rPr lang="ru-RU" sz="1050" kern="0" dirty="0">
                <a:solidFill>
                  <a:srgbClr val="181818"/>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ru-RU" sz="2000" b="1"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Практическое занятие с изготовленным</a:t>
            </a:r>
          </a:p>
          <a:p>
            <a:pPr algn="ctr">
              <a:lnSpc>
                <a:spcPts val="1575"/>
              </a:lnSpc>
              <a:spcAft>
                <a:spcPts val="800"/>
              </a:spcAft>
            </a:pPr>
            <a:r>
              <a:rPr lang="ru-RU" sz="2000" b="1"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 пособием «Карамелька- карандаш</a:t>
            </a:r>
            <a:r>
              <a:rPr lang="ru-RU" sz="2000" b="1" kern="0" dirty="0">
                <a:solidFill>
                  <a:srgbClr val="7030A0"/>
                </a:solidFill>
                <a:effectLst/>
                <a:latin typeface="Open Sans" panose="020B0606030504020204" pitchFamily="34" charset="0"/>
                <a:ea typeface="Times New Roman" panose="02020603050405020304" pitchFamily="18" charset="0"/>
              </a:rPr>
              <a:t>».</a:t>
            </a:r>
            <a:endPar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ru-RU" sz="1600" b="1" i="1" dirty="0">
                <a:solidFill>
                  <a:srgbClr val="0070C0"/>
                </a:solidFill>
                <a:latin typeface="Open Sans" panose="020B0606030504020204" pitchFamily="34" charset="0"/>
                <a:ea typeface="Open Sans" panose="020B0606030504020204" pitchFamily="34" charset="0"/>
                <a:cs typeface="Open Sans" panose="020B0606030504020204" pitchFamily="34" charset="0"/>
              </a:rPr>
              <a:t>Пальчиковая гимнастика с использованием нестандартного оборудования «Карамелька- карандаш»</a:t>
            </a:r>
          </a:p>
          <a:p>
            <a:r>
              <a:rPr lang="ru-RU" sz="1200" dirty="0">
                <a:latin typeface="Tahoma" panose="020B0604030504040204" pitchFamily="34" charset="0"/>
                <a:ea typeface="Tahoma" panose="020B0604030504040204" pitchFamily="34" charset="0"/>
                <a:cs typeface="Tahoma" panose="020B0604030504040204" pitchFamily="34" charset="0"/>
              </a:rPr>
              <a:t>1.     Карандаш в руках качу, согреть ладошки я хочу. (Зажать пособие между ладонями и прокатывать его между соединенными ладонями)</a:t>
            </a:r>
          </a:p>
          <a:p>
            <a:r>
              <a:rPr lang="ru-RU" sz="1200" dirty="0">
                <a:latin typeface="Tahoma" panose="020B0604030504040204" pitchFamily="34" charset="0"/>
                <a:ea typeface="Tahoma" panose="020B0604030504040204" pitchFamily="34" charset="0"/>
                <a:cs typeface="Tahoma" panose="020B0604030504040204" pitchFamily="34" charset="0"/>
              </a:rPr>
              <a:t>2.     Карандаш кручу я ловко, пальчикам нужна сноровка. (Вращать пособие между пальцами)</a:t>
            </a:r>
          </a:p>
          <a:p>
            <a:r>
              <a:rPr lang="ru-RU" sz="1200" dirty="0">
                <a:latin typeface="Tahoma" panose="020B0604030504040204" pitchFamily="34" charset="0"/>
                <a:ea typeface="Tahoma" panose="020B0604030504040204" pitchFamily="34" charset="0"/>
                <a:cs typeface="Tahoma" panose="020B0604030504040204" pitchFamily="34" charset="0"/>
              </a:rPr>
              <a:t>3.     Я по мостику пройду, в гости к другу попаду. (Взять пособие за низ правой и левой рукой, большим и указательным пальцами. Перебирать пальцами вдоль карандаша от одного конца до другого) </a:t>
            </a:r>
          </a:p>
          <a:p>
            <a:r>
              <a:rPr lang="ru-RU" sz="1200" dirty="0">
                <a:latin typeface="Tahoma" panose="020B0604030504040204" pitchFamily="34" charset="0"/>
                <a:ea typeface="Tahoma" panose="020B0604030504040204" pitchFamily="34" charset="0"/>
                <a:cs typeface="Tahoma" panose="020B0604030504040204" pitchFamily="34" charset="0"/>
              </a:rPr>
              <a:t>4.     Карандаш я подержу, в гости к пальчику приду. (Передача пособия каждому пальчику поочередно из правой руки в левую. Сжать пособие большим пальцем правой руки и передать большому пальцу левой руки и т. д.)</a:t>
            </a:r>
          </a:p>
          <a:p>
            <a:pPr marL="228600" indent="-228600">
              <a:buAutoNum type="arabicPeriod" startAt="4"/>
            </a:pPr>
            <a:endPar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endParaRPr lang="ru-RU" dirty="0"/>
          </a:p>
        </p:txBody>
      </p:sp>
      <p:pic>
        <p:nvPicPr>
          <p:cNvPr id="5" name="Рисунок 4">
            <a:extLst>
              <a:ext uri="{FF2B5EF4-FFF2-40B4-BE49-F238E27FC236}">
                <a16:creationId xmlns:a16="http://schemas.microsoft.com/office/drawing/2014/main" id="{639BE23D-0F14-C228-F90C-33425471FE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12" r="5338"/>
          <a:stretch/>
        </p:blipFill>
        <p:spPr>
          <a:xfrm>
            <a:off x="179532" y="4166889"/>
            <a:ext cx="2917372" cy="2569628"/>
          </a:xfrm>
          <a:prstGeom prst="round2DiagRect">
            <a:avLst/>
          </a:prstGeom>
        </p:spPr>
      </p:pic>
      <p:pic>
        <p:nvPicPr>
          <p:cNvPr id="10" name="Рисунок 9">
            <a:extLst>
              <a:ext uri="{FF2B5EF4-FFF2-40B4-BE49-F238E27FC236}">
                <a16:creationId xmlns:a16="http://schemas.microsoft.com/office/drawing/2014/main" id="{F070FA33-7A9C-86BF-4EF7-953B6BFEF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019" y="4544624"/>
            <a:ext cx="2917371" cy="2188029"/>
          </a:xfrm>
          <a:prstGeom prst="roundRect">
            <a:avLst/>
          </a:prstGeom>
        </p:spPr>
      </p:pic>
      <p:pic>
        <p:nvPicPr>
          <p:cNvPr id="11" name="Рисунок 10">
            <a:extLst>
              <a:ext uri="{FF2B5EF4-FFF2-40B4-BE49-F238E27FC236}">
                <a16:creationId xmlns:a16="http://schemas.microsoft.com/office/drawing/2014/main" id="{298B0211-62DE-27AF-794D-3B9B679694C4}"/>
              </a:ext>
            </a:extLst>
          </p:cNvPr>
          <p:cNvPicPr>
            <a:picLocks noChangeAspect="1"/>
          </p:cNvPicPr>
          <p:nvPr/>
        </p:nvPicPr>
        <p:blipFill>
          <a:blip r:embed="rId5"/>
          <a:stretch>
            <a:fillRect/>
          </a:stretch>
        </p:blipFill>
        <p:spPr>
          <a:xfrm>
            <a:off x="2889358" y="3206830"/>
            <a:ext cx="3365284" cy="2517866"/>
          </a:xfrm>
          <a:prstGeom prst="round2DiagRect">
            <a:avLst/>
          </a:prstGeom>
        </p:spPr>
      </p:pic>
    </p:spTree>
    <p:extLst>
      <p:ext uri="{BB962C8B-B14F-4D97-AF65-F5344CB8AC3E}">
        <p14:creationId xmlns:p14="http://schemas.microsoft.com/office/powerpoint/2010/main" val="18037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74859" cy="6884202"/>
          </a:xfrm>
          <a:prstGeom prst="rect">
            <a:avLst/>
          </a:prstGeom>
        </p:spPr>
      </p:pic>
      <p:sp>
        <p:nvSpPr>
          <p:cNvPr id="4" name="Прямоугольник 3"/>
          <p:cNvSpPr/>
          <p:nvPr/>
        </p:nvSpPr>
        <p:spPr>
          <a:xfrm>
            <a:off x="3250311" y="16339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sp>
        <p:nvSpPr>
          <p:cNvPr id="2" name="Заголовок 1">
            <a:extLst>
              <a:ext uri="{FF2B5EF4-FFF2-40B4-BE49-F238E27FC236}">
                <a16:creationId xmlns:a16="http://schemas.microsoft.com/office/drawing/2014/main" id="{D679CCC7-FEEC-A232-AD13-2E1202A67D4A}"/>
              </a:ext>
            </a:extLst>
          </p:cNvPr>
          <p:cNvSpPr>
            <a:spLocks noGrp="1"/>
          </p:cNvSpPr>
          <p:nvPr>
            <p:ph type="title"/>
          </p:nvPr>
        </p:nvSpPr>
        <p:spPr>
          <a:xfrm>
            <a:off x="2046515" y="163393"/>
            <a:ext cx="6914607" cy="1710839"/>
          </a:xfrm>
        </p:spPr>
        <p:txBody>
          <a:bodyPr>
            <a:noAutofit/>
          </a:bodyPr>
          <a:lstStyle/>
          <a:p>
            <a:pPr algn="ctr"/>
            <a: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t>Практические занятия для профилактики плоскостопия.</a:t>
            </a:r>
            <a:b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br>
            <a:r>
              <a:rPr lang="ru-RU" sz="1800" b="1" dirty="0">
                <a:solidFill>
                  <a:srgbClr val="0070C0"/>
                </a:solidFill>
                <a:latin typeface="Tahoma" panose="020B0604030504040204" pitchFamily="34" charset="0"/>
                <a:ea typeface="Tahoma" panose="020B0604030504040204" pitchFamily="34" charset="0"/>
                <a:cs typeface="Tahoma" panose="020B0604030504040204" pitchFamily="34" charset="0"/>
              </a:rPr>
              <a:t>1. С изготовленным</a:t>
            </a:r>
            <a:br>
              <a:rPr lang="ru-RU" sz="1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ru-RU" sz="1800" b="1" dirty="0">
                <a:solidFill>
                  <a:srgbClr val="0070C0"/>
                </a:solidFill>
                <a:latin typeface="Tahoma" panose="020B0604030504040204" pitchFamily="34" charset="0"/>
                <a:ea typeface="Tahoma" panose="020B0604030504040204" pitchFamily="34" charset="0"/>
                <a:cs typeface="Tahoma" panose="020B0604030504040204" pitchFamily="34" charset="0"/>
              </a:rPr>
              <a:t> пособием «Карамелька- карандаш»</a:t>
            </a:r>
            <a:br>
              <a:rPr lang="ru-RU" sz="1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ru-RU" sz="18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a:t>
            </a:r>
            <a:r>
              <a:rPr lang="ru-RU" sz="1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Подними карандаш с помощью пальцев ног)</a:t>
            </a:r>
            <a:br>
              <a:rPr lang="ru-RU" sz="1600" dirty="0">
                <a:latin typeface="Tahoma" panose="020B0604030504040204" pitchFamily="34" charset="0"/>
                <a:ea typeface="Tahoma" panose="020B0604030504040204" pitchFamily="34" charset="0"/>
                <a:cs typeface="Tahoma" panose="020B0604030504040204" pitchFamily="34" charset="0"/>
              </a:rPr>
            </a:br>
            <a:endParaRPr lang="ru-RU" sz="1600" dirty="0">
              <a:latin typeface="Tahoma" panose="020B0604030504040204" pitchFamily="34" charset="0"/>
              <a:ea typeface="Tahoma" panose="020B0604030504040204" pitchFamily="34" charset="0"/>
              <a:cs typeface="Tahoma" panose="020B0604030504040204" pitchFamily="34" charset="0"/>
            </a:endParaRPr>
          </a:p>
        </p:txBody>
      </p:sp>
      <p:pic>
        <p:nvPicPr>
          <p:cNvPr id="5" name="Рисунок 4">
            <a:extLst>
              <a:ext uri="{FF2B5EF4-FFF2-40B4-BE49-F238E27FC236}">
                <a16:creationId xmlns:a16="http://schemas.microsoft.com/office/drawing/2014/main" id="{FA63AC38-DB4B-F037-E5D5-93E3573E8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034"/>
          <a:stretch/>
        </p:blipFill>
        <p:spPr>
          <a:xfrm rot="5400000">
            <a:off x="233896" y="1422727"/>
            <a:ext cx="2566815" cy="2534195"/>
          </a:xfrm>
          <a:prstGeom prst="rect">
            <a:avLst/>
          </a:prstGeom>
        </p:spPr>
      </p:pic>
      <p:pic>
        <p:nvPicPr>
          <p:cNvPr id="8" name="Рисунок 7">
            <a:extLst>
              <a:ext uri="{FF2B5EF4-FFF2-40B4-BE49-F238E27FC236}">
                <a16:creationId xmlns:a16="http://schemas.microsoft.com/office/drawing/2014/main" id="{A6A4E018-DBB9-7A5F-5235-196875E09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34764" y="4248146"/>
            <a:ext cx="2778760" cy="2084070"/>
          </a:xfrm>
          <a:prstGeom prst="rect">
            <a:avLst/>
          </a:prstGeom>
        </p:spPr>
      </p:pic>
      <p:pic>
        <p:nvPicPr>
          <p:cNvPr id="10" name="Рисунок 9">
            <a:extLst>
              <a:ext uri="{FF2B5EF4-FFF2-40B4-BE49-F238E27FC236}">
                <a16:creationId xmlns:a16="http://schemas.microsoft.com/office/drawing/2014/main" id="{CF6FC4FC-8D70-3CCD-55E4-241340423C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429" y="2868580"/>
            <a:ext cx="4572000" cy="3429000"/>
          </a:xfrm>
          <a:prstGeom prst="round2DiagRect">
            <a:avLst/>
          </a:prstGeom>
        </p:spPr>
      </p:pic>
    </p:spTree>
    <p:extLst>
      <p:ext uri="{BB962C8B-B14F-4D97-AF65-F5344CB8AC3E}">
        <p14:creationId xmlns:p14="http://schemas.microsoft.com/office/powerpoint/2010/main" val="227437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74859" cy="6884202"/>
          </a:xfrm>
          <a:prstGeom prst="rect">
            <a:avLst/>
          </a:prstGeom>
        </p:spPr>
      </p:pic>
      <p:sp>
        <p:nvSpPr>
          <p:cNvPr id="4" name="Прямоугольник 3"/>
          <p:cNvSpPr/>
          <p:nvPr/>
        </p:nvSpPr>
        <p:spPr>
          <a:xfrm>
            <a:off x="3250311" y="16339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sp>
        <p:nvSpPr>
          <p:cNvPr id="2" name="Заголовок 1">
            <a:extLst>
              <a:ext uri="{FF2B5EF4-FFF2-40B4-BE49-F238E27FC236}">
                <a16:creationId xmlns:a16="http://schemas.microsoft.com/office/drawing/2014/main" id="{D679CCC7-FEEC-A232-AD13-2E1202A67D4A}"/>
              </a:ext>
            </a:extLst>
          </p:cNvPr>
          <p:cNvSpPr>
            <a:spLocks noGrp="1"/>
          </p:cNvSpPr>
          <p:nvPr>
            <p:ph type="title"/>
          </p:nvPr>
        </p:nvSpPr>
        <p:spPr>
          <a:xfrm>
            <a:off x="2449124" y="163393"/>
            <a:ext cx="6694876" cy="864226"/>
          </a:xfrm>
        </p:spPr>
        <p:txBody>
          <a:bodyPr>
            <a:noAutofit/>
          </a:bodyPr>
          <a:lstStyle/>
          <a:p>
            <a:r>
              <a:rPr lang="ru-RU"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2. Использование втулок от пергаментной бумаги:</a:t>
            </a:r>
            <a:br>
              <a:rPr lang="ru-RU"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br>
            <a:r>
              <a:rPr lang="ru-RU" sz="1600" dirty="0">
                <a:latin typeface="Open Sans" panose="020B0606030504020204" pitchFamily="34" charset="0"/>
                <a:ea typeface="Open Sans" panose="020B0606030504020204" pitchFamily="34" charset="0"/>
                <a:cs typeface="Open Sans" panose="020B0606030504020204" pitchFamily="34" charset="0"/>
              </a:rPr>
              <a:t>Прокатывание двумя ногами, после - каждой ногой поочерёдно.</a:t>
            </a:r>
          </a:p>
        </p:txBody>
      </p:sp>
      <p:pic>
        <p:nvPicPr>
          <p:cNvPr id="5" name="Рисунок 4">
            <a:extLst>
              <a:ext uri="{FF2B5EF4-FFF2-40B4-BE49-F238E27FC236}">
                <a16:creationId xmlns:a16="http://schemas.microsoft.com/office/drawing/2014/main" id="{58D338B1-28A7-2FAC-DEC8-1ED138C60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64" y="897776"/>
            <a:ext cx="3985777" cy="2989333"/>
          </a:xfrm>
          <a:prstGeom prst="snip2SameRect">
            <a:avLst/>
          </a:prstGeom>
        </p:spPr>
      </p:pic>
      <p:pic>
        <p:nvPicPr>
          <p:cNvPr id="10" name="Рисунок 9">
            <a:extLst>
              <a:ext uri="{FF2B5EF4-FFF2-40B4-BE49-F238E27FC236}">
                <a16:creationId xmlns:a16="http://schemas.microsoft.com/office/drawing/2014/main" id="{DD5CA654-06CE-CEEF-F8DC-10A6CCEE07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205"/>
          <a:stretch/>
        </p:blipFill>
        <p:spPr>
          <a:xfrm>
            <a:off x="4572000" y="944879"/>
            <a:ext cx="4435565" cy="2854119"/>
          </a:xfrm>
          <a:prstGeom prst="snip2SameRect">
            <a:avLst/>
          </a:prstGeom>
        </p:spPr>
      </p:pic>
      <p:pic>
        <p:nvPicPr>
          <p:cNvPr id="12" name="Рисунок 11">
            <a:extLst>
              <a:ext uri="{FF2B5EF4-FFF2-40B4-BE49-F238E27FC236}">
                <a16:creationId xmlns:a16="http://schemas.microsoft.com/office/drawing/2014/main" id="{06BE64ED-DF86-BD44-4D94-CD1B81694B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6282"/>
          <a:stretch/>
        </p:blipFill>
        <p:spPr>
          <a:xfrm>
            <a:off x="2088987" y="3534606"/>
            <a:ext cx="5027748" cy="3156857"/>
          </a:xfrm>
          <a:prstGeom prst="flowChartAlternateProcess">
            <a:avLst/>
          </a:prstGeom>
        </p:spPr>
      </p:pic>
    </p:spTree>
    <p:extLst>
      <p:ext uri="{BB962C8B-B14F-4D97-AF65-F5344CB8AC3E}">
        <p14:creationId xmlns:p14="http://schemas.microsoft.com/office/powerpoint/2010/main" val="163820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9139936" cy="6857998"/>
          </a:xfrm>
          <a:prstGeom prst="rect">
            <a:avLst/>
          </a:prstGeom>
        </p:spPr>
      </p:pic>
      <p:sp>
        <p:nvSpPr>
          <p:cNvPr id="4" name="Прямоугольник 3"/>
          <p:cNvSpPr/>
          <p:nvPr/>
        </p:nvSpPr>
        <p:spPr>
          <a:xfrm>
            <a:off x="1649915" y="1444396"/>
            <a:ext cx="6473152" cy="2585323"/>
          </a:xfrm>
          <a:prstGeom prst="rect">
            <a:avLst/>
          </a:prstGeom>
        </p:spPr>
        <p:txBody>
          <a:bodyPr wrap="square">
            <a:spAutoFit/>
          </a:bodyPr>
          <a:lstStyle/>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Заголовок 1">
            <a:extLst>
              <a:ext uri="{FF2B5EF4-FFF2-40B4-BE49-F238E27FC236}">
                <a16:creationId xmlns:a16="http://schemas.microsoft.com/office/drawing/2014/main" id="{1318F094-567F-3972-F574-C2E4EF8382D2}"/>
              </a:ext>
            </a:extLst>
          </p:cNvPr>
          <p:cNvSpPr>
            <a:spLocks noGrp="1"/>
          </p:cNvSpPr>
          <p:nvPr>
            <p:ph type="title"/>
          </p:nvPr>
        </p:nvSpPr>
        <p:spPr>
          <a:xfrm>
            <a:off x="1299208" y="332468"/>
            <a:ext cx="8124733" cy="779462"/>
          </a:xfrm>
        </p:spPr>
        <p:txBody>
          <a:bodyPr>
            <a:normAutofit fontScale="90000"/>
          </a:bodyPr>
          <a:lstStyle/>
          <a:p>
            <a:pPr algn="ctr"/>
            <a: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t>         3. Использование «дорожки» из газет:</a:t>
            </a:r>
            <a:b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t>сидя на стуле, спина прижата плотно к спинке стула, </a:t>
            </a:r>
            <a:b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t>пальчиками ног свернуть дорожку из газет </a:t>
            </a:r>
            <a:br>
              <a:rPr lang="ru-RU" sz="1800" b="1" dirty="0">
                <a:solidFill>
                  <a:srgbClr val="0070C0"/>
                </a:solidFill>
              </a:rPr>
            </a:br>
            <a:r>
              <a:rPr lang="ru-RU" sz="1800" b="1" dirty="0">
                <a:solidFill>
                  <a:srgbClr val="0070C0"/>
                </a:solidFill>
              </a:rPr>
              <a:t>          </a:t>
            </a:r>
            <a:r>
              <a:rPr lang="ru-RU" sz="1600" b="1" dirty="0">
                <a:latin typeface="Tahoma" panose="020B0604030504040204" pitchFamily="34" charset="0"/>
                <a:ea typeface="Tahoma" panose="020B0604030504040204" pitchFamily="34" charset="0"/>
                <a:cs typeface="Tahoma" panose="020B0604030504040204" pitchFamily="34" charset="0"/>
              </a:rPr>
              <a:t>(активизировать работу пальчиков ног)</a:t>
            </a:r>
          </a:p>
        </p:txBody>
      </p:sp>
      <p:pic>
        <p:nvPicPr>
          <p:cNvPr id="6" name="Рисунок 5">
            <a:extLst>
              <a:ext uri="{FF2B5EF4-FFF2-40B4-BE49-F238E27FC236}">
                <a16:creationId xmlns:a16="http://schemas.microsoft.com/office/drawing/2014/main" id="{9AF5952B-660E-913C-A400-67BDECF6B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1831" y="1863496"/>
            <a:ext cx="3352800" cy="2514600"/>
          </a:xfrm>
          <a:prstGeom prst="rect">
            <a:avLst/>
          </a:prstGeom>
        </p:spPr>
      </p:pic>
      <p:pic>
        <p:nvPicPr>
          <p:cNvPr id="8" name="Рисунок 7">
            <a:extLst>
              <a:ext uri="{FF2B5EF4-FFF2-40B4-BE49-F238E27FC236}">
                <a16:creationId xmlns:a16="http://schemas.microsoft.com/office/drawing/2014/main" id="{7DFF21FC-2AC2-F581-B901-C919D75DD0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10" t="19185" r="22667" b="17492"/>
          <a:stretch/>
        </p:blipFill>
        <p:spPr>
          <a:xfrm rot="5400000">
            <a:off x="6035358" y="2014441"/>
            <a:ext cx="3522174" cy="2382085"/>
          </a:xfrm>
          <a:prstGeom prst="rect">
            <a:avLst/>
          </a:prstGeom>
        </p:spPr>
      </p:pic>
      <p:pic>
        <p:nvPicPr>
          <p:cNvPr id="10" name="Рисунок 9">
            <a:extLst>
              <a:ext uri="{FF2B5EF4-FFF2-40B4-BE49-F238E27FC236}">
                <a16:creationId xmlns:a16="http://schemas.microsoft.com/office/drawing/2014/main" id="{74C2923C-EB58-3F0F-4D39-7AC47F514A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610607" y="2311457"/>
            <a:ext cx="4122642" cy="3091982"/>
          </a:xfrm>
          <a:prstGeom prst="rect">
            <a:avLst/>
          </a:prstGeom>
        </p:spPr>
      </p:pic>
    </p:spTree>
    <p:extLst>
      <p:ext uri="{BB962C8B-B14F-4D97-AF65-F5344CB8AC3E}">
        <p14:creationId xmlns:p14="http://schemas.microsoft.com/office/powerpoint/2010/main" val="13352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3096904" y="12148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pic>
        <p:nvPicPr>
          <p:cNvPr id="5" name="Рисунок 4">
            <a:extLst>
              <a:ext uri="{FF2B5EF4-FFF2-40B4-BE49-F238E27FC236}">
                <a16:creationId xmlns:a16="http://schemas.microsoft.com/office/drawing/2014/main" id="{CD70492D-51CF-B339-CE69-FAB24421B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2186" y="2456846"/>
            <a:ext cx="3529436" cy="36000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Заголовок 8">
            <a:extLst>
              <a:ext uri="{FF2B5EF4-FFF2-40B4-BE49-F238E27FC236}">
                <a16:creationId xmlns:a16="http://schemas.microsoft.com/office/drawing/2014/main" id="{1E7921FD-899F-8EE3-8A09-6AD9F5086F24}"/>
              </a:ext>
            </a:extLst>
          </p:cNvPr>
          <p:cNvSpPr>
            <a:spLocks noGrp="1"/>
          </p:cNvSpPr>
          <p:nvPr>
            <p:ph type="title"/>
          </p:nvPr>
        </p:nvSpPr>
        <p:spPr>
          <a:xfrm>
            <a:off x="2560700" y="626383"/>
            <a:ext cx="5893689" cy="1325563"/>
          </a:xfrm>
        </p:spPr>
        <p:txBody>
          <a:bodyPr>
            <a:normAutofit fontScale="90000"/>
          </a:bodyPr>
          <a:lstStyle/>
          <a:p>
            <a:pPr algn="ctr"/>
            <a:br>
              <a:rPr lang="ru-RU" sz="2400" dirty="0">
                <a:solidFill>
                  <a:srgbClr val="484858"/>
                </a:solidFill>
                <a:latin typeface="Roboto" panose="02000000000000000000" pitchFamily="2" charset="0"/>
              </a:rPr>
            </a:br>
            <a: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t>Развитие мелкой   моторики, тактильной чувствительности. </a:t>
            </a:r>
            <a:b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br>
            <a:b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br>
            <a:r>
              <a:rPr lang="ru-RU" sz="2000" b="1" i="1" dirty="0">
                <a:solidFill>
                  <a:srgbClr val="0070C0"/>
                </a:solidFill>
                <a:latin typeface="Tahoma" panose="020B0604030504040204" pitchFamily="34" charset="0"/>
                <a:ea typeface="Tahoma" panose="020B0604030504040204" pitchFamily="34" charset="0"/>
                <a:cs typeface="Tahoma" panose="020B0604030504040204" pitchFamily="34" charset="0"/>
              </a:rPr>
              <a:t>1. </a:t>
            </a:r>
            <a:r>
              <a:rPr lang="ru-RU" sz="2000" i="1" dirty="0">
                <a:solidFill>
                  <a:srgbClr val="0070C0"/>
                </a:solidFill>
                <a:latin typeface="Tahoma" panose="020B0604030504040204" pitchFamily="34" charset="0"/>
                <a:ea typeface="Tahoma" panose="020B0604030504040204" pitchFamily="34" charset="0"/>
                <a:cs typeface="Tahoma" panose="020B0604030504040204" pitchFamily="34" charset="0"/>
              </a:rPr>
              <a:t>Самодельные игрушки, наполненные крупами: рисом, гречкой, а так же бобовыми; игры с бобовыми.</a:t>
            </a:r>
            <a:br>
              <a:rPr lang="ru-RU" sz="2000" i="1" dirty="0">
                <a:solidFill>
                  <a:srgbClr val="0070C0"/>
                </a:solidFill>
                <a:latin typeface="Tahoma" panose="020B0604030504040204" pitchFamily="34" charset="0"/>
                <a:ea typeface="Tahoma" panose="020B0604030504040204" pitchFamily="34" charset="0"/>
                <a:cs typeface="Tahoma" panose="020B0604030504040204" pitchFamily="34" charset="0"/>
              </a:rPr>
            </a:br>
            <a:br>
              <a:rPr lang="ru-RU" sz="2400" dirty="0">
                <a:solidFill>
                  <a:srgbClr val="7030A0"/>
                </a:solidFill>
                <a:latin typeface="Tahoma" panose="020B0604030504040204" pitchFamily="34" charset="0"/>
                <a:ea typeface="Tahoma" panose="020B0604030504040204" pitchFamily="34" charset="0"/>
                <a:cs typeface="Tahoma" panose="020B0604030504040204" pitchFamily="34" charset="0"/>
              </a:rPr>
            </a:br>
            <a:endParaRPr lang="ru-RU" sz="24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Рисунок 9">
            <a:extLst>
              <a:ext uri="{FF2B5EF4-FFF2-40B4-BE49-F238E27FC236}">
                <a16:creationId xmlns:a16="http://schemas.microsoft.com/office/drawing/2014/main" id="{1FD3ECF9-8272-FA29-DB4D-4C91A310F582}"/>
              </a:ext>
            </a:extLst>
          </p:cNvPr>
          <p:cNvPicPr>
            <a:picLocks noChangeAspect="1"/>
          </p:cNvPicPr>
          <p:nvPr/>
        </p:nvPicPr>
        <p:blipFill>
          <a:blip r:embed="rId4"/>
          <a:stretch>
            <a:fillRect/>
          </a:stretch>
        </p:blipFill>
        <p:spPr>
          <a:xfrm>
            <a:off x="5178869" y="2069022"/>
            <a:ext cx="3730000" cy="3730000"/>
          </a:xfrm>
          <a:prstGeom prst="rect">
            <a:avLst/>
          </a:prstGeom>
        </p:spPr>
      </p:pic>
    </p:spTree>
    <p:extLst>
      <p:ext uri="{BB962C8B-B14F-4D97-AF65-F5344CB8AC3E}">
        <p14:creationId xmlns:p14="http://schemas.microsoft.com/office/powerpoint/2010/main" val="42043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74859" cy="6884202"/>
          </a:xfrm>
          <a:prstGeom prst="rect">
            <a:avLst/>
          </a:prstGeom>
        </p:spPr>
      </p:pic>
      <p:sp>
        <p:nvSpPr>
          <p:cNvPr id="4" name="Прямоугольник 3"/>
          <p:cNvSpPr/>
          <p:nvPr/>
        </p:nvSpPr>
        <p:spPr>
          <a:xfrm>
            <a:off x="3250311" y="16339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sp>
        <p:nvSpPr>
          <p:cNvPr id="2" name="Заголовок 1">
            <a:extLst>
              <a:ext uri="{FF2B5EF4-FFF2-40B4-BE49-F238E27FC236}">
                <a16:creationId xmlns:a16="http://schemas.microsoft.com/office/drawing/2014/main" id="{D679CCC7-FEEC-A232-AD13-2E1202A67D4A}"/>
              </a:ext>
            </a:extLst>
          </p:cNvPr>
          <p:cNvSpPr>
            <a:spLocks noGrp="1"/>
          </p:cNvSpPr>
          <p:nvPr>
            <p:ph type="title"/>
          </p:nvPr>
        </p:nvSpPr>
        <p:spPr>
          <a:xfrm>
            <a:off x="1942011" y="448888"/>
            <a:ext cx="7319933" cy="864226"/>
          </a:xfrm>
        </p:spPr>
        <p:txBody>
          <a:bodyPr>
            <a:noAutofit/>
          </a:bodyPr>
          <a:lstStyle/>
          <a:p>
            <a:pPr algn="ctr"/>
            <a:r>
              <a:rPr lang="ru-RU" sz="1600" i="1" dirty="0">
                <a:solidFill>
                  <a:srgbClr val="0070C0"/>
                </a:solidFill>
                <a:latin typeface="Tahoma" panose="020B0604030504040204" pitchFamily="34" charset="0"/>
                <a:ea typeface="Tahoma" panose="020B0604030504040204" pitchFamily="34" charset="0"/>
                <a:cs typeface="Tahoma" panose="020B0604030504040204" pitchFamily="34" charset="0"/>
              </a:rPr>
              <a:t> 2. Самомассаж с использованием сосновых шишек, </a:t>
            </a:r>
            <a:br>
              <a:rPr lang="ru-RU" sz="1600" i="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ru-RU" sz="1600" i="1" dirty="0">
                <a:solidFill>
                  <a:srgbClr val="0070C0"/>
                </a:solidFill>
                <a:latin typeface="Tahoma" panose="020B0604030504040204" pitchFamily="34" charset="0"/>
                <a:ea typeface="Tahoma" panose="020B0604030504040204" pitchFamily="34" charset="0"/>
                <a:cs typeface="Tahoma" panose="020B0604030504040204" pitchFamily="34" charset="0"/>
              </a:rPr>
              <a:t>«колючих» мячиков, грабелек </a:t>
            </a:r>
            <a:br>
              <a:rPr lang="ru-RU" sz="1600" i="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ru-RU" sz="1600" dirty="0">
                <a:latin typeface="Tahoma" panose="020B0604030504040204" pitchFamily="34" charset="0"/>
                <a:ea typeface="Tahoma" panose="020B0604030504040204" pitchFamily="34" charset="0"/>
                <a:cs typeface="Tahoma" panose="020B0604030504040204" pitchFamily="34" charset="0"/>
              </a:rPr>
              <a:t>(Прокатывание в ладонях,  по пальцам рук, спине, стопам ног: сверху вниз, затем снизу вверх, в стороны; постукивание по спине </a:t>
            </a:r>
            <a:br>
              <a:rPr lang="ru-RU" sz="1600" dirty="0">
                <a:latin typeface="Tahoma" panose="020B0604030504040204" pitchFamily="34" charset="0"/>
                <a:ea typeface="Tahoma" panose="020B0604030504040204" pitchFamily="34" charset="0"/>
                <a:cs typeface="Tahoma" panose="020B0604030504040204" pitchFamily="34" charset="0"/>
              </a:rPr>
            </a:br>
            <a:r>
              <a:rPr lang="ru-RU" sz="1600" dirty="0">
                <a:latin typeface="Tahoma" panose="020B0604030504040204" pitchFamily="34" charset="0"/>
                <a:ea typeface="Tahoma" panose="020B0604030504040204" pitchFamily="34" charset="0"/>
                <a:cs typeface="Tahoma" panose="020B0604030504040204" pitchFamily="34" charset="0"/>
              </a:rPr>
              <a:t>с разным темпом).</a:t>
            </a:r>
            <a:endParaRPr lang="ru-RU" sz="16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7" name="Рисунок 6">
            <a:extLst>
              <a:ext uri="{FF2B5EF4-FFF2-40B4-BE49-F238E27FC236}">
                <a16:creationId xmlns:a16="http://schemas.microsoft.com/office/drawing/2014/main" id="{98544FAF-3658-98EA-273B-9EEBF726D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91" y="1660649"/>
            <a:ext cx="2837732" cy="2128299"/>
          </a:xfrm>
          <a:prstGeom prst="roundRect">
            <a:avLst/>
          </a:prstGeom>
        </p:spPr>
      </p:pic>
      <p:pic>
        <p:nvPicPr>
          <p:cNvPr id="9" name="Рисунок 8">
            <a:extLst>
              <a:ext uri="{FF2B5EF4-FFF2-40B4-BE49-F238E27FC236}">
                <a16:creationId xmlns:a16="http://schemas.microsoft.com/office/drawing/2014/main" id="{515B5454-CEDA-E379-5BDE-64D296EF9C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49" t="14573" r="6064"/>
          <a:stretch/>
        </p:blipFill>
        <p:spPr>
          <a:xfrm>
            <a:off x="6112564" y="1722563"/>
            <a:ext cx="2853245" cy="2075322"/>
          </a:xfrm>
          <a:prstGeom prst="roundRect">
            <a:avLst/>
          </a:prstGeom>
        </p:spPr>
      </p:pic>
      <p:pic>
        <p:nvPicPr>
          <p:cNvPr id="13" name="Рисунок 12">
            <a:extLst>
              <a:ext uri="{FF2B5EF4-FFF2-40B4-BE49-F238E27FC236}">
                <a16:creationId xmlns:a16="http://schemas.microsoft.com/office/drawing/2014/main" id="{BFCBB6DA-60F4-0C46-4C4F-9A86B17F35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421"/>
          <a:stretch/>
        </p:blipFill>
        <p:spPr>
          <a:xfrm>
            <a:off x="4848622" y="3942609"/>
            <a:ext cx="3990578" cy="2740897"/>
          </a:xfrm>
          <a:prstGeom prst="rect">
            <a:avLst/>
          </a:prstGeom>
        </p:spPr>
      </p:pic>
      <p:pic>
        <p:nvPicPr>
          <p:cNvPr id="15" name="Рисунок 14">
            <a:extLst>
              <a:ext uri="{FF2B5EF4-FFF2-40B4-BE49-F238E27FC236}">
                <a16:creationId xmlns:a16="http://schemas.microsoft.com/office/drawing/2014/main" id="{7495A98D-82A1-04A7-16AD-30A1835B51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13" r="701" b="13439"/>
          <a:stretch/>
        </p:blipFill>
        <p:spPr>
          <a:xfrm>
            <a:off x="304800" y="3965915"/>
            <a:ext cx="4338991" cy="2741320"/>
          </a:xfrm>
          <a:prstGeom prst="rect">
            <a:avLst/>
          </a:prstGeom>
        </p:spPr>
      </p:pic>
      <p:pic>
        <p:nvPicPr>
          <p:cNvPr id="17" name="Рисунок 16">
            <a:extLst>
              <a:ext uri="{FF2B5EF4-FFF2-40B4-BE49-F238E27FC236}">
                <a16:creationId xmlns:a16="http://schemas.microsoft.com/office/drawing/2014/main" id="{04B604C5-88F5-683B-25CA-8B54C8FADD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5044" y="1591073"/>
            <a:ext cx="2764770" cy="2073577"/>
          </a:xfrm>
          <a:prstGeom prst="rect">
            <a:avLst/>
          </a:prstGeom>
        </p:spPr>
      </p:pic>
    </p:spTree>
    <p:extLst>
      <p:ext uri="{BB962C8B-B14F-4D97-AF65-F5344CB8AC3E}">
        <p14:creationId xmlns:p14="http://schemas.microsoft.com/office/powerpoint/2010/main" val="181629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 y="8131"/>
            <a:ext cx="9139936" cy="6857998"/>
          </a:xfrm>
          <a:prstGeom prst="rect">
            <a:avLst/>
          </a:prstGeom>
        </p:spPr>
      </p:pic>
      <p:sp>
        <p:nvSpPr>
          <p:cNvPr id="4" name="Прямоугольник 3"/>
          <p:cNvSpPr/>
          <p:nvPr/>
        </p:nvSpPr>
        <p:spPr>
          <a:xfrm>
            <a:off x="1649915" y="1444396"/>
            <a:ext cx="6473152" cy="2585323"/>
          </a:xfrm>
          <a:prstGeom prst="rect">
            <a:avLst/>
          </a:prstGeom>
        </p:spPr>
        <p:txBody>
          <a:bodyPr wrap="square">
            <a:spAutoFit/>
          </a:bodyPr>
          <a:lstStyle/>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Заголовок 1">
            <a:extLst>
              <a:ext uri="{FF2B5EF4-FFF2-40B4-BE49-F238E27FC236}">
                <a16:creationId xmlns:a16="http://schemas.microsoft.com/office/drawing/2014/main" id="{1318F094-567F-3972-F574-C2E4EF8382D2}"/>
              </a:ext>
            </a:extLst>
          </p:cNvPr>
          <p:cNvSpPr>
            <a:spLocks noGrp="1"/>
          </p:cNvSpPr>
          <p:nvPr>
            <p:ph type="title"/>
          </p:nvPr>
        </p:nvSpPr>
        <p:spPr>
          <a:xfrm>
            <a:off x="628650" y="365127"/>
            <a:ext cx="7886700" cy="447302"/>
          </a:xfrm>
        </p:spPr>
        <p:txBody>
          <a:bodyPr>
            <a:normAutofit/>
          </a:bodyPr>
          <a:lstStyle/>
          <a:p>
            <a:pPr algn="ctr"/>
            <a: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ru-RU" sz="16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D0C81184-0E74-7E0A-350B-35A74C006446}"/>
              </a:ext>
            </a:extLst>
          </p:cNvPr>
          <p:cNvSpPr txBox="1"/>
          <p:nvPr/>
        </p:nvSpPr>
        <p:spPr>
          <a:xfrm>
            <a:off x="628650" y="134294"/>
            <a:ext cx="8419556" cy="2492990"/>
          </a:xfrm>
          <a:prstGeom prst="rect">
            <a:avLst/>
          </a:prstGeom>
          <a:noFill/>
        </p:spPr>
        <p:txBody>
          <a:bodyPr wrap="square">
            <a:spAutoFit/>
          </a:bodyPr>
          <a:lstStyle/>
          <a:p>
            <a:pPr algn="ctr"/>
            <a: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t>Дыхательная гимнастика</a:t>
            </a:r>
          </a:p>
          <a:p>
            <a:pPr algn="ct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В образовательной деятельности используются лишь отдельные доступные дыхательные упражнения. В основном, эти упражнения основаны на носовом дыхании. К сожалению, некоторые дети дышат через рот. Если дети не будут дышать через нос, то не получат достаточно умственного развития, так как носовое дыхание стимулирует нервные окончания всех органов, находящихся в носоглотке. Стимулирует правильный речевой поток.</a:t>
            </a:r>
          </a:p>
          <a:p>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Рисунок 10">
            <a:extLst>
              <a:ext uri="{FF2B5EF4-FFF2-40B4-BE49-F238E27FC236}">
                <a16:creationId xmlns:a16="http://schemas.microsoft.com/office/drawing/2014/main" id="{37686A7F-4ED5-C3D3-C63E-4F422D5C1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55107" y="3145633"/>
            <a:ext cx="4146792" cy="3110094"/>
          </a:xfrm>
          <a:prstGeom prst="rect">
            <a:avLst/>
          </a:prstGeom>
        </p:spPr>
      </p:pic>
      <p:pic>
        <p:nvPicPr>
          <p:cNvPr id="15" name="Рисунок 14">
            <a:extLst>
              <a:ext uri="{FF2B5EF4-FFF2-40B4-BE49-F238E27FC236}">
                <a16:creationId xmlns:a16="http://schemas.microsoft.com/office/drawing/2014/main" id="{C6EFD2F1-89DC-25CF-0C1A-3736140FC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147" y="2247066"/>
            <a:ext cx="3411097" cy="2558323"/>
          </a:xfrm>
          <a:prstGeom prst="round2DiagRect">
            <a:avLst/>
          </a:prstGeom>
        </p:spPr>
      </p:pic>
      <p:pic>
        <p:nvPicPr>
          <p:cNvPr id="16" name="Рисунок 15">
            <a:extLst>
              <a:ext uri="{FF2B5EF4-FFF2-40B4-BE49-F238E27FC236}">
                <a16:creationId xmlns:a16="http://schemas.microsoft.com/office/drawing/2014/main" id="{9A57D202-341C-1707-279A-8F0E35866D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0" y="4244793"/>
            <a:ext cx="3197509" cy="2398132"/>
          </a:xfrm>
          <a:prstGeom prst="snip2DiagRect">
            <a:avLst/>
          </a:prstGeom>
        </p:spPr>
      </p:pic>
    </p:spTree>
    <p:extLst>
      <p:ext uri="{BB962C8B-B14F-4D97-AF65-F5344CB8AC3E}">
        <p14:creationId xmlns:p14="http://schemas.microsoft.com/office/powerpoint/2010/main" val="302094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9139936" cy="6857998"/>
          </a:xfrm>
          <a:prstGeom prst="rect">
            <a:avLst/>
          </a:prstGeom>
        </p:spPr>
      </p:pic>
      <p:sp>
        <p:nvSpPr>
          <p:cNvPr id="4" name="Прямоугольник 3"/>
          <p:cNvSpPr/>
          <p:nvPr/>
        </p:nvSpPr>
        <p:spPr>
          <a:xfrm>
            <a:off x="1649915" y="1444396"/>
            <a:ext cx="6473152" cy="2585323"/>
          </a:xfrm>
          <a:prstGeom prst="rect">
            <a:avLst/>
          </a:prstGeom>
        </p:spPr>
        <p:txBody>
          <a:bodyPr wrap="square">
            <a:spAutoFit/>
          </a:bodyPr>
          <a:lstStyle/>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sz="3600"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ru-RU" b="1" dirty="0">
              <a:ln w="0"/>
              <a:solidFill>
                <a:schemeClr val="accent1">
                  <a:lumMod val="75000"/>
                </a:schemeClr>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Заголовок 1">
            <a:extLst>
              <a:ext uri="{FF2B5EF4-FFF2-40B4-BE49-F238E27FC236}">
                <a16:creationId xmlns:a16="http://schemas.microsoft.com/office/drawing/2014/main" id="{1318F094-567F-3972-F574-C2E4EF8382D2}"/>
              </a:ext>
            </a:extLst>
          </p:cNvPr>
          <p:cNvSpPr>
            <a:spLocks noGrp="1"/>
          </p:cNvSpPr>
          <p:nvPr>
            <p:ph type="title"/>
          </p:nvPr>
        </p:nvSpPr>
        <p:spPr>
          <a:xfrm>
            <a:off x="1299208" y="332468"/>
            <a:ext cx="8124733" cy="779462"/>
          </a:xfrm>
        </p:spPr>
        <p:txBody>
          <a:bodyPr>
            <a:normAutofit/>
          </a:bodyPr>
          <a:lstStyle/>
          <a:p>
            <a:pPr algn="ctr"/>
            <a:r>
              <a:rPr lang="ru-RU" sz="1800" b="1" i="1"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ru-RU" sz="1600" b="1" dirty="0">
              <a:latin typeface="Tahoma" panose="020B0604030504040204" pitchFamily="34" charset="0"/>
              <a:ea typeface="Tahoma" panose="020B0604030504040204" pitchFamily="34" charset="0"/>
              <a:cs typeface="Tahoma" panose="020B0604030504040204" pitchFamily="34" charset="0"/>
            </a:endParaRPr>
          </a:p>
        </p:txBody>
      </p:sp>
      <p:pic>
        <p:nvPicPr>
          <p:cNvPr id="6" name="Рисунок 5">
            <a:extLst>
              <a:ext uri="{FF2B5EF4-FFF2-40B4-BE49-F238E27FC236}">
                <a16:creationId xmlns:a16="http://schemas.microsoft.com/office/drawing/2014/main" id="{FA77C1D4-EDC1-68E3-EEBF-8EE97DD79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655" y="780894"/>
            <a:ext cx="5912137" cy="4434103"/>
          </a:xfrm>
          <a:prstGeom prst="flowChartAlternateProcess">
            <a:avLst/>
          </a:prstGeom>
        </p:spPr>
      </p:pic>
      <p:sp>
        <p:nvSpPr>
          <p:cNvPr id="8" name="TextBox 7">
            <a:extLst>
              <a:ext uri="{FF2B5EF4-FFF2-40B4-BE49-F238E27FC236}">
                <a16:creationId xmlns:a16="http://schemas.microsoft.com/office/drawing/2014/main" id="{34CEC15B-3752-08F4-DAE2-322981A2F544}"/>
              </a:ext>
            </a:extLst>
          </p:cNvPr>
          <p:cNvSpPr txBox="1"/>
          <p:nvPr/>
        </p:nvSpPr>
        <p:spPr>
          <a:xfrm>
            <a:off x="2762942" y="205782"/>
            <a:ext cx="4741816" cy="369332"/>
          </a:xfrm>
          <a:prstGeom prst="rect">
            <a:avLst/>
          </a:prstGeom>
          <a:noFill/>
        </p:spPr>
        <p:txBody>
          <a:bodyPr wrap="square">
            <a:spAutoFit/>
          </a:bodyPr>
          <a:lstStyle/>
          <a:p>
            <a:r>
              <a:rPr lang="ru-RU" b="1" i="1" dirty="0">
                <a:solidFill>
                  <a:srgbClr val="0070C0"/>
                </a:solidFill>
                <a:latin typeface="Tahoma" panose="020B0604030504040204" pitchFamily="34" charset="0"/>
                <a:ea typeface="Tahoma" panose="020B0604030504040204" pitchFamily="34" charset="0"/>
                <a:cs typeface="Tahoma" panose="020B0604030504040204" pitchFamily="34" charset="0"/>
              </a:rPr>
              <a:t>Атрибуты, используемые в работе</a:t>
            </a:r>
            <a:endParaRPr lang="ru-RU" b="1" dirty="0"/>
          </a:p>
        </p:txBody>
      </p:sp>
      <p:sp>
        <p:nvSpPr>
          <p:cNvPr id="10" name="TextBox 9">
            <a:extLst>
              <a:ext uri="{FF2B5EF4-FFF2-40B4-BE49-F238E27FC236}">
                <a16:creationId xmlns:a16="http://schemas.microsoft.com/office/drawing/2014/main" id="{7AB0BDE7-86B8-EAF4-FE2D-4472265F316B}"/>
              </a:ext>
            </a:extLst>
          </p:cNvPr>
          <p:cNvSpPr txBox="1"/>
          <p:nvPr/>
        </p:nvSpPr>
        <p:spPr>
          <a:xfrm>
            <a:off x="2033597" y="5401813"/>
            <a:ext cx="4741816" cy="523220"/>
          </a:xfrm>
          <a:prstGeom prst="rect">
            <a:avLst/>
          </a:prstGeom>
          <a:noFill/>
        </p:spPr>
        <p:txBody>
          <a:bodyPr wrap="square">
            <a:spAutoFit/>
          </a:bodyPr>
          <a:lstStyle/>
          <a:p>
            <a:pPr algn="ctr"/>
            <a:r>
              <a:rPr lang="ru-RU" sz="2800" b="1" i="1" dirty="0">
                <a:solidFill>
                  <a:srgbClr val="7030A0"/>
                </a:solidFill>
                <a:latin typeface="Tahoma" panose="020B0604030504040204" pitchFamily="34" charset="0"/>
                <a:ea typeface="Tahoma" panose="020B0604030504040204" pitchFamily="34" charset="0"/>
                <a:cs typeface="Tahoma" panose="020B0604030504040204" pitchFamily="34" charset="0"/>
              </a:rPr>
              <a:t>Спасибо за внимание!</a:t>
            </a:r>
            <a:endParaRPr lang="ru-RU" sz="2800" b="1" dirty="0">
              <a:solidFill>
                <a:srgbClr val="7030A0"/>
              </a:solidFill>
            </a:endParaRPr>
          </a:p>
        </p:txBody>
      </p:sp>
    </p:spTree>
    <p:extLst>
      <p:ext uri="{BB962C8B-B14F-4D97-AF65-F5344CB8AC3E}">
        <p14:creationId xmlns:p14="http://schemas.microsoft.com/office/powerpoint/2010/main" val="230838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3" name="Прямоугольник 2"/>
          <p:cNvSpPr/>
          <p:nvPr/>
        </p:nvSpPr>
        <p:spPr>
          <a:xfrm>
            <a:off x="3521854" y="266801"/>
            <a:ext cx="4360489" cy="584775"/>
          </a:xfrm>
          <a:prstGeom prst="rect">
            <a:avLst/>
          </a:prstGeom>
        </p:spPr>
        <p:txBody>
          <a:bodyPr wrap="none">
            <a:spAutoFit/>
          </a:bodyPr>
          <a:lstStyle/>
          <a:p>
            <a:r>
              <a:rPr lang="ru-RU" sz="3200" dirty="0">
                <a:solidFill>
                  <a:srgbClr val="7030A0"/>
                </a:solidFill>
                <a:latin typeface="Tahoma" panose="020B0604030504040204" pitchFamily="34" charset="0"/>
                <a:ea typeface="Tahoma" panose="020B0604030504040204" pitchFamily="34" charset="0"/>
                <a:cs typeface="Tahoma" panose="020B0604030504040204" pitchFamily="34" charset="0"/>
              </a:rPr>
              <a:t>Актуальность проекта</a:t>
            </a:r>
          </a:p>
        </p:txBody>
      </p:sp>
      <p:sp>
        <p:nvSpPr>
          <p:cNvPr id="8" name="TextBox 7">
            <a:extLst>
              <a:ext uri="{FF2B5EF4-FFF2-40B4-BE49-F238E27FC236}">
                <a16:creationId xmlns:a16="http://schemas.microsoft.com/office/drawing/2014/main" id="{F4D52D4A-77C0-1949-CBBE-EB1BE41C2BEE}"/>
              </a:ext>
            </a:extLst>
          </p:cNvPr>
          <p:cNvSpPr txBox="1"/>
          <p:nvPr/>
        </p:nvSpPr>
        <p:spPr>
          <a:xfrm>
            <a:off x="2183907" y="936040"/>
            <a:ext cx="6560598" cy="6247864"/>
          </a:xfrm>
          <a:prstGeom prst="rect">
            <a:avLst/>
          </a:prstGeom>
          <a:noFill/>
        </p:spPr>
        <p:txBody>
          <a:bodyPr wrap="square">
            <a:spAutoFit/>
          </a:bodyPr>
          <a:lstStyle/>
          <a:p>
            <a:pPr indent="228600" algn="just">
              <a:lnSpc>
                <a:spcPts val="1575"/>
              </a:lnSpc>
              <a:spcBef>
                <a:spcPts val="750"/>
              </a:spcBef>
              <a:spcAft>
                <a:spcPts val="750"/>
              </a:spcAft>
            </a:pPr>
            <a:r>
              <a:rPr lang="ru-RU" sz="1800"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В настоящее время проблема здоровья и его сохранения является одной из самых актуальных. Это объясняется тем, что к воспитанникам предъявляются весьма высокие требования, соответствовать которым могут только здоровые дети. Известно, что почти каждый ребенок, посещающий ДОУ, имеет те или иные проблемы со здоровьем. Также очевидно, что сам ребенок еще не имеет осознанного отношения к уровню здоровья, не думает о важности показателей своего здоровья. В связи с ухудшающимся уровнем здоровья воспитанников, существует необходимость организации образовательной деятельности воспитанников с акцентом на решение оздоровительных задач физического воспитания, не нарушая при этом образовательной составляющей процесса. Существуют разнообразные формы и виды деятельности, направленные на сохранение и укрепление здоровья воспитанников. Их комплекс получил в настоящее время общее название «здоровьесберегающие технологии».  Понятие «здоровьесберегающие технологии» прочно вошло во все элементы образовательной системы, начиная с дошкольных образовательных учреждений. Выделяют 3 группы здоровьесберегающих технологий, одна из которых является предметом моего проекта, а именно «</a:t>
            </a:r>
            <a:r>
              <a:rPr lang="ru-RU" sz="1800" kern="0" dirty="0">
                <a:solidFill>
                  <a:srgbClr val="000000"/>
                </a:solidFill>
                <a:effectLst/>
                <a:latin typeface="Open Sans" panose="020B0606030504020204" pitchFamily="34" charset="0"/>
                <a:ea typeface="Times New Roman" panose="02020603050405020304" pitchFamily="18" charset="0"/>
              </a:rPr>
              <a:t>Технологии сохранения и стимулирования здоровья».</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575"/>
              </a:lnSpc>
              <a:spcBef>
                <a:spcPts val="750"/>
              </a:spcBef>
              <a:spcAft>
                <a:spcPts val="750"/>
              </a:spcAft>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575"/>
              </a:lnSpc>
              <a:spcBef>
                <a:spcPts val="750"/>
              </a:spcBef>
              <a:spcAft>
                <a:spcPts val="750"/>
              </a:spcAft>
            </a:pP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366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3" name="Прямоугольник 2"/>
          <p:cNvSpPr/>
          <p:nvPr/>
        </p:nvSpPr>
        <p:spPr>
          <a:xfrm>
            <a:off x="2570053" y="200820"/>
            <a:ext cx="6285695" cy="1200329"/>
          </a:xfrm>
          <a:prstGeom prst="rect">
            <a:avLst/>
          </a:prstGeom>
        </p:spPr>
        <p:txBody>
          <a:bodyPr wrap="none">
            <a:spAutoFit/>
          </a:bodyPr>
          <a:lstStyle/>
          <a:p>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Цель проекта: </a:t>
            </a:r>
            <a:r>
              <a:rPr lang="ru-RU" sz="2400" dirty="0">
                <a:latin typeface="Tahoma" panose="020B0604030504040204" pitchFamily="34" charset="0"/>
                <a:ea typeface="Tahoma" panose="020B0604030504040204" pitchFamily="34" charset="0"/>
                <a:cs typeface="Tahoma" panose="020B0604030504040204" pitchFamily="34" charset="0"/>
              </a:rPr>
              <a:t>освоение и последующее </a:t>
            </a:r>
          </a:p>
          <a:p>
            <a:r>
              <a:rPr lang="ru-RU" sz="2400" dirty="0">
                <a:latin typeface="Tahoma" panose="020B0604030504040204" pitchFamily="34" charset="0"/>
                <a:ea typeface="Tahoma" panose="020B0604030504040204" pitchFamily="34" charset="0"/>
                <a:cs typeface="Tahoma" panose="020B0604030504040204" pitchFamily="34" charset="0"/>
              </a:rPr>
              <a:t>применение здоровьесберегающих </a:t>
            </a:r>
          </a:p>
          <a:p>
            <a:r>
              <a:rPr lang="ru-RU" sz="2400" dirty="0">
                <a:latin typeface="Tahoma" panose="020B0604030504040204" pitchFamily="34" charset="0"/>
                <a:ea typeface="Tahoma" panose="020B0604030504040204" pitchFamily="34" charset="0"/>
                <a:cs typeface="Tahoma" panose="020B0604030504040204" pitchFamily="34" charset="0"/>
              </a:rPr>
              <a:t>технологий в практической деятельности;</a:t>
            </a:r>
          </a:p>
        </p:txBody>
      </p:sp>
      <p:sp>
        <p:nvSpPr>
          <p:cNvPr id="4" name="Прямоугольник 3"/>
          <p:cNvSpPr/>
          <p:nvPr/>
        </p:nvSpPr>
        <p:spPr>
          <a:xfrm>
            <a:off x="1970843" y="1276861"/>
            <a:ext cx="7141812" cy="5632311"/>
          </a:xfrm>
          <a:prstGeom prst="rect">
            <a:avLst/>
          </a:prstGeom>
        </p:spPr>
        <p:txBody>
          <a:bodyPr wrap="square">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обобщение и распространение опыта работы по созданию и использованию нестандартного оборудования для использования в работе с дошкольниками в ДОО и дома.</a:t>
            </a: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Задачи проекта: </a:t>
            </a:r>
            <a:r>
              <a:rPr lang="ru-RU" sz="2400" dirty="0">
                <a:effectLst/>
                <a:latin typeface="Tahoma" panose="020B0604030504040204" pitchFamily="34" charset="0"/>
                <a:ea typeface="Tahoma" panose="020B0604030504040204" pitchFamily="34" charset="0"/>
                <a:cs typeface="Tahoma" panose="020B0604030504040204" pitchFamily="34" charset="0"/>
              </a:rPr>
              <a:t>обеспечить дошкольнику возможность сохранения здоровья; сформировать у него необходимые знания, умения, навыки по здоровому образу жизни; научить использовать полученные знания в повседневной жизни;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2400" dirty="0">
                <a:effectLst/>
                <a:latin typeface="Tahoma" panose="020B0604030504040204" pitchFamily="34" charset="0"/>
                <a:ea typeface="Tahoma" panose="020B0604030504040204" pitchFamily="34" charset="0"/>
                <a:cs typeface="Tahoma" panose="020B0604030504040204" pitchFamily="34" charset="0"/>
              </a:rPr>
              <a:t>организовать образовательную деятельность с акцентом на использование технологий сохранения и стимулирования здоровья, не нарушая при этом образовательной составляющей процесса.</a:t>
            </a:r>
            <a:endParaRPr lang="ru-RU" sz="2400" dirty="0">
              <a:latin typeface="Tahoma" panose="020B0604030504040204" pitchFamily="34" charset="0"/>
              <a:ea typeface="Tahoma" panose="020B0604030504040204" pitchFamily="34" charset="0"/>
              <a:cs typeface="Tahoma" panose="020B0604030504040204" pitchFamily="34" charset="0"/>
            </a:endParaRPr>
          </a:p>
          <a:p>
            <a:endParaRPr lang="ru-RU" sz="2400"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78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3" name="Прямоугольник 2"/>
          <p:cNvSpPr/>
          <p:nvPr/>
        </p:nvSpPr>
        <p:spPr>
          <a:xfrm>
            <a:off x="2793886" y="124758"/>
            <a:ext cx="6190316" cy="2800767"/>
          </a:xfrm>
          <a:prstGeom prst="rect">
            <a:avLst/>
          </a:prstGeom>
        </p:spPr>
        <p:txBody>
          <a:bodyPr wrap="square">
            <a:spAutoFit/>
          </a:bodyPr>
          <a:lstStyle/>
          <a:p>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Проблематика</a:t>
            </a:r>
            <a:r>
              <a:rPr lang="ru-RU" sz="320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на здоровье детей оказывает плохое влияние экология, плохое питание, недостаточность физических нагрузок и прогулок на свежем воздухе ( из-за чрезмерного использования гаджетов, компьютера и т.д.),генетические факторы.</a:t>
            </a:r>
          </a:p>
        </p:txBody>
      </p:sp>
      <p:sp>
        <p:nvSpPr>
          <p:cNvPr id="8" name="TextBox 7">
            <a:extLst>
              <a:ext uri="{FF2B5EF4-FFF2-40B4-BE49-F238E27FC236}">
                <a16:creationId xmlns:a16="http://schemas.microsoft.com/office/drawing/2014/main" id="{F4D52D4A-77C0-1949-CBBE-EB1BE41C2BEE}"/>
              </a:ext>
            </a:extLst>
          </p:cNvPr>
          <p:cNvSpPr txBox="1"/>
          <p:nvPr/>
        </p:nvSpPr>
        <p:spPr>
          <a:xfrm>
            <a:off x="1926454" y="3125603"/>
            <a:ext cx="6800295" cy="3334246"/>
          </a:xfrm>
          <a:prstGeom prst="rect">
            <a:avLst/>
          </a:prstGeom>
          <a:noFill/>
        </p:spPr>
        <p:txBody>
          <a:bodyPr wrap="square">
            <a:spAutoFit/>
          </a:bodyPr>
          <a:lstStyle/>
          <a:p>
            <a:pPr indent="228600">
              <a:spcBef>
                <a:spcPts val="750"/>
              </a:spcBef>
              <a:spcAft>
                <a:spcPts val="750"/>
              </a:spcAft>
            </a:pPr>
            <a:r>
              <a:rPr lang="ru-RU" sz="2400" b="1" u="sng" kern="0" dirty="0">
                <a:solidFill>
                  <a:srgbClr val="7030A0"/>
                </a:solidFill>
                <a:latin typeface="Tahoma" panose="020B0604030504040204" pitchFamily="34" charset="0"/>
                <a:ea typeface="Tahoma" panose="020B0604030504040204" pitchFamily="34" charset="0"/>
                <a:cs typeface="Tahoma" panose="020B0604030504040204" pitchFamily="34" charset="0"/>
              </a:rPr>
              <a:t>Срок реализации проекта: </a:t>
            </a:r>
            <a:r>
              <a:rPr lang="ru-RU" sz="2400" kern="0" dirty="0">
                <a:solidFill>
                  <a:srgbClr val="000000"/>
                </a:solidFill>
                <a:latin typeface="Tahoma" panose="020B0604030504040204" pitchFamily="34" charset="0"/>
                <a:ea typeface="Tahoma" panose="020B0604030504040204" pitchFamily="34" charset="0"/>
                <a:cs typeface="Tahoma" panose="020B0604030504040204" pitchFamily="34" charset="0"/>
              </a:rPr>
              <a:t>учебный год.</a:t>
            </a:r>
          </a:p>
          <a:p>
            <a:pPr indent="228600">
              <a:spcBef>
                <a:spcPts val="750"/>
              </a:spcBef>
              <a:spcAft>
                <a:spcPts val="750"/>
              </a:spcAft>
            </a:pPr>
            <a:r>
              <a:rPr lang="ru-RU" sz="2400" b="1" u="sng"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Участники проекта</a:t>
            </a:r>
            <a:r>
              <a:rPr lang="ru-RU" sz="24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дети всех возрастных групп,     воспитатели.</a:t>
            </a:r>
          </a:p>
          <a:p>
            <a:pPr indent="228600">
              <a:spcBef>
                <a:spcPts val="750"/>
              </a:spcBef>
              <a:spcAft>
                <a:spcPts val="750"/>
              </a:spcAft>
            </a:pPr>
            <a:r>
              <a:rPr lang="ru-RU" sz="2400" b="1" u="sng" kern="0" dirty="0">
                <a:solidFill>
                  <a:srgbClr val="7030A0"/>
                </a:solidFill>
                <a:latin typeface="Tahoma" panose="020B0604030504040204" pitchFamily="34" charset="0"/>
                <a:ea typeface="Tahoma" panose="020B0604030504040204" pitchFamily="34" charset="0"/>
                <a:cs typeface="Tahoma" panose="020B0604030504040204" pitchFamily="34" charset="0"/>
              </a:rPr>
              <a:t>Тип проекта: </a:t>
            </a:r>
            <a:r>
              <a:rPr lang="ru-RU" sz="2400" kern="0" dirty="0">
                <a:solidFill>
                  <a:srgbClr val="000000"/>
                </a:solidFill>
                <a:latin typeface="Tahoma" panose="020B0604030504040204" pitchFamily="34" charset="0"/>
                <a:ea typeface="Tahoma" panose="020B0604030504040204" pitchFamily="34" charset="0"/>
                <a:cs typeface="Tahoma" panose="020B0604030504040204" pitchFamily="34" charset="0"/>
              </a:rPr>
              <a:t>информационно-практико-ориентированный, творческий.</a:t>
            </a:r>
            <a:endParaRPr lang="ru-RU" sz="2400" kern="100" dirty="0">
              <a:effectLst/>
              <a:latin typeface="Tahoma" panose="020B0604030504040204" pitchFamily="34" charset="0"/>
              <a:ea typeface="Tahoma" panose="020B0604030504040204" pitchFamily="34" charset="0"/>
              <a:cs typeface="Tahoma" panose="020B0604030504040204" pitchFamily="34" charset="0"/>
            </a:endParaRPr>
          </a:p>
          <a:p>
            <a:pPr indent="228600" algn="just">
              <a:spcBef>
                <a:spcPts val="750"/>
              </a:spcBef>
              <a:spcAft>
                <a:spcPts val="750"/>
              </a:spcAft>
            </a:pP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575"/>
              </a:lnSpc>
              <a:spcBef>
                <a:spcPts val="750"/>
              </a:spcBef>
              <a:spcAft>
                <a:spcPts val="750"/>
              </a:spcAft>
            </a:pP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76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3" name="Прямоугольник 2"/>
          <p:cNvSpPr/>
          <p:nvPr/>
        </p:nvSpPr>
        <p:spPr>
          <a:xfrm>
            <a:off x="2783187" y="178695"/>
            <a:ext cx="5916676" cy="5724644"/>
          </a:xfrm>
          <a:prstGeom prst="rect">
            <a:avLst/>
          </a:prstGeom>
        </p:spPr>
        <p:txBody>
          <a:bodyPr wrap="square">
            <a:spAutoFit/>
          </a:bodyPr>
          <a:lstStyle/>
          <a:p>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a:p>
            <a:pPr algn="ct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Предполагаемые результаты</a:t>
            </a:r>
          </a:p>
          <a:p>
            <a:endPar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endParaRPr>
          </a:p>
          <a:p>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Благодаря использованию технологий сохранения и стимулирования здоровья, у детей появится устойчивая положительная мотивация к сохранению и укреплению своего здоровья. К тому же они с большим интересом будут заниматься познавательной деятельностью, становиться более усидчивыми, внимательными, дольше смогут сохранять работоспособность и намного лучше усваивать материал. Применение таких технологий развивает дружеские взаимоотношения, коллективизм. Вся работа проходит с позитивным настроем, дети становятся более улыбчивыми, доброжелательными,  открытыми и жизнерадостными. Дети с большим желанием приступают к образовательному процессу, потому что они знают, что их ждут разные виды деятельности.</a:t>
            </a:r>
          </a:p>
          <a:p>
            <a:endParaRPr lang="ru-RU" sz="2400" b="1"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356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3" name="Прямоугольник 2"/>
          <p:cNvSpPr/>
          <p:nvPr/>
        </p:nvSpPr>
        <p:spPr>
          <a:xfrm>
            <a:off x="2668408" y="289709"/>
            <a:ext cx="5591595" cy="646331"/>
          </a:xfrm>
          <a:prstGeom prst="rect">
            <a:avLst/>
          </a:prstGeom>
        </p:spPr>
        <p:txBody>
          <a:bodyPr wrap="none">
            <a:spAutoFit/>
          </a:bodyPr>
          <a:lstStyle/>
          <a:p>
            <a:pPr algn="ctr"/>
            <a:r>
              <a:rPr lang="ru-RU" b="1" u="sng" kern="0" dirty="0">
                <a:solidFill>
                  <a:srgbClr val="7030A0"/>
                </a:solidFill>
                <a:latin typeface="Open Sans" panose="020B0606030504020204" pitchFamily="34" charset="0"/>
                <a:ea typeface="Times New Roman" panose="02020603050405020304" pitchFamily="18" charset="0"/>
              </a:rPr>
              <a:t>Технологии</a:t>
            </a:r>
            <a:r>
              <a:rPr lang="ru-RU" kern="0" dirty="0">
                <a:solidFill>
                  <a:srgbClr val="000000"/>
                </a:solidFill>
                <a:latin typeface="Open Sans" panose="020B0606030504020204" pitchFamily="34" charset="0"/>
                <a:ea typeface="Times New Roman" panose="02020603050405020304" pitchFamily="18" charset="0"/>
              </a:rPr>
              <a:t> </a:t>
            </a:r>
            <a:r>
              <a:rPr lang="ru-RU" b="1" u="sng" kern="0" dirty="0">
                <a:solidFill>
                  <a:srgbClr val="7030A0"/>
                </a:solidFill>
                <a:effectLst/>
                <a:latin typeface="Open Sans" panose="020B0606030504020204" pitchFamily="34" charset="0"/>
                <a:ea typeface="Times New Roman" panose="02020603050405020304" pitchFamily="18" charset="0"/>
              </a:rPr>
              <a:t>сохранения</a:t>
            </a:r>
            <a:r>
              <a:rPr lang="ru-RU" kern="0" dirty="0">
                <a:solidFill>
                  <a:srgbClr val="000000"/>
                </a:solidFill>
                <a:effectLst/>
                <a:latin typeface="Open Sans" panose="020B0606030504020204" pitchFamily="34" charset="0"/>
                <a:ea typeface="Times New Roman" panose="02020603050405020304" pitchFamily="18" charset="0"/>
              </a:rPr>
              <a:t> </a:t>
            </a:r>
            <a:r>
              <a:rPr lang="ru-RU" b="1" u="sng" kern="0" dirty="0">
                <a:solidFill>
                  <a:srgbClr val="7030A0"/>
                </a:solidFill>
                <a:effectLst/>
                <a:latin typeface="Open Sans" panose="020B0606030504020204" pitchFamily="34" charset="0"/>
                <a:ea typeface="Times New Roman" panose="02020603050405020304" pitchFamily="18" charset="0"/>
              </a:rPr>
              <a:t>и</a:t>
            </a:r>
            <a:r>
              <a:rPr lang="ru-RU" kern="0" dirty="0">
                <a:solidFill>
                  <a:srgbClr val="000000"/>
                </a:solidFill>
                <a:effectLst/>
                <a:latin typeface="Open Sans" panose="020B0606030504020204" pitchFamily="34" charset="0"/>
                <a:ea typeface="Times New Roman" panose="02020603050405020304" pitchFamily="18" charset="0"/>
              </a:rPr>
              <a:t>  </a:t>
            </a:r>
            <a:r>
              <a:rPr lang="ru-RU" b="1" u="sng" kern="0" dirty="0">
                <a:solidFill>
                  <a:srgbClr val="7030A0"/>
                </a:solidFill>
                <a:effectLst/>
                <a:latin typeface="Open Sans" panose="020B0606030504020204" pitchFamily="34" charset="0"/>
                <a:ea typeface="Times New Roman" panose="02020603050405020304" pitchFamily="18" charset="0"/>
              </a:rPr>
              <a:t>стимулирования</a:t>
            </a:r>
            <a:r>
              <a:rPr lang="ru-RU" kern="0" dirty="0">
                <a:solidFill>
                  <a:srgbClr val="000000"/>
                </a:solidFill>
                <a:effectLst/>
                <a:latin typeface="Open Sans" panose="020B0606030504020204" pitchFamily="34" charset="0"/>
                <a:ea typeface="Times New Roman" panose="02020603050405020304" pitchFamily="18" charset="0"/>
              </a:rPr>
              <a:t> </a:t>
            </a:r>
          </a:p>
          <a:p>
            <a:pPr algn="ctr"/>
            <a:r>
              <a:rPr lang="ru-RU" b="1" u="sng" kern="0" dirty="0">
                <a:solidFill>
                  <a:srgbClr val="7030A0"/>
                </a:solidFill>
                <a:effectLst/>
                <a:latin typeface="Open Sans" panose="020B0606030504020204" pitchFamily="34" charset="0"/>
                <a:ea typeface="Times New Roman" panose="02020603050405020304" pitchFamily="18" charset="0"/>
              </a:rPr>
              <a:t>здоровья</a:t>
            </a:r>
            <a:endParaRPr lang="ru-RU" b="1" u="sng"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4D52D4A-77C0-1949-CBBE-EB1BE41C2BEE}"/>
              </a:ext>
            </a:extLst>
          </p:cNvPr>
          <p:cNvSpPr txBox="1"/>
          <p:nvPr/>
        </p:nvSpPr>
        <p:spPr>
          <a:xfrm>
            <a:off x="2183906" y="1225749"/>
            <a:ext cx="6560598" cy="4401205"/>
          </a:xfrm>
          <a:prstGeom prst="rect">
            <a:avLst/>
          </a:prstGeom>
          <a:noFill/>
        </p:spPr>
        <p:txBody>
          <a:bodyPr wrap="square">
            <a:spAutoFit/>
          </a:bodyPr>
          <a:lstStyle/>
          <a:p>
            <a:pPr marL="285750" indent="-285750" algn="just">
              <a:lnSpc>
                <a:spcPts val="1575"/>
              </a:lnSpc>
              <a:spcBef>
                <a:spcPts val="750"/>
              </a:spcBef>
              <a:spcAft>
                <a:spcPts val="750"/>
              </a:spcAft>
              <a:buFont typeface="Wingdings" panose="05000000000000000000" pitchFamily="2" charset="2"/>
              <a:buChar char="v"/>
            </a:pPr>
            <a:r>
              <a:rPr lang="ru-RU" sz="1800" kern="0" dirty="0" err="1">
                <a:solidFill>
                  <a:srgbClr val="000000"/>
                </a:solidFill>
                <a:effectLst/>
                <a:latin typeface="Open Sans" panose="020B0606030504020204" pitchFamily="34" charset="0"/>
                <a:ea typeface="Times New Roman" panose="02020603050405020304" pitchFamily="18" charset="0"/>
              </a:rPr>
              <a:t>cтретчинг</a:t>
            </a:r>
            <a:r>
              <a:rPr lang="ru-RU" sz="1800" kern="0" dirty="0">
                <a:solidFill>
                  <a:srgbClr val="000000"/>
                </a:solidFill>
                <a:effectLst/>
                <a:latin typeface="Open Sans" panose="020B0606030504020204" pitchFamily="34" charset="0"/>
                <a:ea typeface="Times New Roman" panose="02020603050405020304" pitchFamily="18" charset="0"/>
              </a:rPr>
              <a:t>,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ритмопластика,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динамические паузы,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подвижные и спортивные игры,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релаксация,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технологии эстетической направленности,</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 гимнастика пальчиковая,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гимнастика для глаз,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гимнастика дыхательная, </a:t>
            </a:r>
          </a:p>
          <a:p>
            <a:pPr marL="285750" indent="-285750" algn="just">
              <a:lnSpc>
                <a:spcPts val="1575"/>
              </a:lnSpc>
              <a:spcBef>
                <a:spcPts val="750"/>
              </a:spcBef>
              <a:spcAft>
                <a:spcPts val="750"/>
              </a:spcAft>
              <a:buFont typeface="Wingdings" panose="05000000000000000000" pitchFamily="2" charset="2"/>
              <a:buChar char="v"/>
            </a:pPr>
            <a:r>
              <a:rPr lang="ru-RU" sz="1800" kern="0" dirty="0">
                <a:solidFill>
                  <a:srgbClr val="000000"/>
                </a:solidFill>
                <a:effectLst/>
                <a:latin typeface="Open Sans" panose="020B0606030504020204" pitchFamily="34" charset="0"/>
                <a:ea typeface="Times New Roman" panose="02020603050405020304" pitchFamily="18" charset="0"/>
              </a:rPr>
              <a:t>гимнастика бодрящая.</a:t>
            </a:r>
          </a:p>
          <a:p>
            <a:pPr algn="just">
              <a:lnSpc>
                <a:spcPts val="1575"/>
              </a:lnSpc>
              <a:spcBef>
                <a:spcPts val="750"/>
              </a:spcBef>
              <a:spcAft>
                <a:spcPts val="750"/>
              </a:spcAft>
            </a:pP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617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3" name="Прямоугольник 2"/>
          <p:cNvSpPr/>
          <p:nvPr/>
        </p:nvSpPr>
        <p:spPr>
          <a:xfrm>
            <a:off x="3197978" y="159079"/>
            <a:ext cx="4581703" cy="461665"/>
          </a:xfrm>
          <a:prstGeom prst="rect">
            <a:avLst/>
          </a:prstGeom>
        </p:spPr>
        <p:txBody>
          <a:bodyPr wrap="none">
            <a:spAutoFit/>
          </a:bodyPr>
          <a:lstStyle/>
          <a:p>
            <a:pPr algn="ct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Этапы реализации проекта</a:t>
            </a:r>
          </a:p>
        </p:txBody>
      </p:sp>
      <p:sp>
        <p:nvSpPr>
          <p:cNvPr id="4" name="Прямоугольник 3"/>
          <p:cNvSpPr/>
          <p:nvPr/>
        </p:nvSpPr>
        <p:spPr>
          <a:xfrm>
            <a:off x="2179157" y="77982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Подготовительный этап: </a:t>
            </a:r>
          </a:p>
        </p:txBody>
      </p:sp>
      <p:sp>
        <p:nvSpPr>
          <p:cNvPr id="5" name="TextBox 4">
            <a:extLst>
              <a:ext uri="{FF2B5EF4-FFF2-40B4-BE49-F238E27FC236}">
                <a16:creationId xmlns:a16="http://schemas.microsoft.com/office/drawing/2014/main" id="{931D2A98-855A-F692-994F-EFD2F695AADB}"/>
              </a:ext>
            </a:extLst>
          </p:cNvPr>
          <p:cNvSpPr txBox="1"/>
          <p:nvPr/>
        </p:nvSpPr>
        <p:spPr>
          <a:xfrm>
            <a:off x="2253489" y="1360506"/>
            <a:ext cx="4632960" cy="2031325"/>
          </a:xfrm>
          <a:prstGeom prst="rect">
            <a:avLst/>
          </a:prstGeom>
          <a:noFill/>
        </p:spPr>
        <p:txBody>
          <a:bodyPr wrap="square">
            <a:spAutoFit/>
          </a:bodyPr>
          <a:lstStyle/>
          <a:p>
            <a:pPr marL="268288" lvl="0" indent="-268288">
              <a:buClr>
                <a:srgbClr val="008000"/>
              </a:buClr>
              <a:buFont typeface="Wingdings" pitchFamily="2" charset="2"/>
              <a:buChar char="v"/>
            </a:pPr>
            <a:r>
              <a:rPr lang="ru-RU" b="1" i="1" dirty="0">
                <a:solidFill>
                  <a:srgbClr val="2209B7"/>
                </a:solidFill>
              </a:rPr>
              <a:t>Сбор и анализ литературы по данной теме.</a:t>
            </a:r>
          </a:p>
          <a:p>
            <a:pPr marL="268288" lvl="0" indent="-268288">
              <a:buClr>
                <a:srgbClr val="008000"/>
              </a:buClr>
              <a:buFont typeface="Wingdings" pitchFamily="2" charset="2"/>
              <a:buChar char="v"/>
            </a:pPr>
            <a:r>
              <a:rPr lang="ru-RU" b="1" i="1" dirty="0">
                <a:solidFill>
                  <a:srgbClr val="2209B7"/>
                </a:solidFill>
              </a:rPr>
              <a:t>Планирование предстоящей деятельности, направленной на реализацию проекта.</a:t>
            </a:r>
          </a:p>
          <a:p>
            <a:pPr marL="268288" lvl="0" indent="-268288">
              <a:buClr>
                <a:srgbClr val="008000"/>
              </a:buClr>
              <a:buFont typeface="Wingdings" pitchFamily="2" charset="2"/>
              <a:buChar char="v"/>
            </a:pPr>
            <a:r>
              <a:rPr lang="ru-RU" b="1" i="1" dirty="0">
                <a:solidFill>
                  <a:srgbClr val="2209B7"/>
                </a:solidFill>
              </a:rPr>
              <a:t>Обеспечение дидактического комплекса для реализации проекта.</a:t>
            </a:r>
            <a:endParaRPr lang="ru-RU" dirty="0"/>
          </a:p>
        </p:txBody>
      </p:sp>
      <p:sp>
        <p:nvSpPr>
          <p:cNvPr id="8" name="TextBox 7">
            <a:extLst>
              <a:ext uri="{FF2B5EF4-FFF2-40B4-BE49-F238E27FC236}">
                <a16:creationId xmlns:a16="http://schemas.microsoft.com/office/drawing/2014/main" id="{9E3E75A4-7C0C-45DB-D610-B6DAB685A031}"/>
              </a:ext>
            </a:extLst>
          </p:cNvPr>
          <p:cNvSpPr txBox="1"/>
          <p:nvPr/>
        </p:nvSpPr>
        <p:spPr>
          <a:xfrm>
            <a:off x="2475247" y="3172581"/>
            <a:ext cx="5432135" cy="3894977"/>
          </a:xfrm>
          <a:prstGeom prst="rect">
            <a:avLst/>
          </a:prstGeom>
          <a:noFill/>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Основной этап:</a:t>
            </a:r>
          </a:p>
          <a:p>
            <a:pPr marL="268288" lvl="0" indent="-268288">
              <a:buClr>
                <a:srgbClr val="008000"/>
              </a:buClr>
              <a:buFont typeface="Wingdings" pitchFamily="2" charset="2"/>
              <a:buChar char="v"/>
            </a:pPr>
            <a:r>
              <a:rPr lang="ru-RU" b="1" i="1" dirty="0">
                <a:solidFill>
                  <a:srgbClr val="2209B7"/>
                </a:solidFill>
              </a:rPr>
              <a:t>Просмотр мультфильмов о здоровом образе жизни.</a:t>
            </a:r>
          </a:p>
          <a:p>
            <a:pPr marL="268288" lvl="0" indent="-268288">
              <a:buClr>
                <a:srgbClr val="008000"/>
              </a:buClr>
              <a:buFont typeface="Wingdings" pitchFamily="2" charset="2"/>
              <a:buChar char="v"/>
            </a:pPr>
            <a:r>
              <a:rPr lang="ru-RU" b="1" i="1" dirty="0">
                <a:solidFill>
                  <a:srgbClr val="2209B7"/>
                </a:solidFill>
              </a:rPr>
              <a:t>Внедрение дидактических игр и самодельных игрушек в образовательный процесс.</a:t>
            </a:r>
          </a:p>
          <a:p>
            <a:pPr marL="268288" lvl="0" indent="-268288">
              <a:buClr>
                <a:srgbClr val="008000"/>
              </a:buClr>
              <a:buFont typeface="Wingdings" pitchFamily="2" charset="2"/>
              <a:buChar char="v"/>
            </a:pPr>
            <a:r>
              <a:rPr lang="ru-RU" b="1" i="1" dirty="0">
                <a:solidFill>
                  <a:srgbClr val="2209B7"/>
                </a:solidFill>
              </a:rPr>
              <a:t>Изготовление вместе с родителями самодельных игрушек из детских варежек и носочков, наполненных крупами.</a:t>
            </a:r>
          </a:p>
          <a:p>
            <a:pPr marL="268288" lvl="0" indent="-268288">
              <a:buClr>
                <a:srgbClr val="008000"/>
              </a:buClr>
              <a:buFont typeface="Wingdings" pitchFamily="2" charset="2"/>
              <a:buChar char="v"/>
            </a:pPr>
            <a:r>
              <a:rPr lang="ru-RU" b="1" i="1" dirty="0">
                <a:solidFill>
                  <a:srgbClr val="2209B7"/>
                </a:solidFill>
              </a:rPr>
              <a:t>Широкое использование природного материала ( игры с песком, водой, каштанами, шишками и т.д.)</a:t>
            </a:r>
            <a:endParaRPr lang="ru-RU" dirty="0"/>
          </a:p>
          <a:p>
            <a:pPr>
              <a:lnSpc>
                <a:spcPct val="150000"/>
              </a:lnSpc>
            </a:pPr>
            <a:endPar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747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 y="0"/>
            <a:ext cx="9139938" cy="6858000"/>
          </a:xfrm>
          <a:prstGeom prst="rect">
            <a:avLst/>
          </a:prstGeom>
        </p:spPr>
      </p:pic>
      <p:sp>
        <p:nvSpPr>
          <p:cNvPr id="4" name="Прямоугольник 3"/>
          <p:cNvSpPr/>
          <p:nvPr/>
        </p:nvSpPr>
        <p:spPr>
          <a:xfrm>
            <a:off x="3096904" y="12148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Заключительный этап: </a:t>
            </a:r>
          </a:p>
        </p:txBody>
      </p:sp>
      <p:sp>
        <p:nvSpPr>
          <p:cNvPr id="7" name="TextBox 6">
            <a:extLst>
              <a:ext uri="{FF2B5EF4-FFF2-40B4-BE49-F238E27FC236}">
                <a16:creationId xmlns:a16="http://schemas.microsoft.com/office/drawing/2014/main" id="{BA6CC43D-6667-9131-FF06-8DE278178766}"/>
              </a:ext>
            </a:extLst>
          </p:cNvPr>
          <p:cNvSpPr txBox="1"/>
          <p:nvPr/>
        </p:nvSpPr>
        <p:spPr>
          <a:xfrm>
            <a:off x="2185851" y="813956"/>
            <a:ext cx="4693919" cy="2031325"/>
          </a:xfrm>
          <a:prstGeom prst="rect">
            <a:avLst/>
          </a:prstGeom>
          <a:noFill/>
        </p:spPr>
        <p:txBody>
          <a:bodyPr wrap="square">
            <a:spAutoFit/>
          </a:bodyPr>
          <a:lstStyle/>
          <a:p>
            <a:pPr>
              <a:buClr>
                <a:srgbClr val="008000"/>
              </a:buClr>
            </a:pPr>
            <a:r>
              <a:rPr lang="ru-RU" b="1" i="1" dirty="0">
                <a:solidFill>
                  <a:srgbClr val="2209B7"/>
                </a:solidFill>
              </a:rPr>
              <a:t> </a:t>
            </a:r>
          </a:p>
          <a:p>
            <a:pPr indent="268288">
              <a:buClr>
                <a:srgbClr val="008000"/>
              </a:buClr>
              <a:buFont typeface="Wingdings" pitchFamily="2" charset="2"/>
              <a:buChar char="v"/>
            </a:pPr>
            <a:r>
              <a:rPr lang="en-US" b="1" i="1" dirty="0">
                <a:solidFill>
                  <a:srgbClr val="2209B7"/>
                </a:solidFill>
              </a:rPr>
              <a:t>П</a:t>
            </a:r>
            <a:r>
              <a:rPr lang="ru-RU" b="1" i="1" dirty="0" err="1">
                <a:solidFill>
                  <a:srgbClr val="2209B7"/>
                </a:solidFill>
              </a:rPr>
              <a:t>резентация</a:t>
            </a:r>
            <a:r>
              <a:rPr lang="en-US" b="1" i="1" dirty="0">
                <a:solidFill>
                  <a:srgbClr val="2209B7"/>
                </a:solidFill>
              </a:rPr>
              <a:t> </a:t>
            </a:r>
            <a:r>
              <a:rPr lang="en-US" b="1" i="1" dirty="0" err="1">
                <a:solidFill>
                  <a:srgbClr val="2209B7"/>
                </a:solidFill>
              </a:rPr>
              <a:t>проекта</a:t>
            </a:r>
            <a:r>
              <a:rPr lang="en-US" b="1" i="1" dirty="0">
                <a:solidFill>
                  <a:srgbClr val="2209B7"/>
                </a:solidFill>
              </a:rPr>
              <a:t>.</a:t>
            </a:r>
          </a:p>
          <a:p>
            <a:pPr lvl="0" indent="268288">
              <a:buClr>
                <a:srgbClr val="008000"/>
              </a:buClr>
              <a:buFont typeface="Wingdings" pitchFamily="2" charset="2"/>
              <a:buChar char="v"/>
            </a:pPr>
            <a:r>
              <a:rPr lang="ru-RU" b="1" i="1" dirty="0">
                <a:solidFill>
                  <a:srgbClr val="2209B7"/>
                </a:solidFill>
              </a:rPr>
              <a:t>Выставка изготовленных игрушек и инструментов для дидактических игр.</a:t>
            </a:r>
          </a:p>
          <a:p>
            <a:pPr lvl="0" indent="268288">
              <a:buClr>
                <a:srgbClr val="008000"/>
              </a:buClr>
              <a:buFont typeface="Wingdings" pitchFamily="2" charset="2"/>
              <a:buChar char="v"/>
            </a:pPr>
            <a:r>
              <a:rPr lang="ru-RU" b="1" i="1" dirty="0">
                <a:solidFill>
                  <a:srgbClr val="2209B7"/>
                </a:solidFill>
              </a:rPr>
              <a:t>Круглый стол «  Применение </a:t>
            </a:r>
            <a:r>
              <a:rPr lang="ru-RU" b="1" i="1" dirty="0" err="1">
                <a:solidFill>
                  <a:srgbClr val="2209B7"/>
                </a:solidFill>
              </a:rPr>
              <a:t>здоровьезберегающих</a:t>
            </a:r>
            <a:r>
              <a:rPr lang="ru-RU" b="1" i="1" dirty="0">
                <a:solidFill>
                  <a:srgbClr val="2209B7"/>
                </a:solidFill>
              </a:rPr>
              <a:t> технологий в режимных моментах. Из опыта работы» .</a:t>
            </a:r>
          </a:p>
        </p:txBody>
      </p:sp>
      <p:sp>
        <p:nvSpPr>
          <p:cNvPr id="10" name="TextBox 9">
            <a:extLst>
              <a:ext uri="{FF2B5EF4-FFF2-40B4-BE49-F238E27FC236}">
                <a16:creationId xmlns:a16="http://schemas.microsoft.com/office/drawing/2014/main" id="{6D9EE890-7565-5256-19A7-1CABA0A50456}"/>
              </a:ext>
            </a:extLst>
          </p:cNvPr>
          <p:cNvSpPr txBox="1"/>
          <p:nvPr/>
        </p:nvSpPr>
        <p:spPr>
          <a:xfrm>
            <a:off x="2542903" y="3250700"/>
            <a:ext cx="4632960" cy="2585323"/>
          </a:xfrm>
          <a:prstGeom prst="rect">
            <a:avLst/>
          </a:prstGeom>
          <a:noFill/>
        </p:spPr>
        <p:txBody>
          <a:bodyPr wrap="square">
            <a:spAutoFit/>
          </a:bodyPr>
          <a:lstStyle/>
          <a:p>
            <a:pPr algn="ctr"/>
            <a:r>
              <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rPr>
              <a:t>При изготовлении пособий необходимо соблюдать инструкцию:</a:t>
            </a:r>
          </a:p>
          <a:p>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1</a:t>
            </a:r>
            <a:r>
              <a:rPr lang="ru-RU" dirty="0">
                <a:solidFill>
                  <a:schemeClr val="accent1">
                    <a:lumMod val="75000"/>
                  </a:schemeClr>
                </a:solidFill>
              </a:rPr>
              <a:t>. </a:t>
            </a:r>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пособие должно быть эстетичным;</a:t>
            </a:r>
          </a:p>
          <a:p>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2. не травмоопасным;</a:t>
            </a:r>
          </a:p>
          <a:p>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3. по мере возможности долговечным;</a:t>
            </a:r>
          </a:p>
          <a:p>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4. легко подвергаться санитарной обработке</a:t>
            </a:r>
            <a:r>
              <a:rPr lang="ru-RU" dirty="0">
                <a:solidFill>
                  <a:schemeClr val="accent1">
                    <a:lumMod val="75000"/>
                  </a:schemeClr>
                </a:solidFill>
              </a:rPr>
              <a:t>.</a:t>
            </a:r>
          </a:p>
        </p:txBody>
      </p:sp>
    </p:spTree>
    <p:extLst>
      <p:ext uri="{BB962C8B-B14F-4D97-AF65-F5344CB8AC3E}">
        <p14:creationId xmlns:p14="http://schemas.microsoft.com/office/powerpoint/2010/main" val="22252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4" name="Прямоугольник 3"/>
          <p:cNvSpPr/>
          <p:nvPr/>
        </p:nvSpPr>
        <p:spPr>
          <a:xfrm>
            <a:off x="3096904" y="121483"/>
            <a:ext cx="5893689" cy="570990"/>
          </a:xfrm>
          <a:prstGeom prst="rect">
            <a:avLst/>
          </a:prstGeom>
        </p:spPr>
        <p:txBody>
          <a:bodyPr wrap="square">
            <a:spAutoFit/>
          </a:bodyPr>
          <a:lstStyle/>
          <a:p>
            <a:pPr>
              <a:lnSpc>
                <a:spcPct val="150000"/>
              </a:lnSpc>
            </a:pPr>
            <a:r>
              <a:rPr lang="ru-RU" sz="2400" b="1" u="sng" dirty="0">
                <a:solidFill>
                  <a:srgbClr val="7030A0"/>
                </a:solidFill>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5AF0C304-35EA-F501-1217-E150197E2CE4}"/>
              </a:ext>
            </a:extLst>
          </p:cNvPr>
          <p:cNvSpPr txBox="1"/>
          <p:nvPr/>
        </p:nvSpPr>
        <p:spPr>
          <a:xfrm>
            <a:off x="1811382" y="406978"/>
            <a:ext cx="7328555" cy="3393237"/>
          </a:xfrm>
          <a:prstGeom prst="rect">
            <a:avLst/>
          </a:prstGeom>
          <a:noFill/>
        </p:spPr>
        <p:txBody>
          <a:bodyPr wrap="square">
            <a:spAutoFit/>
          </a:bodyPr>
          <a:lstStyle/>
          <a:p>
            <a:pPr algn="ctr">
              <a:lnSpc>
                <a:spcPts val="1575"/>
              </a:lnSpc>
              <a:spcAft>
                <a:spcPts val="800"/>
              </a:spcAft>
            </a:pPr>
            <a:r>
              <a:rPr lang="ru-RU" sz="1050" kern="0" dirty="0">
                <a:solidFill>
                  <a:srgbClr val="181818"/>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ru-RU" sz="2000" b="1"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Практическое занятие с изготовленным</a:t>
            </a:r>
          </a:p>
          <a:p>
            <a:pPr algn="ctr">
              <a:lnSpc>
                <a:spcPts val="1575"/>
              </a:lnSpc>
              <a:spcAft>
                <a:spcPts val="800"/>
              </a:spcAft>
            </a:pPr>
            <a:r>
              <a:rPr lang="ru-RU" sz="2000" b="1"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 пособием </a:t>
            </a:r>
            <a:r>
              <a:rPr lang="ru-RU" sz="2000" b="1" kern="0" dirty="0">
                <a:solidFill>
                  <a:srgbClr val="7030A0"/>
                </a:solidFill>
                <a:latin typeface="Tahoma" panose="020B0604030504040204" pitchFamily="34" charset="0"/>
                <a:ea typeface="Tahoma" panose="020B0604030504040204" pitchFamily="34" charset="0"/>
                <a:cs typeface="Tahoma" panose="020B0604030504040204" pitchFamily="34" charset="0"/>
              </a:rPr>
              <a:t>«Карамелька-</a:t>
            </a:r>
            <a:r>
              <a:rPr lang="ru-RU" sz="2000" b="1" kern="0" dirty="0">
                <a:solidFill>
                  <a:srgbClr val="7030A0"/>
                </a:solidFill>
                <a:effectLst/>
                <a:latin typeface="Tahoma" panose="020B0604030504040204" pitchFamily="34" charset="0"/>
                <a:ea typeface="Tahoma" panose="020B0604030504040204" pitchFamily="34" charset="0"/>
                <a:cs typeface="Tahoma" panose="020B0604030504040204" pitchFamily="34" charset="0"/>
              </a:rPr>
              <a:t>карандаш</a:t>
            </a:r>
            <a:r>
              <a:rPr lang="ru-RU" sz="2000" b="1" kern="0" dirty="0">
                <a:solidFill>
                  <a:srgbClr val="7030A0"/>
                </a:solidFill>
                <a:effectLst/>
                <a:latin typeface="Open Sans" panose="020B0606030504020204" pitchFamily="34" charset="0"/>
                <a:ea typeface="Times New Roman" panose="02020603050405020304" pitchFamily="18" charset="0"/>
              </a:rPr>
              <a:t>».</a:t>
            </a:r>
          </a:p>
          <a:p>
            <a:r>
              <a:rPr lang="ru-RU" sz="1600" b="1" i="1" kern="0" dirty="0">
                <a:solidFill>
                  <a:srgbClr val="0070C0"/>
                </a:solidFill>
                <a:effectLst/>
                <a:latin typeface="Open Sans" panose="020B0606030504020204" pitchFamily="34" charset="0"/>
                <a:ea typeface="Times New Roman" panose="02020603050405020304" pitchFamily="18" charset="0"/>
              </a:rPr>
              <a:t>Упражнения корригирующей гимнастики для глаз с использованием нестандартного оборудования «</a:t>
            </a:r>
            <a:r>
              <a:rPr lang="ru-RU" sz="1600" b="1" i="1" kern="0" dirty="0">
                <a:solidFill>
                  <a:srgbClr val="0070C0"/>
                </a:solidFill>
                <a:latin typeface="Open Sans" panose="020B0606030504020204" pitchFamily="34" charset="0"/>
                <a:ea typeface="Times New Roman" panose="02020603050405020304" pitchFamily="18" charset="0"/>
              </a:rPr>
              <a:t>Карамелька-</a:t>
            </a:r>
            <a:r>
              <a:rPr lang="ru-RU" sz="1600" b="1" i="1" kern="0" dirty="0">
                <a:solidFill>
                  <a:srgbClr val="0070C0"/>
                </a:solidFill>
                <a:effectLst/>
                <a:latin typeface="Open Sans" panose="020B0606030504020204" pitchFamily="34" charset="0"/>
                <a:ea typeface="Times New Roman" panose="02020603050405020304" pitchFamily="18" charset="0"/>
              </a:rPr>
              <a:t> карандаш».</a:t>
            </a:r>
          </a:p>
          <a:p>
            <a:r>
              <a:rPr lang="ru-RU" sz="1050" b="1" kern="0" dirty="0">
                <a:solidFill>
                  <a:srgbClr val="000000"/>
                </a:solidFill>
                <a:effectLst/>
                <a:latin typeface="Open Sans" panose="020B0606030504020204" pitchFamily="34" charset="0"/>
                <a:ea typeface="Times New Roman" panose="02020603050405020304" pitchFamily="18" charset="0"/>
              </a:rPr>
              <a:t> </a:t>
            </a:r>
          </a:p>
          <a:p>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a:t>
            </a:r>
            <a:r>
              <a:rPr lang="ru-RU"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И.п</a:t>
            </a:r>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взять предмет правой рукой за низ карандаша и расположить на уровне глаз на расстоянии 45 см. Двигать пособие в медленном темпе вправо, влево и следить глазами за ним не поворачивая головы.</a:t>
            </a:r>
          </a:p>
          <a:p>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2.      </a:t>
            </a:r>
            <a:r>
              <a:rPr lang="ru-RU"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И.п</a:t>
            </a:r>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то же самое. Двигать пособием в медленном темпе вверх, вниз и следить за ним глазами не поворачивая головы.</a:t>
            </a:r>
          </a:p>
          <a:p>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3.     </a:t>
            </a:r>
            <a:r>
              <a:rPr lang="ru-RU"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И.п</a:t>
            </a:r>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то же самое. Двигать пособием в медленном темпе по кругу и следить за ним глазами не поворачивая головы.</a:t>
            </a:r>
          </a:p>
          <a:p>
            <a:pPr marL="228600" indent="-228600">
              <a:buAutoNum type="arabicPeriod" startAt="4"/>
            </a:pPr>
            <a:r>
              <a:rPr lang="ru-RU"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И.п</a:t>
            </a:r>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то же самое. В течение 3 секунд смотрите на пособие, а затем перенесите взгляд на любую точку в пространство за ним. Задержите там взгляд на 3 секунды и верните взгляд обратно на пособие. Сделайте это несколько раз.</a:t>
            </a:r>
          </a:p>
          <a:p>
            <a:r>
              <a:rPr lang="ru-RU"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p:txBody>
      </p:sp>
      <p:pic>
        <p:nvPicPr>
          <p:cNvPr id="5" name="Рисунок 4">
            <a:extLst>
              <a:ext uri="{FF2B5EF4-FFF2-40B4-BE49-F238E27FC236}">
                <a16:creationId xmlns:a16="http://schemas.microsoft.com/office/drawing/2014/main" id="{C02A318F-EE2F-79B7-B791-D096725D9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475" y="3658079"/>
            <a:ext cx="3827296" cy="2950029"/>
          </a:xfrm>
          <a:prstGeom prst="snipRoundRect">
            <a:avLst/>
          </a:prstGeom>
        </p:spPr>
      </p:pic>
      <p:pic>
        <p:nvPicPr>
          <p:cNvPr id="10" name="Рисунок 9">
            <a:extLst>
              <a:ext uri="{FF2B5EF4-FFF2-40B4-BE49-F238E27FC236}">
                <a16:creationId xmlns:a16="http://schemas.microsoft.com/office/drawing/2014/main" id="{A3C52069-EEC5-B475-174E-2B378640F5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72" b="711"/>
          <a:stretch/>
        </p:blipFill>
        <p:spPr>
          <a:xfrm>
            <a:off x="5638678" y="3618578"/>
            <a:ext cx="3283708" cy="3029032"/>
          </a:xfrm>
          <a:prstGeom prst="round2DiagRect">
            <a:avLst/>
          </a:prstGeom>
        </p:spPr>
      </p:pic>
    </p:spTree>
    <p:extLst>
      <p:ext uri="{BB962C8B-B14F-4D97-AF65-F5344CB8AC3E}">
        <p14:creationId xmlns:p14="http://schemas.microsoft.com/office/powerpoint/2010/main" val="322999395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645</TotalTime>
  <Words>1250</Words>
  <Application>Microsoft Office PowerPoint</Application>
  <PresentationFormat>Экран (4:3)</PresentationFormat>
  <Paragraphs>101</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Calibri</vt:lpstr>
      <vt:lpstr>Calibri Light</vt:lpstr>
      <vt:lpstr>Open Sans</vt:lpstr>
      <vt:lpstr>Roboto</vt:lpstr>
      <vt:lpstr>Tahoma</vt:lpstr>
      <vt:lpstr>Wingdings</vt:lpstr>
      <vt:lpstr>Тема Office</vt:lpstr>
      <vt:lpstr>                                 Государственное учреждение Луганской Народной Республики                          « Ясли-сад комбинированного вида № 14 «Веночек»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Схема для гимнастики глаз  Гимнастика для глаз позволяет дать необходимый отдых глазам, повышает работоспособность зрения, является профилактикой близорукости и дальнозоркости.</vt:lpstr>
      <vt:lpstr>Презентация PowerPoint</vt:lpstr>
      <vt:lpstr>Практические занятия для профилактики плоскостопия. 1. С изготовленным  пособием «Карамелька- карандаш»     ( Подними карандаш с помощью пальцев ног) </vt:lpstr>
      <vt:lpstr>   2. Использование втулок от пергаментной бумаги: Прокатывание двумя ногами, после - каждой ногой поочерёдно.</vt:lpstr>
      <vt:lpstr>         3. Использование «дорожки» из газет: сидя на стуле, спина прижата плотно к спинке стула,  пальчиками ног свернуть дорожку из газет            (активизировать работу пальчиков ног)</vt:lpstr>
      <vt:lpstr> Развитие мелкой   моторики, тактильной чувствительности.   1. Самодельные игрушки, наполненные крупами: рисом, гречкой, а так же бобовыми; игры с бобовыми.  </vt:lpstr>
      <vt:lpstr> 2. Самомассаж с использованием сосновых шишек,  «колючих» мячиков, грабелек  (Прокатывание в ладонях,  по пальцам рук, спине, стопам ног: сверху вниз, затем снизу вверх, в стороны; постукивание по спине  с разным темпом).</vt:lpstr>
      <vt:lpstr>     </vt:lpstr>
      <vt:lpstr>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Andrey</cp:lastModifiedBy>
  <cp:revision>27</cp:revision>
  <dcterms:created xsi:type="dcterms:W3CDTF">2013-11-19T05:52:05Z</dcterms:created>
  <dcterms:modified xsi:type="dcterms:W3CDTF">2023-03-20T17:47:39Z</dcterms:modified>
</cp:coreProperties>
</file>