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famous-scientists.ru/1597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906072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b="1" dirty="0" smtClean="0"/>
              <a:t>«ВАШ ПЕРИНАТАЛЬНЫЙ ПСИХОЛОГ»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97152"/>
            <a:ext cx="8043232" cy="994048"/>
          </a:xfrm>
        </p:spPr>
        <p:txBody>
          <a:bodyPr/>
          <a:lstStyle/>
          <a:p>
            <a:pPr algn="r"/>
            <a:r>
              <a:rPr lang="ru-RU" sz="2400" dirty="0" smtClean="0"/>
              <a:t>Проект Елены Харитоновой</a:t>
            </a:r>
            <a:br>
              <a:rPr lang="ru-RU" sz="2400" dirty="0" smtClean="0"/>
            </a:br>
            <a:r>
              <a:rPr lang="ru-RU" sz="2400" dirty="0" smtClean="0"/>
              <a:t>г. Нижний Тагил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327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3657599"/>
          </a:xfrm>
        </p:spPr>
        <p:txBody>
          <a:bodyPr/>
          <a:lstStyle/>
          <a:p>
            <a:pPr marL="18288" indent="0" algn="just">
              <a:buNone/>
            </a:pPr>
            <a:r>
              <a:rPr lang="ru-RU" dirty="0">
                <a:effectLst/>
              </a:rPr>
              <a:t>Результаты проекта также могут быть представлены в виде обработанных социологических данных (анкет, опросников), с целью проследить в динамике решение соответствующих запросов клиентов.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Кроме того, предполагается публикация 2-3 научных статей по теме проекта</a:t>
            </a:r>
            <a:r>
              <a:rPr lang="ru-RU" dirty="0" smtClean="0">
                <a:effectLst/>
              </a:rPr>
              <a:t>.</a:t>
            </a:r>
          </a:p>
          <a:p>
            <a:pPr marL="18288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733256"/>
            <a:ext cx="7543800" cy="778024"/>
          </a:xfrm>
        </p:spPr>
        <p:txBody>
          <a:bodyPr/>
          <a:lstStyle/>
          <a:p>
            <a:pPr algn="ctr"/>
            <a:r>
              <a:rPr lang="ru-RU" dirty="0" smtClean="0"/>
              <a:t>Результаты проекта</a:t>
            </a:r>
            <a:endParaRPr lang="ru-RU" dirty="0"/>
          </a:p>
        </p:txBody>
      </p:sp>
      <p:pic>
        <p:nvPicPr>
          <p:cNvPr id="5122" name="Picture 2" descr="C:\Users\Компьютер\OneDrive\Рабочий стол\научный-стиль-английский-язы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98582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мпьютер\OneDrive\Рабочий стол\o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7531"/>
            <a:ext cx="3894669" cy="21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424936" cy="3657599"/>
          </a:xfrm>
        </p:spPr>
        <p:txBody>
          <a:bodyPr>
            <a:normAutofit fontScale="92500"/>
          </a:bodyPr>
          <a:lstStyle/>
          <a:p>
            <a:pPr marL="18288" indent="0" algn="just">
              <a:buNone/>
            </a:pPr>
            <a:r>
              <a:rPr lang="ru-RU" dirty="0" smtClean="0">
                <a:effectLst/>
              </a:rPr>
              <a:t>Имеется опыт </a:t>
            </a:r>
            <a:r>
              <a:rPr lang="ru-RU" dirty="0">
                <a:effectLst/>
              </a:rPr>
              <a:t>проведения мероприятия для мамочек особых </a:t>
            </a:r>
            <a:r>
              <a:rPr lang="ru-RU" dirty="0" smtClean="0">
                <a:effectLst/>
              </a:rPr>
              <a:t>детей – </a:t>
            </a:r>
            <a:r>
              <a:rPr lang="ru-RU" dirty="0">
                <a:effectLst/>
              </a:rPr>
              <a:t>тренинг на принятие своего ребёнка. Тренинг проводился на базе АНО Первая социальная служба Свердловской области в г. Нижнем Тагиле. Мероприятие показало нужность подобных проектов, каких в Нижнем Тагиле нет</a:t>
            </a:r>
            <a:r>
              <a:rPr lang="ru-RU" dirty="0" smtClean="0">
                <a:effectLst/>
              </a:rPr>
              <a:t>.</a:t>
            </a:r>
          </a:p>
          <a:p>
            <a:pPr marL="18288" indent="0" algn="just">
              <a:buNone/>
            </a:pPr>
            <a:r>
              <a:rPr lang="ru-RU" dirty="0" smtClean="0">
                <a:effectLst/>
              </a:rPr>
              <a:t>Кроме того, с февраля 2023 г. я работаю психологом в Реабилитационном центре для детей с особенностями развития, где провожу в </a:t>
            </a:r>
            <a:r>
              <a:rPr lang="ru-RU" dirty="0" err="1" smtClean="0">
                <a:effectLst/>
              </a:rPr>
              <a:t>т.ч</a:t>
            </a:r>
            <a:r>
              <a:rPr lang="ru-RU" dirty="0" smtClean="0">
                <a:effectLst/>
              </a:rPr>
              <a:t>. занятия «</a:t>
            </a:r>
            <a:r>
              <a:rPr lang="ru-RU" dirty="0" err="1" smtClean="0">
                <a:effectLst/>
              </a:rPr>
              <a:t>мама+ребёнок</a:t>
            </a:r>
            <a:r>
              <a:rPr lang="ru-RU" dirty="0" smtClean="0">
                <a:effectLst/>
              </a:rPr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Также, я оказываю услуги индивидуального консультирования для будущих мамочек. Очень хотелось бы охватить </a:t>
            </a:r>
            <a:r>
              <a:rPr lang="ru-RU" dirty="0" err="1">
                <a:effectLst/>
              </a:rPr>
              <a:t>бОльшую</a:t>
            </a:r>
            <a:r>
              <a:rPr lang="ru-RU" dirty="0">
                <a:effectLst/>
              </a:rPr>
              <a:t> аудиторию клиенток, сделав подобные услуги совершенно бесплатными.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848872" cy="164212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Из опыта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45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85801"/>
            <a:ext cx="8064896" cy="4471391"/>
          </a:xfrm>
        </p:spPr>
        <p:txBody>
          <a:bodyPr/>
          <a:lstStyle/>
          <a:p>
            <a:pPr marL="18288" indent="0" algn="just">
              <a:buNone/>
            </a:pPr>
            <a:r>
              <a:rPr lang="ru-RU" dirty="0">
                <a:effectLst/>
              </a:rPr>
              <a:t>Проект может реализовываться как в онлайн, так и офлайн форматах. Площадкой для офлайн-формата может служить Нижнетагильский государственный социально-педагогический институт (Филиал в г. Нижнем Тагиле).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Здесь есть соответствующие специалисты (кандидат психологических наук Ольга Владиславовна Калашникова, студенты профиля подготовки «Психологическое консультирование в социальной сфере»), и помещения (</a:t>
            </a:r>
            <a:r>
              <a:rPr lang="ru-RU" dirty="0" err="1" smtClean="0"/>
              <a:t>коворгинг</a:t>
            </a:r>
            <a:r>
              <a:rPr lang="ru-RU" dirty="0" smtClean="0"/>
              <a:t>-центр на социально-гуманитарном факультете), где можно проводить встречи с женщинами указанной целевой аудитории.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589240"/>
            <a:ext cx="7543800" cy="914400"/>
          </a:xfrm>
        </p:spPr>
        <p:txBody>
          <a:bodyPr/>
          <a:lstStyle/>
          <a:p>
            <a:pPr algn="ctr"/>
            <a:r>
              <a:rPr lang="ru-RU" sz="3600" dirty="0" smtClean="0"/>
              <a:t>Площадка для реализации проекта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0867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76800"/>
            <a:ext cx="8424936" cy="9144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54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7"/>
            <a:ext cx="8496944" cy="295232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000" dirty="0" smtClean="0">
                <a:effectLst/>
              </a:rPr>
              <a:t>         Елена </a:t>
            </a:r>
            <a:r>
              <a:rPr lang="ru-RU" sz="2000" dirty="0">
                <a:effectLst/>
              </a:rPr>
              <a:t>Геннадьевна Харитонова</a:t>
            </a:r>
          </a:p>
          <a:p>
            <a:pPr marL="18288" indent="0" algn="just">
              <a:buNone/>
            </a:pPr>
            <a:r>
              <a:rPr lang="ru-RU" sz="2000" dirty="0">
                <a:effectLst/>
              </a:rPr>
              <a:t>Кандидат исторических наук, начальник научно-исследовательского отдела, Филиал Российского государственного профессионально-педагогического университета в г. Нижнем Тагиле.</a:t>
            </a:r>
          </a:p>
          <a:p>
            <a:pPr marL="18288" indent="0">
              <a:buNone/>
            </a:pPr>
            <a:r>
              <a:rPr lang="ru-RU" b="1" dirty="0">
                <a:effectLst/>
              </a:rPr>
              <a:t>Анкета Е. Г. Харитоновой</a:t>
            </a:r>
            <a:r>
              <a:rPr lang="ru-RU" dirty="0">
                <a:effectLst/>
              </a:rPr>
              <a:t> на сайте </a:t>
            </a:r>
            <a:endParaRPr lang="ru-RU" dirty="0" smtClean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Известные учёные</a:t>
            </a:r>
            <a:r>
              <a:rPr lang="ru-RU" dirty="0" smtClean="0">
                <a:effectLst/>
              </a:rPr>
              <a:t>»: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</a:t>
            </a:r>
            <a:r>
              <a:rPr lang="ru-RU" u="sng" dirty="0">
                <a:effectLst/>
                <a:hlinkClick r:id="rId2"/>
              </a:rPr>
              <a:t>https://www.famous-scientists.ru/15979/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373216"/>
            <a:ext cx="7543800" cy="914400"/>
          </a:xfrm>
        </p:spPr>
        <p:txBody>
          <a:bodyPr/>
          <a:lstStyle/>
          <a:p>
            <a:pPr algn="ctr"/>
            <a:r>
              <a:rPr lang="ru-RU" sz="2800" b="1" dirty="0" smtClean="0"/>
              <a:t>Краткая информация об авторе проекта</a:t>
            </a:r>
            <a:endParaRPr lang="ru-RU" sz="2800" b="1" dirty="0"/>
          </a:p>
        </p:txBody>
      </p:sp>
      <p:pic>
        <p:nvPicPr>
          <p:cNvPr id="3074" name="Picture 2" descr="C:\Users\Компьютер\OneDrive\Рабочий стол\Я_25 марта 2023\Харитонова ЕГ [problembo.com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6119" y="29063848"/>
            <a:ext cx="6970226" cy="93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Компьютер\OneDrive\Рабочий стол\YLr7BGa8wO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566085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67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8496944" cy="5191471"/>
          </a:xfrm>
        </p:spPr>
        <p:txBody>
          <a:bodyPr>
            <a:normAutofit fontScale="92500" lnSpcReduction="10000"/>
          </a:bodyPr>
          <a:lstStyle/>
          <a:p>
            <a:pPr marL="18288" lvl="0" indent="0" algn="ctr">
              <a:buNone/>
            </a:pPr>
            <a:r>
              <a:rPr lang="ru-RU" sz="2600" b="1" dirty="0" smtClean="0">
                <a:effectLst/>
              </a:rPr>
              <a:t>Образование:</a:t>
            </a:r>
          </a:p>
          <a:p>
            <a:pPr marL="475488" lvl="0" indent="-457200" algn="just">
              <a:buAutoNum type="arabicParenR"/>
            </a:pPr>
            <a:r>
              <a:rPr lang="ru-RU" dirty="0" smtClean="0">
                <a:effectLst/>
              </a:rPr>
              <a:t>Высшее – Диплом </a:t>
            </a:r>
            <a:r>
              <a:rPr lang="ru-RU" dirty="0">
                <a:effectLst/>
              </a:rPr>
              <a:t>по специальности «учитель истории и английского языка», Нижнетагильская государственная социально-педагогическая академия 2001-2006 </a:t>
            </a:r>
            <a:r>
              <a:rPr lang="ru-RU" dirty="0" smtClean="0">
                <a:effectLst/>
              </a:rPr>
              <a:t>гг.</a:t>
            </a:r>
          </a:p>
          <a:p>
            <a:pPr marL="475488" lvl="0" indent="-457200" algn="just">
              <a:buAutoNum type="arabicParenR"/>
            </a:pPr>
            <a:r>
              <a:rPr lang="ru-RU" dirty="0" smtClean="0">
                <a:effectLst/>
              </a:rPr>
              <a:t>Кандидат исторических наук (с 2012 г.)</a:t>
            </a:r>
          </a:p>
          <a:p>
            <a:pPr marL="475488" lvl="0" indent="-457200" algn="just">
              <a:buAutoNum type="arabicParenR"/>
            </a:pPr>
            <a:r>
              <a:rPr lang="ru-RU" dirty="0" smtClean="0">
                <a:effectLst/>
              </a:rPr>
              <a:t>Диплом </a:t>
            </a:r>
            <a:r>
              <a:rPr lang="ru-RU" dirty="0">
                <a:effectLst/>
              </a:rPr>
              <a:t>о профессиональной переподготовке по программе «Социальная работа» в ФГБОУ ВПО «Нижнетагильская государственная социально-педагогическая академия», г. Нижний Тагил, с присвоением квалификации «специалист социальной работы» (2014 г</a:t>
            </a:r>
            <a:r>
              <a:rPr lang="ru-RU" dirty="0" smtClean="0">
                <a:effectLst/>
              </a:rPr>
              <a:t>.)</a:t>
            </a:r>
          </a:p>
          <a:p>
            <a:pPr marL="475488" indent="-457200" algn="just">
              <a:buFont typeface="Wingdings" pitchFamily="2" charset="2"/>
              <a:buAutoNum type="arabicParenR"/>
            </a:pPr>
            <a:r>
              <a:rPr lang="ru-RU" dirty="0">
                <a:effectLst/>
              </a:rPr>
              <a:t>Курсы повышения квалификации по программе «Специалист по работе с семьёй в социальных организациях», ООО «</a:t>
            </a:r>
            <a:r>
              <a:rPr lang="ru-RU" dirty="0" err="1">
                <a:effectLst/>
              </a:rPr>
              <a:t>Верити</a:t>
            </a:r>
            <a:r>
              <a:rPr lang="ru-RU" dirty="0">
                <a:effectLst/>
              </a:rPr>
              <a:t>», г. Москва, 8-22 июня 2022 г., 108 час.</a:t>
            </a:r>
          </a:p>
          <a:p>
            <a:pPr marL="475488" indent="-457200" algn="just">
              <a:buFont typeface="Wingdings" pitchFamily="2" charset="2"/>
              <a:buAutoNum type="arabicParenR"/>
            </a:pPr>
            <a:r>
              <a:rPr lang="ru-RU" dirty="0">
                <a:effectLst/>
              </a:rPr>
              <a:t>Диплом о </a:t>
            </a:r>
            <a:r>
              <a:rPr lang="ru-RU" dirty="0" err="1">
                <a:effectLst/>
              </a:rPr>
              <a:t>профпереподготовке</a:t>
            </a:r>
            <a:r>
              <a:rPr lang="ru-RU" dirty="0">
                <a:effectLst/>
              </a:rPr>
              <a:t> по программе «Профессиональная деятельность психолога-</a:t>
            </a:r>
            <a:r>
              <a:rPr lang="ru-RU" dirty="0" err="1">
                <a:effectLst/>
              </a:rPr>
              <a:t>перинатолога</a:t>
            </a:r>
            <a:r>
              <a:rPr lang="ru-RU" dirty="0">
                <a:effectLst/>
              </a:rPr>
              <a:t>», квалификация «Психолог-</a:t>
            </a:r>
            <a:r>
              <a:rPr lang="ru-RU" dirty="0" err="1">
                <a:effectLst/>
              </a:rPr>
              <a:t>перинатолог</a:t>
            </a:r>
            <a:r>
              <a:rPr lang="ru-RU" dirty="0">
                <a:effectLst/>
              </a:rPr>
              <a:t>» (540 час., ООО «Московский институт профессиональной переподготовки и повышения квалификации педагогов», г. Москва, 2022 г</a:t>
            </a:r>
            <a:r>
              <a:rPr lang="ru-RU" dirty="0" smtClean="0">
                <a:effectLst/>
              </a:rPr>
              <a:t>.)</a:t>
            </a: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543800" cy="914400"/>
          </a:xfrm>
        </p:spPr>
        <p:txBody>
          <a:bodyPr/>
          <a:lstStyle/>
          <a:p>
            <a:pPr algn="ctr"/>
            <a:r>
              <a:rPr lang="ru-RU" sz="3200" b="1" dirty="0" smtClean="0"/>
              <a:t>Информация об авторе проекта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5205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8064896" cy="5256584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dirty="0" smtClean="0">
                <a:effectLst/>
              </a:rPr>
              <a:t>Цель </a:t>
            </a:r>
            <a:r>
              <a:rPr lang="ru-RU" dirty="0">
                <a:effectLst/>
              </a:rPr>
              <a:t>проекта заключается в оказании социально-психологической поддержке женщин в</a:t>
            </a:r>
            <a:r>
              <a:rPr lang="ru-RU" dirty="0" smtClean="0">
                <a:effectLst/>
              </a:rPr>
              <a:t>:</a:t>
            </a:r>
          </a:p>
          <a:p>
            <a:pPr marL="18288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• Период планирования беременности: проработка мотивов зачатия, собственного отношения к теме материнства, диагностика и формирование психологической готовности к материнству.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• Период беременности: психологическое сопровождение беременности (работа с эмоциями и переживаниями беременной, подготовка к родам, перинатальное воспитание ребенка и др.)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• Послеродовый период: социально-психологическая помощь мамочке, профилактика послеродовой депрессии, выстраивание первого контакта с малышом, проработка отношений в семье с мужем, старшими детьми и родителями в связи с появлением нового члена семьи.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А также оказание психологической помощи при работе с бесплодием (психологический фактор); психологическое консультирование и поддержка в ситуациях репродуктивного выбора.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852936"/>
            <a:ext cx="8208912" cy="3506688"/>
          </a:xfrm>
        </p:spPr>
        <p:txBody>
          <a:bodyPr/>
          <a:lstStyle/>
          <a:p>
            <a:pPr algn="ctr"/>
            <a:r>
              <a:rPr lang="ru-RU" sz="2400" b="1" dirty="0" smtClean="0"/>
              <a:t>Целевая аудитория:</a:t>
            </a:r>
            <a:br>
              <a:rPr lang="ru-RU" sz="24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effectLst/>
              </a:rPr>
              <a:t>беременные </a:t>
            </a:r>
            <a:r>
              <a:rPr lang="ru-RU" sz="2000" dirty="0">
                <a:effectLst/>
              </a:rPr>
              <a:t>женщины; только родившие (с детьми до 3-х лет); семьи, в которых есть беременные, или только родившие мамочки; женщины в состоянии репродуктивного выбора; женщины с признаками послеродовой депрессии; мамочки особых детей,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pic>
        <p:nvPicPr>
          <p:cNvPr id="1026" name="Picture 2" descr="C:\Users\Компьютер\OneDrive\Рабочий стол\МП_2 мая\бер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532044" cy="16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ьютер\OneDrive\Рабочий стол\grudne-bugodovuva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808312" cy="187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мпьютер\OneDrive\Рабочий стол\pravila-obshcheniya-s-det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3024336" cy="17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мпьютер\OneDrive\Рабочий стол\WNYYKT7X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6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4464496"/>
          </a:xfrm>
        </p:spPr>
        <p:txBody>
          <a:bodyPr/>
          <a:lstStyle/>
          <a:p>
            <a:pPr marL="18288" indent="0" algn="just">
              <a:buNone/>
            </a:pPr>
            <a:r>
              <a:rPr lang="ru-RU" dirty="0">
                <a:effectLst/>
              </a:rPr>
              <a:t>Р</a:t>
            </a:r>
            <a:r>
              <a:rPr lang="ru-RU" dirty="0" smtClean="0">
                <a:effectLst/>
              </a:rPr>
              <a:t>абота </a:t>
            </a:r>
            <a:r>
              <a:rPr lang="ru-RU" dirty="0">
                <a:effectLst/>
              </a:rPr>
              <a:t>строится на положениях </a:t>
            </a:r>
            <a:r>
              <a:rPr lang="ru-RU" sz="2800" b="1" dirty="0">
                <a:solidFill>
                  <a:schemeClr val="accent2"/>
                </a:solidFill>
                <a:effectLst/>
              </a:rPr>
              <a:t>экзистенциально-гуманистического подхода:</a:t>
            </a:r>
            <a:r>
              <a:rPr lang="ru-RU" dirty="0">
                <a:effectLst/>
              </a:rPr>
              <a:t> признание за женщиной свободы построения своей жизни и способности к этому. Используя </a:t>
            </a:r>
            <a:r>
              <a:rPr lang="ru-RU" dirty="0" err="1">
                <a:effectLst/>
              </a:rPr>
              <a:t>эмпатию</a:t>
            </a:r>
            <a:r>
              <a:rPr lang="ru-RU" dirty="0">
                <a:effectLst/>
              </a:rPr>
              <a:t>, разделяя чувства и переживания беременных и только родивших женщин, необходимо дать им возможность выговориться, выплеснуть эмоции, чтобы «снизить градус» переживаний и страхов, связанных с их новой ролью мамы. Затем происходит работа по раскрытию и актуализации собственных ресурсов, формированию доверия к самой себе к своим возможностям справиться с той или иной ситуацией.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Методология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47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5040560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ru-RU" dirty="0">
                <a:effectLst/>
              </a:rPr>
              <a:t>В ходе работы с женщинами данной категории, используется </a:t>
            </a:r>
            <a:r>
              <a:rPr lang="ru-RU" sz="3000" dirty="0">
                <a:solidFill>
                  <a:schemeClr val="accent2"/>
                </a:solidFill>
                <a:effectLst/>
              </a:rPr>
              <a:t>метод ответов на волнующие вопросы </a:t>
            </a:r>
            <a:r>
              <a:rPr lang="ru-RU" dirty="0">
                <a:effectLst/>
              </a:rPr>
              <a:t>(это помогает исследовать личную историю женщины, справиться с переживаниями), который может </a:t>
            </a:r>
            <a:r>
              <a:rPr lang="ru-RU" sz="2600" dirty="0">
                <a:solidFill>
                  <a:schemeClr val="accent2"/>
                </a:solidFill>
                <a:effectLst/>
              </a:rPr>
              <a:t>использоваться как в форме групповой работы, так и индивидуального консультирования </a:t>
            </a:r>
            <a:r>
              <a:rPr lang="ru-RU" dirty="0">
                <a:effectLst/>
              </a:rPr>
              <a:t>по </a:t>
            </a:r>
            <a:r>
              <a:rPr lang="ru-RU" dirty="0" smtClean="0">
                <a:effectLst/>
              </a:rPr>
              <a:t>следующим темам/проблемам:</a:t>
            </a:r>
          </a:p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1. Общая тема / проблема, связанная с беременностью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2. Тема / проблема, связанная непосредственно с родами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3. Дородовая проблема, связанная с ребенком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4. Послеродовые темы/проблемы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5. Проблемы повторнородящих женщин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6. Особая, экзистенциальная, проблема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7. Проблема / тема, связанная с пребыванием в стационаре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8. Внешние проблемы беременных и только родивших женщин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543800" cy="914400"/>
          </a:xfrm>
        </p:spPr>
        <p:txBody>
          <a:bodyPr/>
          <a:lstStyle/>
          <a:p>
            <a:r>
              <a:rPr lang="ru-RU" dirty="0" smtClean="0"/>
              <a:t>Методология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9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-891480"/>
            <a:ext cx="7834064" cy="4154760"/>
          </a:xfrm>
        </p:spPr>
        <p:txBody>
          <a:bodyPr/>
          <a:lstStyle/>
          <a:p>
            <a:pPr marL="18288" indent="0" algn="just">
              <a:buNone/>
            </a:pPr>
            <a:r>
              <a:rPr lang="ru-RU" dirty="0" smtClean="0">
                <a:effectLst/>
              </a:rPr>
              <a:t>Кроме того, используются </a:t>
            </a:r>
            <a:r>
              <a:rPr lang="ru-RU" sz="2800" dirty="0">
                <a:solidFill>
                  <a:schemeClr val="accent2"/>
                </a:solidFill>
                <a:effectLst/>
              </a:rPr>
              <a:t>метод составления семейной </a:t>
            </a:r>
            <a:r>
              <a:rPr lang="ru-RU" sz="2800" dirty="0" err="1">
                <a:solidFill>
                  <a:schemeClr val="accent2"/>
                </a:solidFill>
                <a:effectLst/>
              </a:rPr>
              <a:t>генограммы</a:t>
            </a:r>
            <a:r>
              <a:rPr lang="ru-RU" dirty="0">
                <a:effectLst/>
              </a:rPr>
              <a:t> («семейного дерева», с целью выявления сценариев материнства в семье, родительских установок, передающихся из поколения в поколение) и </a:t>
            </a:r>
            <a:r>
              <a:rPr lang="ru-RU" sz="2800" dirty="0">
                <a:solidFill>
                  <a:schemeClr val="accent2"/>
                </a:solidFill>
                <a:effectLst/>
              </a:rPr>
              <a:t>методы АРТ-терапии </a:t>
            </a:r>
            <a:r>
              <a:rPr lang="ru-RU" dirty="0">
                <a:effectLst/>
              </a:rPr>
              <a:t>(</a:t>
            </a:r>
            <a:r>
              <a:rPr lang="ru-RU" dirty="0" err="1">
                <a:effectLst/>
              </a:rPr>
              <a:t>сказкотерапия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изотерапия</a:t>
            </a:r>
            <a:r>
              <a:rPr lang="ru-RU" dirty="0">
                <a:effectLst/>
              </a:rPr>
              <a:t>, МАК, </a:t>
            </a:r>
            <a:r>
              <a:rPr lang="ru-RU" dirty="0" err="1">
                <a:effectLst/>
              </a:rPr>
              <a:t>игротерапия</a:t>
            </a:r>
            <a:r>
              <a:rPr lang="ru-RU" dirty="0">
                <a:effectLst/>
              </a:rPr>
              <a:t>, и др.)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0024" y="5589240"/>
            <a:ext cx="7543800" cy="914400"/>
          </a:xfrm>
        </p:spPr>
        <p:txBody>
          <a:bodyPr/>
          <a:lstStyle/>
          <a:p>
            <a:r>
              <a:rPr lang="ru-RU" dirty="0" smtClean="0"/>
              <a:t>Методология проекта</a:t>
            </a:r>
            <a:endParaRPr lang="ru-RU" dirty="0"/>
          </a:p>
        </p:txBody>
      </p:sp>
      <p:pic>
        <p:nvPicPr>
          <p:cNvPr id="2051" name="Picture 3" descr="C:\Users\Компьютер\OneDrive\Рабочий стол\51e8422fdd6a8209cf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228692" cy="2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мпьютер\OneDrive\Рабочий стол\VA-3097.55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0" y="2492896"/>
            <a:ext cx="25390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1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3945631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качестве основного результата должны стать цикл лекций, мастер-классов, семинаров, тренингов с клиентами вышеперечисленной целевой аудитории. </a:t>
            </a:r>
            <a:endParaRPr lang="ru-RU" dirty="0" smtClean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Примерные </a:t>
            </a:r>
            <a:r>
              <a:rPr lang="ru-RU" dirty="0">
                <a:effectLst/>
              </a:rPr>
              <a:t>тематики: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«Образы материнства» (семинар-тренинг)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«Трудности материнства» (семинар-тренинг)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«Страхи материнства» (семинар-тренинг)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«Какая я мама» (тренинг)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"О путях принятия своего особого ребёнка" (семинар-тренинг для мамочек особых детей)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«Где взять сил? В поисках ресурса» (тренинг с элементами мастер-класса)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«Послеродовая </a:t>
            </a:r>
            <a:r>
              <a:rPr lang="ru-RU" dirty="0" err="1">
                <a:effectLst/>
              </a:rPr>
              <a:t>депрессия.НЕТ</a:t>
            </a:r>
            <a:r>
              <a:rPr lang="ru-RU" dirty="0">
                <a:effectLst/>
              </a:rPr>
              <a:t>» (лекция с элементами семинара)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«Послеродовая </a:t>
            </a:r>
            <a:r>
              <a:rPr lang="ru-RU" dirty="0" err="1">
                <a:effectLst/>
              </a:rPr>
              <a:t>депрессия.НЕТ</a:t>
            </a:r>
            <a:r>
              <a:rPr lang="ru-RU" dirty="0">
                <a:effectLst/>
              </a:rPr>
              <a:t>» (тренинг)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Результаты проекта</a:t>
            </a:r>
            <a:endParaRPr lang="ru-RU" dirty="0"/>
          </a:p>
        </p:txBody>
      </p:sp>
      <p:pic>
        <p:nvPicPr>
          <p:cNvPr id="4098" name="Picture 2" descr="C:\Users\Компьютер\OneDrive\Рабочий стол\8n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24336" cy="20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мпьютер\OneDrive\Рабочий стол\83adcadb8bd34d109d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0235"/>
            <a:ext cx="3168352" cy="17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1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</TotalTime>
  <Words>541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Проект Елены Харитоновой г. Нижний Тагил</vt:lpstr>
      <vt:lpstr>Краткая информация об авторе проекта</vt:lpstr>
      <vt:lpstr>Информация об авторе проекта</vt:lpstr>
      <vt:lpstr>Цель проекта</vt:lpstr>
      <vt:lpstr>Целевая аудитория:     беременные женщины; только родившие (с детьми до 3-х лет); семьи, в которых есть беременные, или только родившие мамочки; женщины в состоянии репродуктивного выбора; женщины с признаками послеродовой депрессии; мамочки особых детей, и т.д.  </vt:lpstr>
      <vt:lpstr>Методология проекта</vt:lpstr>
      <vt:lpstr>Методология проекта</vt:lpstr>
      <vt:lpstr>Методология проекта</vt:lpstr>
      <vt:lpstr>Результаты проекта</vt:lpstr>
      <vt:lpstr>Результаты проекта</vt:lpstr>
      <vt:lpstr>   Из опыта реализации проекта</vt:lpstr>
      <vt:lpstr>Площадка для реализации проекта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Елены Харитоновой г. Нижний Тагил</dc:title>
  <dc:creator>Компьютер</dc:creator>
  <cp:lastModifiedBy>Компьютер</cp:lastModifiedBy>
  <cp:revision>7</cp:revision>
  <dcterms:created xsi:type="dcterms:W3CDTF">2023-04-30T07:53:36Z</dcterms:created>
  <dcterms:modified xsi:type="dcterms:W3CDTF">2023-04-30T09:01:47Z</dcterms:modified>
</cp:coreProperties>
</file>